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jpg" ContentType="image/jpeg"/>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94"/>
  </p:notesMasterIdLst>
  <p:handoutMasterIdLst>
    <p:handoutMasterId r:id="rId95"/>
  </p:handoutMasterIdLst>
  <p:sldIdLst>
    <p:sldId id="256" r:id="rId2"/>
    <p:sldId id="386" r:id="rId3"/>
    <p:sldId id="389" r:id="rId4"/>
    <p:sldId id="392" r:id="rId5"/>
    <p:sldId id="393" r:id="rId6"/>
    <p:sldId id="394" r:id="rId7"/>
    <p:sldId id="349" r:id="rId8"/>
    <p:sldId id="353" r:id="rId9"/>
    <p:sldId id="396" r:id="rId10"/>
    <p:sldId id="333" r:id="rId11"/>
    <p:sldId id="335" r:id="rId12"/>
    <p:sldId id="334" r:id="rId13"/>
    <p:sldId id="337" r:id="rId14"/>
    <p:sldId id="339" r:id="rId15"/>
    <p:sldId id="340" r:id="rId16"/>
    <p:sldId id="341" r:id="rId17"/>
    <p:sldId id="471" r:id="rId18"/>
    <p:sldId id="343" r:id="rId19"/>
    <p:sldId id="344" r:id="rId20"/>
    <p:sldId id="345" r:id="rId21"/>
    <p:sldId id="346" r:id="rId22"/>
    <p:sldId id="347" r:id="rId23"/>
    <p:sldId id="348" r:id="rId24"/>
    <p:sldId id="395" r:id="rId25"/>
    <p:sldId id="479" r:id="rId26"/>
    <p:sldId id="436" r:id="rId27"/>
    <p:sldId id="437" r:id="rId28"/>
    <p:sldId id="438" r:id="rId29"/>
    <p:sldId id="439" r:id="rId30"/>
    <p:sldId id="440" r:id="rId31"/>
    <p:sldId id="443" r:id="rId32"/>
    <p:sldId id="446" r:id="rId33"/>
    <p:sldId id="447" r:id="rId34"/>
    <p:sldId id="448" r:id="rId35"/>
    <p:sldId id="450" r:id="rId36"/>
    <p:sldId id="477" r:id="rId37"/>
    <p:sldId id="451" r:id="rId38"/>
    <p:sldId id="397" r:id="rId39"/>
    <p:sldId id="356" r:id="rId40"/>
    <p:sldId id="382" r:id="rId41"/>
    <p:sldId id="474" r:id="rId42"/>
    <p:sldId id="357" r:id="rId43"/>
    <p:sldId id="383" r:id="rId44"/>
    <p:sldId id="472" r:id="rId45"/>
    <p:sldId id="476" r:id="rId46"/>
    <p:sldId id="385" r:id="rId47"/>
    <p:sldId id="364" r:id="rId48"/>
    <p:sldId id="486" r:id="rId49"/>
    <p:sldId id="487" r:id="rId50"/>
    <p:sldId id="417" r:id="rId51"/>
    <p:sldId id="400" r:id="rId52"/>
    <p:sldId id="480" r:id="rId53"/>
    <p:sldId id="402" r:id="rId54"/>
    <p:sldId id="481" r:id="rId55"/>
    <p:sldId id="404" r:id="rId56"/>
    <p:sldId id="482" r:id="rId57"/>
    <p:sldId id="406" r:id="rId58"/>
    <p:sldId id="483" r:id="rId59"/>
    <p:sldId id="408" r:id="rId60"/>
    <p:sldId id="484" r:id="rId61"/>
    <p:sldId id="429" r:id="rId62"/>
    <p:sldId id="420" r:id="rId63"/>
    <p:sldId id="421" r:id="rId64"/>
    <p:sldId id="422" r:id="rId65"/>
    <p:sldId id="423" r:id="rId66"/>
    <p:sldId id="427" r:id="rId67"/>
    <p:sldId id="428" r:id="rId68"/>
    <p:sldId id="488" r:id="rId69"/>
    <p:sldId id="411" r:id="rId70"/>
    <p:sldId id="414" r:id="rId71"/>
    <p:sldId id="415" r:id="rId72"/>
    <p:sldId id="430" r:id="rId73"/>
    <p:sldId id="431" r:id="rId74"/>
    <p:sldId id="432" r:id="rId75"/>
    <p:sldId id="434" r:id="rId76"/>
    <p:sldId id="435" r:id="rId77"/>
    <p:sldId id="491" r:id="rId78"/>
    <p:sldId id="489" r:id="rId79"/>
    <p:sldId id="352" r:id="rId80"/>
    <p:sldId id="315" r:id="rId81"/>
    <p:sldId id="317" r:id="rId82"/>
    <p:sldId id="318" r:id="rId83"/>
    <p:sldId id="319" r:id="rId84"/>
    <p:sldId id="321" r:id="rId85"/>
    <p:sldId id="322" r:id="rId86"/>
    <p:sldId id="323" r:id="rId87"/>
    <p:sldId id="324" r:id="rId88"/>
    <p:sldId id="332" r:id="rId89"/>
    <p:sldId id="328" r:id="rId90"/>
    <p:sldId id="492" r:id="rId91"/>
    <p:sldId id="493" r:id="rId92"/>
    <p:sldId id="494" r:id="rId93"/>
  </p:sldIdLst>
  <p:sldSz cx="12192000" cy="6858000"/>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D"/>
    <a:srgbClr val="93CEE1"/>
    <a:srgbClr val="26728A"/>
    <a:srgbClr val="216276"/>
    <a:srgbClr val="F0574B"/>
    <a:srgbClr val="F94937"/>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46" d="100"/>
          <a:sy n="46" d="100"/>
        </p:scale>
        <p:origin x="42" y="840"/>
      </p:cViewPr>
      <p:guideLst>
        <p:guide orient="horz" pos="2160"/>
        <p:guide pos="3840"/>
      </p:guideLst>
    </p:cSldViewPr>
  </p:slideViewPr>
  <p:notesTextViewPr>
    <p:cViewPr>
      <p:scale>
        <a:sx n="3" d="2"/>
        <a:sy n="3" d="2"/>
      </p:scale>
      <p:origin x="0" y="0"/>
    </p:cViewPr>
  </p:notesTextViewPr>
  <p:notesViewPr>
    <p:cSldViewPr snapToGrid="0" showGuides="1">
      <p:cViewPr varScale="1">
        <p:scale>
          <a:sx n="62" d="100"/>
          <a:sy n="62" d="100"/>
        </p:scale>
        <p:origin x="313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96EFAE8-5B22-4045-ACE8-8FEF54DF13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9F56630-6964-4746-A4B7-A3CCEEA292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79AB25-562D-45F2-8278-A80248C0B8E4}" type="datetimeFigureOut">
              <a:rPr lang="fr-FR" smtClean="0"/>
              <a:t>08/10/2017</a:t>
            </a:fld>
            <a:endParaRPr lang="fr-FR"/>
          </a:p>
        </p:txBody>
      </p:sp>
      <p:sp>
        <p:nvSpPr>
          <p:cNvPr id="4" name="Espace réservé du pied de page 3">
            <a:extLst>
              <a:ext uri="{FF2B5EF4-FFF2-40B4-BE49-F238E27FC236}">
                <a16:creationId xmlns:a16="http://schemas.microsoft.com/office/drawing/2014/main" id="{359AFBFD-F86D-4FA7-965E-FD7C19EBE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E7B2588-6DA7-4F41-BF9C-E873317B31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9F92BE-DB0D-481A-91CE-5E4A36213167}" type="slidenum">
              <a:rPr lang="fr-FR" smtClean="0"/>
              <a:t>‹N°›</a:t>
            </a:fld>
            <a:endParaRPr lang="fr-FR"/>
          </a:p>
        </p:txBody>
      </p:sp>
    </p:spTree>
    <p:extLst>
      <p:ext uri="{BB962C8B-B14F-4D97-AF65-F5344CB8AC3E}">
        <p14:creationId xmlns:p14="http://schemas.microsoft.com/office/powerpoint/2010/main" val="41763691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6C6D3-E19D-4DF8-9700-EF35BFA83A8B}" type="datetimeFigureOut">
              <a:rPr lang="de-CH" smtClean="0"/>
              <a:t>08.10.2017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E3D69-16DA-46CF-BFCD-1A27B9377ED4}" type="slidenum">
              <a:rPr lang="de-CH" smtClean="0"/>
              <a:t>‹N°›</a:t>
            </a:fld>
            <a:endParaRPr lang="de-CH"/>
          </a:p>
        </p:txBody>
      </p:sp>
    </p:spTree>
    <p:extLst>
      <p:ext uri="{BB962C8B-B14F-4D97-AF65-F5344CB8AC3E}">
        <p14:creationId xmlns:p14="http://schemas.microsoft.com/office/powerpoint/2010/main" val="2184319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paradoxe : la</a:t>
            </a:r>
            <a:r>
              <a:rPr lang="fr-FR" baseline="0" dirty="0"/>
              <a:t> 3D est encore aujourd’hui ultra majoritairement affichée à plat.</a:t>
            </a:r>
            <a:endParaRPr lang="fr-FR"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2</a:t>
            </a:fld>
            <a:endParaRPr lang="fr-FR"/>
          </a:p>
        </p:txBody>
      </p:sp>
    </p:spTree>
    <p:extLst>
      <p:ext uri="{BB962C8B-B14F-4D97-AF65-F5344CB8AC3E}">
        <p14:creationId xmlns:p14="http://schemas.microsoft.com/office/powerpoint/2010/main" val="2992571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28</a:t>
            </a:fld>
            <a:endParaRPr lang="fr-FR"/>
          </a:p>
        </p:txBody>
      </p:sp>
    </p:spTree>
    <p:extLst>
      <p:ext uri="{BB962C8B-B14F-4D97-AF65-F5344CB8AC3E}">
        <p14:creationId xmlns:p14="http://schemas.microsoft.com/office/powerpoint/2010/main" val="3445441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29</a:t>
            </a:fld>
            <a:endParaRPr lang="fr-FR"/>
          </a:p>
        </p:txBody>
      </p:sp>
    </p:spTree>
    <p:extLst>
      <p:ext uri="{BB962C8B-B14F-4D97-AF65-F5344CB8AC3E}">
        <p14:creationId xmlns:p14="http://schemas.microsoft.com/office/powerpoint/2010/main" val="47022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30</a:t>
            </a:fld>
            <a:endParaRPr lang="fr-FR"/>
          </a:p>
        </p:txBody>
      </p:sp>
    </p:spTree>
    <p:extLst>
      <p:ext uri="{BB962C8B-B14F-4D97-AF65-F5344CB8AC3E}">
        <p14:creationId xmlns:p14="http://schemas.microsoft.com/office/powerpoint/2010/main" val="286325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34</a:t>
            </a:fld>
            <a:endParaRPr lang="fr-FR"/>
          </a:p>
        </p:txBody>
      </p:sp>
    </p:spTree>
    <p:extLst>
      <p:ext uri="{BB962C8B-B14F-4D97-AF65-F5344CB8AC3E}">
        <p14:creationId xmlns:p14="http://schemas.microsoft.com/office/powerpoint/2010/main" val="3135082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37</a:t>
            </a:fld>
            <a:endParaRPr lang="fr-FR"/>
          </a:p>
        </p:txBody>
      </p:sp>
    </p:spTree>
    <p:extLst>
      <p:ext uri="{BB962C8B-B14F-4D97-AF65-F5344CB8AC3E}">
        <p14:creationId xmlns:p14="http://schemas.microsoft.com/office/powerpoint/2010/main" val="2862607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300" dirty="0"/>
              <a:t>Depending on the type of scenes, different methods exist for acquiring HDR images.</a:t>
            </a:r>
            <a:endParaRPr lang="fr-FR" dirty="0"/>
          </a:p>
          <a:p>
            <a:r>
              <a:rPr lang="fr-FR" dirty="0" err="1"/>
              <a:t>Some</a:t>
            </a:r>
            <a:r>
              <a:rPr lang="fr-FR" dirty="0"/>
              <a:t> </a:t>
            </a:r>
            <a:r>
              <a:rPr lang="fr-FR" dirty="0" err="1"/>
              <a:t>methods</a:t>
            </a:r>
            <a:r>
              <a:rPr lang="fr-FR" dirty="0"/>
              <a:t> </a:t>
            </a:r>
            <a:r>
              <a:rPr lang="fr-FR" dirty="0" err="1"/>
              <a:t>allow</a:t>
            </a:r>
            <a:r>
              <a:rPr lang="fr-FR" dirty="0"/>
              <a:t> the acquisition of </a:t>
            </a:r>
            <a:r>
              <a:rPr lang="fr-FR" dirty="0" err="1"/>
              <a:t>static</a:t>
            </a:r>
            <a:r>
              <a:rPr lang="fr-FR" dirty="0"/>
              <a:t> </a:t>
            </a:r>
            <a:r>
              <a:rPr lang="fr-FR" dirty="0" err="1"/>
              <a:t>scenes</a:t>
            </a:r>
            <a:r>
              <a:rPr lang="fr-FR" baseline="0" dirty="0"/>
              <a:t> </a:t>
            </a:r>
            <a:r>
              <a:rPr lang="fr-FR" baseline="0" dirty="0" err="1"/>
              <a:t>from</a:t>
            </a:r>
            <a:r>
              <a:rPr lang="fr-FR" baseline="0" dirty="0"/>
              <a:t> a </a:t>
            </a:r>
            <a:r>
              <a:rPr lang="fr-FR" baseline="0" dirty="0" err="1"/>
              <a:t>same</a:t>
            </a:r>
            <a:r>
              <a:rPr lang="fr-FR" baseline="0" dirty="0"/>
              <a:t> </a:t>
            </a:r>
            <a:r>
              <a:rPr lang="fr-FR" baseline="0" dirty="0" err="1"/>
              <a:t>viewpoint</a:t>
            </a:r>
            <a:r>
              <a:rPr lang="fr-FR" baseline="0" dirty="0"/>
              <a:t>. </a:t>
            </a:r>
          </a:p>
          <a:p>
            <a:endParaRPr lang="fr-FR" baseline="0" dirty="0"/>
          </a:p>
          <a:p>
            <a:r>
              <a:rPr lang="fr-FR" baseline="0" dirty="0" err="1"/>
              <a:t>From</a:t>
            </a:r>
            <a:r>
              <a:rPr lang="fr-FR" baseline="0" dirty="0"/>
              <a:t> multiple </a:t>
            </a:r>
            <a:r>
              <a:rPr lang="fr-FR" baseline="0" dirty="0" err="1"/>
              <a:t>exposure</a:t>
            </a:r>
            <a:r>
              <a:rPr lang="fr-FR" baseline="0" dirty="0"/>
              <a:t> images, </a:t>
            </a:r>
            <a:r>
              <a:rPr lang="fr-FR" baseline="0" dirty="0" err="1"/>
              <a:t>it</a:t>
            </a:r>
            <a:r>
              <a:rPr lang="fr-FR" baseline="0" dirty="0"/>
              <a:t> </a:t>
            </a:r>
            <a:r>
              <a:rPr lang="fr-FR" baseline="0" dirty="0" err="1"/>
              <a:t>is</a:t>
            </a:r>
            <a:r>
              <a:rPr lang="fr-FR" baseline="0" dirty="0"/>
              <a:t> possible to </a:t>
            </a:r>
            <a:r>
              <a:rPr lang="fr-FR" baseline="0" dirty="0" err="1"/>
              <a:t>reconstruct</a:t>
            </a:r>
            <a:r>
              <a:rPr lang="fr-FR" baseline="0" dirty="0"/>
              <a:t> an HDR image </a:t>
            </a:r>
            <a:r>
              <a:rPr lang="fr-FR" baseline="0" dirty="0" err="1"/>
              <a:t>either</a:t>
            </a:r>
            <a:r>
              <a:rPr lang="fr-FR" baseline="0" dirty="0"/>
              <a:t> </a:t>
            </a:r>
            <a:r>
              <a:rPr lang="fr-FR" baseline="0" dirty="0" err="1"/>
              <a:t>with</a:t>
            </a:r>
            <a:r>
              <a:rPr lang="fr-FR" baseline="0" dirty="0"/>
              <a:t> a </a:t>
            </a:r>
            <a:r>
              <a:rPr lang="fr-FR" baseline="0" dirty="0" err="1"/>
              <a:t>weigthed</a:t>
            </a:r>
            <a:r>
              <a:rPr lang="fr-FR" baseline="0" dirty="0"/>
              <a:t> </a:t>
            </a:r>
            <a:r>
              <a:rPr lang="fr-FR" baseline="0" dirty="0" err="1"/>
              <a:t>average</a:t>
            </a:r>
            <a:r>
              <a:rPr lang="fr-FR" baseline="0" dirty="0"/>
              <a:t> or </a:t>
            </a:r>
            <a:r>
              <a:rPr lang="fr-FR" baseline="0" dirty="0" err="1"/>
              <a:t>exposure</a:t>
            </a:r>
            <a:r>
              <a:rPr lang="fr-FR" baseline="0" dirty="0"/>
              <a:t> fusion. </a:t>
            </a:r>
          </a:p>
          <a:p>
            <a:r>
              <a:rPr lang="fr-FR" baseline="0" dirty="0" err="1"/>
              <a:t>Instead</a:t>
            </a:r>
            <a:r>
              <a:rPr lang="fr-FR" baseline="0" dirty="0"/>
              <a:t> of </a:t>
            </a:r>
            <a:r>
              <a:rPr lang="fr-FR" baseline="0" dirty="0" err="1"/>
              <a:t>using</a:t>
            </a:r>
            <a:r>
              <a:rPr lang="fr-FR" baseline="0" dirty="0"/>
              <a:t> a multiple images, </a:t>
            </a:r>
            <a:r>
              <a:rPr lang="fr-FR" baseline="0" dirty="0" err="1"/>
              <a:t>it</a:t>
            </a:r>
            <a:r>
              <a:rPr lang="fr-FR" baseline="0" dirty="0"/>
              <a:t> </a:t>
            </a:r>
            <a:r>
              <a:rPr lang="fr-FR" baseline="0" dirty="0" err="1"/>
              <a:t>is</a:t>
            </a:r>
            <a:r>
              <a:rPr lang="fr-FR" baseline="0" dirty="0"/>
              <a:t> possible to put an </a:t>
            </a:r>
            <a:r>
              <a:rPr lang="fr-FR" baseline="0" dirty="0" err="1"/>
              <a:t>optical</a:t>
            </a:r>
            <a:r>
              <a:rPr lang="fr-FR" baseline="0" dirty="0"/>
              <a:t> </a:t>
            </a:r>
            <a:r>
              <a:rPr lang="fr-FR" baseline="0" dirty="0" err="1"/>
              <a:t>mask</a:t>
            </a:r>
            <a:r>
              <a:rPr lang="fr-FR" baseline="0" dirty="0"/>
              <a:t> </a:t>
            </a:r>
            <a:r>
              <a:rPr lang="fr-FR" baseline="0" dirty="0" err="1"/>
              <a:t>directly</a:t>
            </a:r>
            <a:r>
              <a:rPr lang="fr-FR" baseline="0" dirty="0"/>
              <a:t> </a:t>
            </a:r>
            <a:r>
              <a:rPr lang="fr-FR" baseline="0" dirty="0" err="1"/>
              <a:t>inside</a:t>
            </a:r>
            <a:r>
              <a:rPr lang="fr-FR" baseline="0" dirty="0"/>
              <a:t> the camera to </a:t>
            </a:r>
            <a:r>
              <a:rPr lang="fr-FR" baseline="0" dirty="0" err="1"/>
              <a:t>simulate</a:t>
            </a:r>
            <a:r>
              <a:rPr lang="fr-FR" baseline="0" dirty="0"/>
              <a:t> multiple </a:t>
            </a:r>
            <a:r>
              <a:rPr lang="fr-FR" baseline="0" dirty="0" err="1"/>
              <a:t>exposures</a:t>
            </a:r>
            <a:r>
              <a:rPr lang="fr-FR" baseline="0" dirty="0"/>
              <a:t> in one </a:t>
            </a:r>
            <a:r>
              <a:rPr lang="fr-FR" baseline="0" dirty="0" err="1"/>
              <a:t>shot</a:t>
            </a:r>
            <a:r>
              <a:rPr lang="fr-FR" baseline="0" dirty="0"/>
              <a:t>.</a:t>
            </a: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40</a:t>
            </a:fld>
            <a:endParaRPr lang="fr-FR"/>
          </a:p>
        </p:txBody>
      </p:sp>
    </p:spTree>
    <p:extLst>
      <p:ext uri="{BB962C8B-B14F-4D97-AF65-F5344CB8AC3E}">
        <p14:creationId xmlns:p14="http://schemas.microsoft.com/office/powerpoint/2010/main" val="50649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300" dirty="0"/>
              <a:t>Depending on the type of scenes, different methods exist for acquiring HDR images.</a:t>
            </a:r>
            <a:endParaRPr lang="fr-FR" dirty="0"/>
          </a:p>
          <a:p>
            <a:r>
              <a:rPr lang="fr-FR" dirty="0" err="1"/>
              <a:t>Some</a:t>
            </a:r>
            <a:r>
              <a:rPr lang="fr-FR" dirty="0"/>
              <a:t> </a:t>
            </a:r>
            <a:r>
              <a:rPr lang="fr-FR" dirty="0" err="1"/>
              <a:t>methods</a:t>
            </a:r>
            <a:r>
              <a:rPr lang="fr-FR" dirty="0"/>
              <a:t> </a:t>
            </a:r>
            <a:r>
              <a:rPr lang="fr-FR" dirty="0" err="1"/>
              <a:t>allow</a:t>
            </a:r>
            <a:r>
              <a:rPr lang="fr-FR" dirty="0"/>
              <a:t> the acquisition of </a:t>
            </a:r>
            <a:r>
              <a:rPr lang="fr-FR" dirty="0" err="1"/>
              <a:t>static</a:t>
            </a:r>
            <a:r>
              <a:rPr lang="fr-FR" dirty="0"/>
              <a:t> </a:t>
            </a:r>
            <a:r>
              <a:rPr lang="fr-FR" dirty="0" err="1"/>
              <a:t>scenes</a:t>
            </a:r>
            <a:r>
              <a:rPr lang="fr-FR" baseline="0" dirty="0"/>
              <a:t> </a:t>
            </a:r>
            <a:r>
              <a:rPr lang="fr-FR" baseline="0" dirty="0" err="1"/>
              <a:t>from</a:t>
            </a:r>
            <a:r>
              <a:rPr lang="fr-FR" baseline="0" dirty="0"/>
              <a:t> a </a:t>
            </a:r>
            <a:r>
              <a:rPr lang="fr-FR" baseline="0" dirty="0" err="1"/>
              <a:t>same</a:t>
            </a:r>
            <a:r>
              <a:rPr lang="fr-FR" baseline="0" dirty="0"/>
              <a:t> </a:t>
            </a:r>
            <a:r>
              <a:rPr lang="fr-FR" baseline="0" dirty="0" err="1"/>
              <a:t>viewpoint</a:t>
            </a:r>
            <a:r>
              <a:rPr lang="fr-FR" baseline="0" dirty="0"/>
              <a:t>. </a:t>
            </a:r>
          </a:p>
          <a:p>
            <a:endParaRPr lang="fr-FR" baseline="0" dirty="0"/>
          </a:p>
          <a:p>
            <a:r>
              <a:rPr lang="fr-FR" baseline="0" dirty="0" err="1"/>
              <a:t>From</a:t>
            </a:r>
            <a:r>
              <a:rPr lang="fr-FR" baseline="0" dirty="0"/>
              <a:t> multiple </a:t>
            </a:r>
            <a:r>
              <a:rPr lang="fr-FR" baseline="0" dirty="0" err="1"/>
              <a:t>exposure</a:t>
            </a:r>
            <a:r>
              <a:rPr lang="fr-FR" baseline="0" dirty="0"/>
              <a:t> images, </a:t>
            </a:r>
            <a:r>
              <a:rPr lang="fr-FR" baseline="0" dirty="0" err="1"/>
              <a:t>it</a:t>
            </a:r>
            <a:r>
              <a:rPr lang="fr-FR" baseline="0" dirty="0"/>
              <a:t> </a:t>
            </a:r>
            <a:r>
              <a:rPr lang="fr-FR" baseline="0" dirty="0" err="1"/>
              <a:t>is</a:t>
            </a:r>
            <a:r>
              <a:rPr lang="fr-FR" baseline="0" dirty="0"/>
              <a:t> possible to </a:t>
            </a:r>
            <a:r>
              <a:rPr lang="fr-FR" baseline="0" dirty="0" err="1"/>
              <a:t>reconstruct</a:t>
            </a:r>
            <a:r>
              <a:rPr lang="fr-FR" baseline="0" dirty="0"/>
              <a:t> an HDR image </a:t>
            </a:r>
            <a:r>
              <a:rPr lang="fr-FR" baseline="0" dirty="0" err="1"/>
              <a:t>either</a:t>
            </a:r>
            <a:r>
              <a:rPr lang="fr-FR" baseline="0" dirty="0"/>
              <a:t> </a:t>
            </a:r>
            <a:r>
              <a:rPr lang="fr-FR" baseline="0" dirty="0" err="1"/>
              <a:t>with</a:t>
            </a:r>
            <a:r>
              <a:rPr lang="fr-FR" baseline="0" dirty="0"/>
              <a:t> a </a:t>
            </a:r>
            <a:r>
              <a:rPr lang="fr-FR" baseline="0" dirty="0" err="1"/>
              <a:t>weigthed</a:t>
            </a:r>
            <a:r>
              <a:rPr lang="fr-FR" baseline="0" dirty="0"/>
              <a:t> </a:t>
            </a:r>
            <a:r>
              <a:rPr lang="fr-FR" baseline="0" dirty="0" err="1"/>
              <a:t>average</a:t>
            </a:r>
            <a:r>
              <a:rPr lang="fr-FR" baseline="0" dirty="0"/>
              <a:t> or </a:t>
            </a:r>
            <a:r>
              <a:rPr lang="fr-FR" baseline="0" dirty="0" err="1"/>
              <a:t>exposure</a:t>
            </a:r>
            <a:r>
              <a:rPr lang="fr-FR" baseline="0" dirty="0"/>
              <a:t> fusion. </a:t>
            </a:r>
          </a:p>
          <a:p>
            <a:r>
              <a:rPr lang="fr-FR" baseline="0" dirty="0" err="1"/>
              <a:t>Instead</a:t>
            </a:r>
            <a:r>
              <a:rPr lang="fr-FR" baseline="0" dirty="0"/>
              <a:t> of </a:t>
            </a:r>
            <a:r>
              <a:rPr lang="fr-FR" baseline="0" dirty="0" err="1"/>
              <a:t>using</a:t>
            </a:r>
            <a:r>
              <a:rPr lang="fr-FR" baseline="0" dirty="0"/>
              <a:t> a multiple images, </a:t>
            </a:r>
            <a:r>
              <a:rPr lang="fr-FR" baseline="0" dirty="0" err="1"/>
              <a:t>it</a:t>
            </a:r>
            <a:r>
              <a:rPr lang="fr-FR" baseline="0" dirty="0"/>
              <a:t> </a:t>
            </a:r>
            <a:r>
              <a:rPr lang="fr-FR" baseline="0" dirty="0" err="1"/>
              <a:t>is</a:t>
            </a:r>
            <a:r>
              <a:rPr lang="fr-FR" baseline="0" dirty="0"/>
              <a:t> possible to put an </a:t>
            </a:r>
            <a:r>
              <a:rPr lang="fr-FR" baseline="0" dirty="0" err="1"/>
              <a:t>optical</a:t>
            </a:r>
            <a:r>
              <a:rPr lang="fr-FR" baseline="0" dirty="0"/>
              <a:t> </a:t>
            </a:r>
            <a:r>
              <a:rPr lang="fr-FR" baseline="0" dirty="0" err="1"/>
              <a:t>mask</a:t>
            </a:r>
            <a:r>
              <a:rPr lang="fr-FR" baseline="0" dirty="0"/>
              <a:t> </a:t>
            </a:r>
            <a:r>
              <a:rPr lang="fr-FR" baseline="0" dirty="0" err="1"/>
              <a:t>directly</a:t>
            </a:r>
            <a:r>
              <a:rPr lang="fr-FR" baseline="0" dirty="0"/>
              <a:t> </a:t>
            </a:r>
            <a:r>
              <a:rPr lang="fr-FR" baseline="0" dirty="0" err="1"/>
              <a:t>inside</a:t>
            </a:r>
            <a:r>
              <a:rPr lang="fr-FR" baseline="0" dirty="0"/>
              <a:t> the camera to </a:t>
            </a:r>
            <a:r>
              <a:rPr lang="fr-FR" baseline="0" dirty="0" err="1"/>
              <a:t>simulate</a:t>
            </a:r>
            <a:r>
              <a:rPr lang="fr-FR" baseline="0" dirty="0"/>
              <a:t> multiple </a:t>
            </a:r>
            <a:r>
              <a:rPr lang="fr-FR" baseline="0" dirty="0" err="1"/>
              <a:t>exposures</a:t>
            </a:r>
            <a:r>
              <a:rPr lang="fr-FR" baseline="0" dirty="0"/>
              <a:t> in one </a:t>
            </a:r>
            <a:r>
              <a:rPr lang="fr-FR" baseline="0" dirty="0" err="1"/>
              <a:t>shot</a:t>
            </a:r>
            <a:r>
              <a:rPr lang="fr-FR" baseline="0" dirty="0"/>
              <a:t>.</a:t>
            </a: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41</a:t>
            </a:fld>
            <a:endParaRPr lang="fr-FR"/>
          </a:p>
        </p:txBody>
      </p:sp>
    </p:spTree>
    <p:extLst>
      <p:ext uri="{BB962C8B-B14F-4D97-AF65-F5344CB8AC3E}">
        <p14:creationId xmlns:p14="http://schemas.microsoft.com/office/powerpoint/2010/main" val="4249329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13B73103-51AC-4BE1-8B6E-A3AAA0A7023E}"/>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fld id="{D1CED512-7565-41BE-A3E8-1694051B3362}" type="slidenum">
              <a:rPr lang="en-GB" altLang="fr-FR" smtClean="0"/>
              <a:pPr/>
              <a:t>42</a:t>
            </a:fld>
            <a:endParaRPr lang="en-GB" altLang="fr-FR"/>
          </a:p>
        </p:txBody>
      </p:sp>
      <p:sp>
        <p:nvSpPr>
          <p:cNvPr id="67587" name="Rectangle 2">
            <a:extLst>
              <a:ext uri="{FF2B5EF4-FFF2-40B4-BE49-F238E27FC236}">
                <a16:creationId xmlns:a16="http://schemas.microsoft.com/office/drawing/2014/main" id="{C61F2B9E-38EB-4BAC-A4C9-C6E36A1D14BD}"/>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C98AC882-043A-4F71-8585-53A1941A237F}"/>
              </a:ext>
            </a:extLst>
          </p:cNvPr>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3145225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90478">
              <a:defRPr/>
            </a:pPr>
            <a:r>
              <a:rPr lang="fr-FR" dirty="0" err="1"/>
              <a:t>Other</a:t>
            </a:r>
            <a:r>
              <a:rPr lang="fr-FR" dirty="0"/>
              <a:t> </a:t>
            </a:r>
            <a:r>
              <a:rPr lang="fr-FR" dirty="0" err="1"/>
              <a:t>methods</a:t>
            </a:r>
            <a:r>
              <a:rPr lang="fr-FR" dirty="0"/>
              <a:t> </a:t>
            </a:r>
            <a:r>
              <a:rPr lang="fr-FR" dirty="0" err="1"/>
              <a:t>exist</a:t>
            </a:r>
            <a:r>
              <a:rPr lang="fr-FR" baseline="0" dirty="0"/>
              <a:t> for the </a:t>
            </a:r>
            <a:r>
              <a:rPr lang="fr-FR" dirty="0"/>
              <a:t>acquisition of</a:t>
            </a:r>
            <a:r>
              <a:rPr lang="fr-FR" baseline="0" dirty="0"/>
              <a:t> </a:t>
            </a:r>
            <a:r>
              <a:rPr lang="fr-FR" baseline="0" dirty="0" err="1"/>
              <a:t>dynamic</a:t>
            </a:r>
            <a:r>
              <a:rPr lang="fr-FR" baseline="0" dirty="0"/>
              <a:t> </a:t>
            </a:r>
            <a:r>
              <a:rPr lang="fr-FR" baseline="0" dirty="0" err="1"/>
              <a:t>scenes</a:t>
            </a:r>
            <a:r>
              <a:rPr lang="fr-FR" baseline="0" dirty="0"/>
              <a:t> </a:t>
            </a:r>
            <a:r>
              <a:rPr lang="fr-FR" baseline="0" dirty="0" err="1"/>
              <a:t>with</a:t>
            </a:r>
            <a:r>
              <a:rPr lang="fr-FR" baseline="0" dirty="0"/>
              <a:t> </a:t>
            </a:r>
            <a:r>
              <a:rPr lang="fr-FR" baseline="0" dirty="0" err="1"/>
              <a:t>small</a:t>
            </a:r>
            <a:r>
              <a:rPr lang="fr-FR" baseline="0" dirty="0"/>
              <a:t> </a:t>
            </a:r>
            <a:r>
              <a:rPr lang="fr-FR" baseline="0" dirty="0" err="1"/>
              <a:t>movement</a:t>
            </a:r>
            <a:r>
              <a:rPr lang="fr-FR" baseline="0" dirty="0"/>
              <a:t>. </a:t>
            </a:r>
          </a:p>
          <a:p>
            <a:pPr defTabSz="990478">
              <a:defRPr/>
            </a:pPr>
            <a:r>
              <a:rPr lang="fr-FR" baseline="0" dirty="0"/>
              <a:t>Granados et al. </a:t>
            </a:r>
            <a:r>
              <a:rPr lang="fr-FR" baseline="0" dirty="0" err="1"/>
              <a:t>develop</a:t>
            </a:r>
            <a:r>
              <a:rPr lang="fr-FR" baseline="0" dirty="0"/>
              <a:t> a </a:t>
            </a:r>
            <a:r>
              <a:rPr lang="fr-FR" baseline="0" dirty="0" err="1"/>
              <a:t>method</a:t>
            </a:r>
            <a:r>
              <a:rPr lang="fr-FR" baseline="0" dirty="0"/>
              <a:t> </a:t>
            </a:r>
            <a:r>
              <a:rPr lang="fr-FR" baseline="0" dirty="0" err="1"/>
              <a:t>that</a:t>
            </a:r>
            <a:r>
              <a:rPr lang="fr-FR" baseline="0" dirty="0"/>
              <a:t> </a:t>
            </a:r>
            <a:r>
              <a:rPr lang="fr-FR" baseline="0" dirty="0" err="1"/>
              <a:t>allows</a:t>
            </a:r>
            <a:r>
              <a:rPr lang="fr-FR" baseline="0" dirty="0"/>
              <a:t> the background reconstruction </a:t>
            </a:r>
            <a:r>
              <a:rPr lang="fr-FR" baseline="0" dirty="0" err="1"/>
              <a:t>without</a:t>
            </a:r>
            <a:r>
              <a:rPr lang="fr-FR" baseline="0" dirty="0"/>
              <a:t> the </a:t>
            </a:r>
            <a:r>
              <a:rPr lang="fr-FR" baseline="0" dirty="0" err="1"/>
              <a:t>objects</a:t>
            </a:r>
            <a:r>
              <a:rPr lang="fr-FR" baseline="0" dirty="0"/>
              <a:t> in </a:t>
            </a:r>
            <a:r>
              <a:rPr lang="fr-FR" baseline="0" dirty="0" err="1"/>
              <a:t>movement</a:t>
            </a:r>
            <a:r>
              <a:rPr lang="fr-FR" baseline="0" dirty="0"/>
              <a:t> in the final HDR image. </a:t>
            </a:r>
          </a:p>
          <a:p>
            <a:pPr defTabSz="990478">
              <a:defRPr/>
            </a:pPr>
            <a:r>
              <a:rPr lang="fr-FR" baseline="0" dirty="0"/>
              <a:t>For the reconstruction </a:t>
            </a:r>
            <a:r>
              <a:rPr lang="fr-FR" baseline="0" dirty="0" err="1"/>
              <a:t>with</a:t>
            </a:r>
            <a:r>
              <a:rPr lang="fr-FR" baseline="0" dirty="0"/>
              <a:t> the </a:t>
            </a:r>
            <a:r>
              <a:rPr lang="fr-FR" baseline="0" dirty="0" err="1"/>
              <a:t>object</a:t>
            </a:r>
            <a:r>
              <a:rPr lang="fr-FR" baseline="0" dirty="0"/>
              <a:t> in </a:t>
            </a:r>
            <a:r>
              <a:rPr lang="fr-FR" baseline="0" dirty="0" err="1"/>
              <a:t>movement</a:t>
            </a:r>
            <a:r>
              <a:rPr lang="fr-FR" baseline="0" dirty="0"/>
              <a:t> in the final HDR image, </a:t>
            </a:r>
            <a:r>
              <a:rPr lang="fr-FR" baseline="0" dirty="0" err="1"/>
              <a:t>others</a:t>
            </a:r>
            <a:r>
              <a:rPr lang="fr-FR" baseline="0" dirty="0"/>
              <a:t> propose to </a:t>
            </a:r>
            <a:r>
              <a:rPr lang="fr-FR" baseline="0" dirty="0" err="1"/>
              <a:t>detect</a:t>
            </a:r>
            <a:r>
              <a:rPr lang="fr-FR" baseline="0" dirty="0"/>
              <a:t> the </a:t>
            </a:r>
            <a:r>
              <a:rPr lang="fr-FR" baseline="0" dirty="0" err="1"/>
              <a:t>movement</a:t>
            </a:r>
            <a:r>
              <a:rPr lang="fr-FR" baseline="0" dirty="0"/>
              <a:t> in the </a:t>
            </a:r>
            <a:r>
              <a:rPr lang="fr-FR" baseline="0" dirty="0" err="1"/>
              <a:t>scene</a:t>
            </a:r>
            <a:r>
              <a:rPr lang="fr-FR" baseline="0" dirty="0"/>
              <a:t> or to</a:t>
            </a:r>
            <a:r>
              <a:rPr lang="fr-FR" sz="1300" dirty="0"/>
              <a:t> </a:t>
            </a:r>
            <a:r>
              <a:rPr lang="fr-FR" sz="1300" dirty="0" err="1"/>
              <a:t>compute</a:t>
            </a:r>
            <a:r>
              <a:rPr lang="fr-FR" sz="1300" dirty="0"/>
              <a:t> the </a:t>
            </a:r>
            <a:r>
              <a:rPr lang="fr-FR" sz="1300" dirty="0" err="1"/>
              <a:t>probability</a:t>
            </a:r>
            <a:r>
              <a:rPr lang="fr-FR" sz="1300" dirty="0"/>
              <a:t> for a pixel to </a:t>
            </a:r>
            <a:r>
              <a:rPr lang="fr-FR" sz="1300" dirty="0" err="1"/>
              <a:t>belong</a:t>
            </a:r>
            <a:r>
              <a:rPr lang="fr-FR" sz="1300" dirty="0"/>
              <a:t> to a </a:t>
            </a:r>
            <a:r>
              <a:rPr lang="fr-FR" sz="1300" dirty="0" err="1"/>
              <a:t>static</a:t>
            </a:r>
            <a:r>
              <a:rPr lang="fr-FR" sz="1300" dirty="0"/>
              <a:t> part of the image. </a:t>
            </a:r>
          </a:p>
          <a:p>
            <a:pPr defTabSz="990478">
              <a:defRPr/>
            </a:pPr>
            <a:endParaRPr lang="fr-FR" sz="1300" dirty="0"/>
          </a:p>
          <a:p>
            <a:pPr defTabSz="990478">
              <a:defRPr/>
            </a:pPr>
            <a:r>
              <a:rPr lang="fr-FR" sz="1300" dirty="0" err="1"/>
              <a:t>With</a:t>
            </a:r>
            <a:r>
              <a:rPr lang="fr-FR" sz="1300" dirty="0"/>
              <a:t> </a:t>
            </a:r>
            <a:r>
              <a:rPr lang="fr-FR" sz="1300" dirty="0" err="1"/>
              <a:t>these</a:t>
            </a:r>
            <a:r>
              <a:rPr lang="fr-FR" sz="1300" dirty="0"/>
              <a:t> </a:t>
            </a:r>
            <a:r>
              <a:rPr lang="fr-FR" sz="1300" dirty="0" err="1"/>
              <a:t>methods</a:t>
            </a:r>
            <a:r>
              <a:rPr lang="fr-FR" sz="1300" dirty="0"/>
              <a:t> </a:t>
            </a:r>
            <a:r>
              <a:rPr lang="fr-FR" sz="1300" dirty="0" err="1"/>
              <a:t>there</a:t>
            </a:r>
            <a:r>
              <a:rPr lang="fr-FR" sz="1300" dirty="0"/>
              <a:t> </a:t>
            </a:r>
            <a:r>
              <a:rPr lang="fr-FR" sz="1300" dirty="0" err="1"/>
              <a:t>is</a:t>
            </a:r>
            <a:r>
              <a:rPr lang="fr-FR" sz="1300" dirty="0"/>
              <a:t> no </a:t>
            </a:r>
            <a:r>
              <a:rPr lang="fr-FR" sz="1300" dirty="0" err="1"/>
              <a:t>guarantee</a:t>
            </a:r>
            <a:r>
              <a:rPr lang="fr-FR" sz="1300" dirty="0"/>
              <a:t> to have the </a:t>
            </a:r>
            <a:r>
              <a:rPr lang="fr-FR" sz="1300" dirty="0" err="1"/>
              <a:t>dynamic</a:t>
            </a:r>
            <a:r>
              <a:rPr lang="fr-FR" sz="1300" dirty="0"/>
              <a:t> </a:t>
            </a:r>
            <a:r>
              <a:rPr lang="fr-FR" sz="1300" dirty="0" err="1"/>
              <a:t>objects</a:t>
            </a:r>
            <a:r>
              <a:rPr lang="fr-FR" sz="1300" dirty="0"/>
              <a:t> in the final image. </a:t>
            </a: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43</a:t>
            </a:fld>
            <a:endParaRPr lang="fr-FR"/>
          </a:p>
        </p:txBody>
      </p:sp>
    </p:spTree>
    <p:extLst>
      <p:ext uri="{BB962C8B-B14F-4D97-AF65-F5344CB8AC3E}">
        <p14:creationId xmlns:p14="http://schemas.microsoft.com/office/powerpoint/2010/main" val="1889764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90478">
              <a:defRPr/>
            </a:pPr>
            <a:r>
              <a:rPr lang="fr-FR" dirty="0" err="1"/>
              <a:t>Other</a:t>
            </a:r>
            <a:r>
              <a:rPr lang="fr-FR" dirty="0"/>
              <a:t> </a:t>
            </a:r>
            <a:r>
              <a:rPr lang="fr-FR" dirty="0" err="1"/>
              <a:t>methods</a:t>
            </a:r>
            <a:r>
              <a:rPr lang="fr-FR" dirty="0"/>
              <a:t> </a:t>
            </a:r>
            <a:r>
              <a:rPr lang="fr-FR" dirty="0" err="1"/>
              <a:t>exist</a:t>
            </a:r>
            <a:r>
              <a:rPr lang="fr-FR" baseline="0" dirty="0"/>
              <a:t> for the </a:t>
            </a:r>
            <a:r>
              <a:rPr lang="fr-FR" dirty="0"/>
              <a:t>acquisition of</a:t>
            </a:r>
            <a:r>
              <a:rPr lang="fr-FR" baseline="0" dirty="0"/>
              <a:t> </a:t>
            </a:r>
            <a:r>
              <a:rPr lang="fr-FR" baseline="0" dirty="0" err="1"/>
              <a:t>dynamic</a:t>
            </a:r>
            <a:r>
              <a:rPr lang="fr-FR" baseline="0" dirty="0"/>
              <a:t> </a:t>
            </a:r>
            <a:r>
              <a:rPr lang="fr-FR" baseline="0" dirty="0" err="1"/>
              <a:t>scenes</a:t>
            </a:r>
            <a:r>
              <a:rPr lang="fr-FR" baseline="0" dirty="0"/>
              <a:t> </a:t>
            </a:r>
            <a:r>
              <a:rPr lang="fr-FR" baseline="0" dirty="0" err="1"/>
              <a:t>with</a:t>
            </a:r>
            <a:r>
              <a:rPr lang="fr-FR" baseline="0" dirty="0"/>
              <a:t> </a:t>
            </a:r>
            <a:r>
              <a:rPr lang="fr-FR" baseline="0" dirty="0" err="1"/>
              <a:t>small</a:t>
            </a:r>
            <a:r>
              <a:rPr lang="fr-FR" baseline="0" dirty="0"/>
              <a:t> </a:t>
            </a:r>
            <a:r>
              <a:rPr lang="fr-FR" baseline="0" dirty="0" err="1"/>
              <a:t>movement</a:t>
            </a:r>
            <a:r>
              <a:rPr lang="fr-FR" baseline="0" dirty="0"/>
              <a:t>. </a:t>
            </a:r>
          </a:p>
          <a:p>
            <a:pPr defTabSz="990478">
              <a:defRPr/>
            </a:pPr>
            <a:r>
              <a:rPr lang="fr-FR" baseline="0" dirty="0"/>
              <a:t>Granados et al. </a:t>
            </a:r>
            <a:r>
              <a:rPr lang="fr-FR" baseline="0" dirty="0" err="1"/>
              <a:t>develop</a:t>
            </a:r>
            <a:r>
              <a:rPr lang="fr-FR" baseline="0" dirty="0"/>
              <a:t> a </a:t>
            </a:r>
            <a:r>
              <a:rPr lang="fr-FR" baseline="0" dirty="0" err="1"/>
              <a:t>method</a:t>
            </a:r>
            <a:r>
              <a:rPr lang="fr-FR" baseline="0" dirty="0"/>
              <a:t> </a:t>
            </a:r>
            <a:r>
              <a:rPr lang="fr-FR" baseline="0" dirty="0" err="1"/>
              <a:t>that</a:t>
            </a:r>
            <a:r>
              <a:rPr lang="fr-FR" baseline="0" dirty="0"/>
              <a:t> </a:t>
            </a:r>
            <a:r>
              <a:rPr lang="fr-FR" baseline="0" dirty="0" err="1"/>
              <a:t>allows</a:t>
            </a:r>
            <a:r>
              <a:rPr lang="fr-FR" baseline="0" dirty="0"/>
              <a:t> the background reconstruction </a:t>
            </a:r>
            <a:r>
              <a:rPr lang="fr-FR" baseline="0" dirty="0" err="1"/>
              <a:t>without</a:t>
            </a:r>
            <a:r>
              <a:rPr lang="fr-FR" baseline="0" dirty="0"/>
              <a:t> the </a:t>
            </a:r>
            <a:r>
              <a:rPr lang="fr-FR" baseline="0" dirty="0" err="1"/>
              <a:t>objects</a:t>
            </a:r>
            <a:r>
              <a:rPr lang="fr-FR" baseline="0" dirty="0"/>
              <a:t> in </a:t>
            </a:r>
            <a:r>
              <a:rPr lang="fr-FR" baseline="0" dirty="0" err="1"/>
              <a:t>movement</a:t>
            </a:r>
            <a:r>
              <a:rPr lang="fr-FR" baseline="0" dirty="0"/>
              <a:t> in the final HDR image. </a:t>
            </a:r>
          </a:p>
          <a:p>
            <a:pPr defTabSz="990478">
              <a:defRPr/>
            </a:pPr>
            <a:r>
              <a:rPr lang="fr-FR" baseline="0" dirty="0"/>
              <a:t>For the reconstruction </a:t>
            </a:r>
            <a:r>
              <a:rPr lang="fr-FR" baseline="0" dirty="0" err="1"/>
              <a:t>with</a:t>
            </a:r>
            <a:r>
              <a:rPr lang="fr-FR" baseline="0" dirty="0"/>
              <a:t> the </a:t>
            </a:r>
            <a:r>
              <a:rPr lang="fr-FR" baseline="0" dirty="0" err="1"/>
              <a:t>object</a:t>
            </a:r>
            <a:r>
              <a:rPr lang="fr-FR" baseline="0" dirty="0"/>
              <a:t> in </a:t>
            </a:r>
            <a:r>
              <a:rPr lang="fr-FR" baseline="0" dirty="0" err="1"/>
              <a:t>movement</a:t>
            </a:r>
            <a:r>
              <a:rPr lang="fr-FR" baseline="0" dirty="0"/>
              <a:t> in the final HDR image, </a:t>
            </a:r>
            <a:r>
              <a:rPr lang="fr-FR" baseline="0" dirty="0" err="1"/>
              <a:t>others</a:t>
            </a:r>
            <a:r>
              <a:rPr lang="fr-FR" baseline="0" dirty="0"/>
              <a:t> propose to </a:t>
            </a:r>
            <a:r>
              <a:rPr lang="fr-FR" baseline="0" dirty="0" err="1"/>
              <a:t>detect</a:t>
            </a:r>
            <a:r>
              <a:rPr lang="fr-FR" baseline="0" dirty="0"/>
              <a:t> the </a:t>
            </a:r>
            <a:r>
              <a:rPr lang="fr-FR" baseline="0" dirty="0" err="1"/>
              <a:t>movement</a:t>
            </a:r>
            <a:r>
              <a:rPr lang="fr-FR" baseline="0" dirty="0"/>
              <a:t> in the </a:t>
            </a:r>
            <a:r>
              <a:rPr lang="fr-FR" baseline="0" dirty="0" err="1"/>
              <a:t>scene</a:t>
            </a:r>
            <a:r>
              <a:rPr lang="fr-FR" baseline="0" dirty="0"/>
              <a:t> or to</a:t>
            </a:r>
            <a:r>
              <a:rPr lang="fr-FR" sz="1300" dirty="0"/>
              <a:t> </a:t>
            </a:r>
            <a:r>
              <a:rPr lang="fr-FR" sz="1300" dirty="0" err="1"/>
              <a:t>compute</a:t>
            </a:r>
            <a:r>
              <a:rPr lang="fr-FR" sz="1300" dirty="0"/>
              <a:t> the </a:t>
            </a:r>
            <a:r>
              <a:rPr lang="fr-FR" sz="1300" dirty="0" err="1"/>
              <a:t>probability</a:t>
            </a:r>
            <a:r>
              <a:rPr lang="fr-FR" sz="1300" dirty="0"/>
              <a:t> for a pixel to </a:t>
            </a:r>
            <a:r>
              <a:rPr lang="fr-FR" sz="1300" dirty="0" err="1"/>
              <a:t>belong</a:t>
            </a:r>
            <a:r>
              <a:rPr lang="fr-FR" sz="1300" dirty="0"/>
              <a:t> to a </a:t>
            </a:r>
            <a:r>
              <a:rPr lang="fr-FR" sz="1300" dirty="0" err="1"/>
              <a:t>static</a:t>
            </a:r>
            <a:r>
              <a:rPr lang="fr-FR" sz="1300" dirty="0"/>
              <a:t> part of the image. </a:t>
            </a:r>
          </a:p>
          <a:p>
            <a:pPr defTabSz="990478">
              <a:defRPr/>
            </a:pPr>
            <a:endParaRPr lang="fr-FR" sz="1300" dirty="0"/>
          </a:p>
          <a:p>
            <a:pPr defTabSz="990478">
              <a:defRPr/>
            </a:pPr>
            <a:r>
              <a:rPr lang="fr-FR" sz="1300" dirty="0" err="1"/>
              <a:t>With</a:t>
            </a:r>
            <a:r>
              <a:rPr lang="fr-FR" sz="1300" dirty="0"/>
              <a:t> </a:t>
            </a:r>
            <a:r>
              <a:rPr lang="fr-FR" sz="1300" dirty="0" err="1"/>
              <a:t>these</a:t>
            </a:r>
            <a:r>
              <a:rPr lang="fr-FR" sz="1300" dirty="0"/>
              <a:t> </a:t>
            </a:r>
            <a:r>
              <a:rPr lang="fr-FR" sz="1300" dirty="0" err="1"/>
              <a:t>methods</a:t>
            </a:r>
            <a:r>
              <a:rPr lang="fr-FR" sz="1300" dirty="0"/>
              <a:t> </a:t>
            </a:r>
            <a:r>
              <a:rPr lang="fr-FR" sz="1300" dirty="0" err="1"/>
              <a:t>there</a:t>
            </a:r>
            <a:r>
              <a:rPr lang="fr-FR" sz="1300" dirty="0"/>
              <a:t> </a:t>
            </a:r>
            <a:r>
              <a:rPr lang="fr-FR" sz="1300" dirty="0" err="1"/>
              <a:t>is</a:t>
            </a:r>
            <a:r>
              <a:rPr lang="fr-FR" sz="1300" dirty="0"/>
              <a:t> no </a:t>
            </a:r>
            <a:r>
              <a:rPr lang="fr-FR" sz="1300" dirty="0" err="1"/>
              <a:t>guarantee</a:t>
            </a:r>
            <a:r>
              <a:rPr lang="fr-FR" sz="1300" dirty="0"/>
              <a:t> to have the </a:t>
            </a:r>
            <a:r>
              <a:rPr lang="fr-FR" sz="1300" dirty="0" err="1"/>
              <a:t>dynamic</a:t>
            </a:r>
            <a:r>
              <a:rPr lang="fr-FR" sz="1300" dirty="0"/>
              <a:t> </a:t>
            </a:r>
            <a:r>
              <a:rPr lang="fr-FR" sz="1300" dirty="0" err="1"/>
              <a:t>objects</a:t>
            </a:r>
            <a:r>
              <a:rPr lang="fr-FR" sz="1300" dirty="0"/>
              <a:t> in the final image. </a:t>
            </a: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44</a:t>
            </a:fld>
            <a:endParaRPr lang="fr-FR"/>
          </a:p>
        </p:txBody>
      </p:sp>
    </p:spTree>
    <p:extLst>
      <p:ext uri="{BB962C8B-B14F-4D97-AF65-F5344CB8AC3E}">
        <p14:creationId xmlns:p14="http://schemas.microsoft.com/office/powerpoint/2010/main" val="360792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paradoxe : la</a:t>
            </a:r>
            <a:r>
              <a:rPr lang="fr-FR" baseline="0" dirty="0"/>
              <a:t> 3D est encore aujourd’hui ultra majoritairement affichée à plat.</a:t>
            </a:r>
            <a:endParaRPr lang="fr-FR"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3</a:t>
            </a:fld>
            <a:endParaRPr lang="fr-FR"/>
          </a:p>
        </p:txBody>
      </p:sp>
    </p:spTree>
    <p:extLst>
      <p:ext uri="{BB962C8B-B14F-4D97-AF65-F5344CB8AC3E}">
        <p14:creationId xmlns:p14="http://schemas.microsoft.com/office/powerpoint/2010/main" val="150610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90478">
              <a:defRPr/>
            </a:pPr>
            <a:r>
              <a:rPr lang="fr-FR" dirty="0" err="1"/>
              <a:t>Other</a:t>
            </a:r>
            <a:r>
              <a:rPr lang="fr-FR" dirty="0"/>
              <a:t> </a:t>
            </a:r>
            <a:r>
              <a:rPr lang="fr-FR" dirty="0" err="1"/>
              <a:t>methods</a:t>
            </a:r>
            <a:r>
              <a:rPr lang="fr-FR" dirty="0"/>
              <a:t> </a:t>
            </a:r>
            <a:r>
              <a:rPr lang="fr-FR" dirty="0" err="1"/>
              <a:t>exist</a:t>
            </a:r>
            <a:r>
              <a:rPr lang="fr-FR" baseline="0" dirty="0"/>
              <a:t> for the </a:t>
            </a:r>
            <a:r>
              <a:rPr lang="fr-FR" dirty="0"/>
              <a:t>acquisition of</a:t>
            </a:r>
            <a:r>
              <a:rPr lang="fr-FR" baseline="0" dirty="0"/>
              <a:t> </a:t>
            </a:r>
            <a:r>
              <a:rPr lang="fr-FR" baseline="0" dirty="0" err="1"/>
              <a:t>dynamic</a:t>
            </a:r>
            <a:r>
              <a:rPr lang="fr-FR" baseline="0" dirty="0"/>
              <a:t> </a:t>
            </a:r>
            <a:r>
              <a:rPr lang="fr-FR" baseline="0" dirty="0" err="1"/>
              <a:t>scenes</a:t>
            </a:r>
            <a:r>
              <a:rPr lang="fr-FR" baseline="0" dirty="0"/>
              <a:t> </a:t>
            </a:r>
            <a:r>
              <a:rPr lang="fr-FR" baseline="0" dirty="0" err="1"/>
              <a:t>with</a:t>
            </a:r>
            <a:r>
              <a:rPr lang="fr-FR" baseline="0" dirty="0"/>
              <a:t> </a:t>
            </a:r>
            <a:r>
              <a:rPr lang="fr-FR" baseline="0" dirty="0" err="1"/>
              <a:t>small</a:t>
            </a:r>
            <a:r>
              <a:rPr lang="fr-FR" baseline="0" dirty="0"/>
              <a:t> </a:t>
            </a:r>
            <a:r>
              <a:rPr lang="fr-FR" baseline="0" dirty="0" err="1"/>
              <a:t>movement</a:t>
            </a:r>
            <a:r>
              <a:rPr lang="fr-FR" baseline="0" dirty="0"/>
              <a:t>. </a:t>
            </a:r>
          </a:p>
          <a:p>
            <a:pPr defTabSz="990478">
              <a:defRPr/>
            </a:pPr>
            <a:r>
              <a:rPr lang="fr-FR" baseline="0" dirty="0"/>
              <a:t>Granados et al. </a:t>
            </a:r>
            <a:r>
              <a:rPr lang="fr-FR" baseline="0" dirty="0" err="1"/>
              <a:t>develop</a:t>
            </a:r>
            <a:r>
              <a:rPr lang="fr-FR" baseline="0" dirty="0"/>
              <a:t> a </a:t>
            </a:r>
            <a:r>
              <a:rPr lang="fr-FR" baseline="0" dirty="0" err="1"/>
              <a:t>method</a:t>
            </a:r>
            <a:r>
              <a:rPr lang="fr-FR" baseline="0" dirty="0"/>
              <a:t> </a:t>
            </a:r>
            <a:r>
              <a:rPr lang="fr-FR" baseline="0" dirty="0" err="1"/>
              <a:t>that</a:t>
            </a:r>
            <a:r>
              <a:rPr lang="fr-FR" baseline="0" dirty="0"/>
              <a:t> </a:t>
            </a:r>
            <a:r>
              <a:rPr lang="fr-FR" baseline="0" dirty="0" err="1"/>
              <a:t>allows</a:t>
            </a:r>
            <a:r>
              <a:rPr lang="fr-FR" baseline="0" dirty="0"/>
              <a:t> the background reconstruction </a:t>
            </a:r>
            <a:r>
              <a:rPr lang="fr-FR" baseline="0" dirty="0" err="1"/>
              <a:t>without</a:t>
            </a:r>
            <a:r>
              <a:rPr lang="fr-FR" baseline="0" dirty="0"/>
              <a:t> the </a:t>
            </a:r>
            <a:r>
              <a:rPr lang="fr-FR" baseline="0" dirty="0" err="1"/>
              <a:t>objects</a:t>
            </a:r>
            <a:r>
              <a:rPr lang="fr-FR" baseline="0" dirty="0"/>
              <a:t> in </a:t>
            </a:r>
            <a:r>
              <a:rPr lang="fr-FR" baseline="0" dirty="0" err="1"/>
              <a:t>movement</a:t>
            </a:r>
            <a:r>
              <a:rPr lang="fr-FR" baseline="0" dirty="0"/>
              <a:t> in the final HDR image. </a:t>
            </a:r>
          </a:p>
          <a:p>
            <a:pPr defTabSz="990478">
              <a:defRPr/>
            </a:pPr>
            <a:r>
              <a:rPr lang="fr-FR" baseline="0" dirty="0"/>
              <a:t>For the reconstruction </a:t>
            </a:r>
            <a:r>
              <a:rPr lang="fr-FR" baseline="0" dirty="0" err="1"/>
              <a:t>with</a:t>
            </a:r>
            <a:r>
              <a:rPr lang="fr-FR" baseline="0" dirty="0"/>
              <a:t> the </a:t>
            </a:r>
            <a:r>
              <a:rPr lang="fr-FR" baseline="0" dirty="0" err="1"/>
              <a:t>object</a:t>
            </a:r>
            <a:r>
              <a:rPr lang="fr-FR" baseline="0" dirty="0"/>
              <a:t> in </a:t>
            </a:r>
            <a:r>
              <a:rPr lang="fr-FR" baseline="0" dirty="0" err="1"/>
              <a:t>movement</a:t>
            </a:r>
            <a:r>
              <a:rPr lang="fr-FR" baseline="0" dirty="0"/>
              <a:t> in the final HDR image, </a:t>
            </a:r>
            <a:r>
              <a:rPr lang="fr-FR" baseline="0" dirty="0" err="1"/>
              <a:t>others</a:t>
            </a:r>
            <a:r>
              <a:rPr lang="fr-FR" baseline="0" dirty="0"/>
              <a:t> propose to </a:t>
            </a:r>
            <a:r>
              <a:rPr lang="fr-FR" baseline="0" dirty="0" err="1"/>
              <a:t>detect</a:t>
            </a:r>
            <a:r>
              <a:rPr lang="fr-FR" baseline="0" dirty="0"/>
              <a:t> the </a:t>
            </a:r>
            <a:r>
              <a:rPr lang="fr-FR" baseline="0" dirty="0" err="1"/>
              <a:t>movement</a:t>
            </a:r>
            <a:r>
              <a:rPr lang="fr-FR" baseline="0" dirty="0"/>
              <a:t> in the </a:t>
            </a:r>
            <a:r>
              <a:rPr lang="fr-FR" baseline="0" dirty="0" err="1"/>
              <a:t>scene</a:t>
            </a:r>
            <a:r>
              <a:rPr lang="fr-FR" baseline="0" dirty="0"/>
              <a:t> or to</a:t>
            </a:r>
            <a:r>
              <a:rPr lang="fr-FR" sz="1300" dirty="0"/>
              <a:t> </a:t>
            </a:r>
            <a:r>
              <a:rPr lang="fr-FR" sz="1300" dirty="0" err="1"/>
              <a:t>compute</a:t>
            </a:r>
            <a:r>
              <a:rPr lang="fr-FR" sz="1300" dirty="0"/>
              <a:t> the </a:t>
            </a:r>
            <a:r>
              <a:rPr lang="fr-FR" sz="1300" dirty="0" err="1"/>
              <a:t>probability</a:t>
            </a:r>
            <a:r>
              <a:rPr lang="fr-FR" sz="1300" dirty="0"/>
              <a:t> for a pixel to </a:t>
            </a:r>
            <a:r>
              <a:rPr lang="fr-FR" sz="1300" dirty="0" err="1"/>
              <a:t>belong</a:t>
            </a:r>
            <a:r>
              <a:rPr lang="fr-FR" sz="1300" dirty="0"/>
              <a:t> to a </a:t>
            </a:r>
            <a:r>
              <a:rPr lang="fr-FR" sz="1300" dirty="0" err="1"/>
              <a:t>static</a:t>
            </a:r>
            <a:r>
              <a:rPr lang="fr-FR" sz="1300" dirty="0"/>
              <a:t> part of the image. </a:t>
            </a:r>
          </a:p>
          <a:p>
            <a:pPr defTabSz="990478">
              <a:defRPr/>
            </a:pPr>
            <a:endParaRPr lang="fr-FR" sz="1300" dirty="0"/>
          </a:p>
          <a:p>
            <a:pPr defTabSz="990478">
              <a:defRPr/>
            </a:pPr>
            <a:r>
              <a:rPr lang="fr-FR" sz="1300" dirty="0" err="1"/>
              <a:t>With</a:t>
            </a:r>
            <a:r>
              <a:rPr lang="fr-FR" sz="1300" dirty="0"/>
              <a:t> </a:t>
            </a:r>
            <a:r>
              <a:rPr lang="fr-FR" sz="1300" dirty="0" err="1"/>
              <a:t>these</a:t>
            </a:r>
            <a:r>
              <a:rPr lang="fr-FR" sz="1300" dirty="0"/>
              <a:t> </a:t>
            </a:r>
            <a:r>
              <a:rPr lang="fr-FR" sz="1300" dirty="0" err="1"/>
              <a:t>methods</a:t>
            </a:r>
            <a:r>
              <a:rPr lang="fr-FR" sz="1300" dirty="0"/>
              <a:t> </a:t>
            </a:r>
            <a:r>
              <a:rPr lang="fr-FR" sz="1300" dirty="0" err="1"/>
              <a:t>there</a:t>
            </a:r>
            <a:r>
              <a:rPr lang="fr-FR" sz="1300" dirty="0"/>
              <a:t> </a:t>
            </a:r>
            <a:r>
              <a:rPr lang="fr-FR" sz="1300" dirty="0" err="1"/>
              <a:t>is</a:t>
            </a:r>
            <a:r>
              <a:rPr lang="fr-FR" sz="1300" dirty="0"/>
              <a:t> no </a:t>
            </a:r>
            <a:r>
              <a:rPr lang="fr-FR" sz="1300" dirty="0" err="1"/>
              <a:t>guarantee</a:t>
            </a:r>
            <a:r>
              <a:rPr lang="fr-FR" sz="1300" dirty="0"/>
              <a:t> to have the </a:t>
            </a:r>
            <a:r>
              <a:rPr lang="fr-FR" sz="1300" dirty="0" err="1"/>
              <a:t>dynamic</a:t>
            </a:r>
            <a:r>
              <a:rPr lang="fr-FR" sz="1300" dirty="0"/>
              <a:t> </a:t>
            </a:r>
            <a:r>
              <a:rPr lang="fr-FR" sz="1300" dirty="0" err="1"/>
              <a:t>objects</a:t>
            </a:r>
            <a:r>
              <a:rPr lang="fr-FR" sz="1300" dirty="0"/>
              <a:t> in the final image. </a:t>
            </a: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45</a:t>
            </a:fld>
            <a:endParaRPr lang="fr-FR"/>
          </a:p>
        </p:txBody>
      </p:sp>
    </p:spTree>
    <p:extLst>
      <p:ext uri="{BB962C8B-B14F-4D97-AF65-F5344CB8AC3E}">
        <p14:creationId xmlns:p14="http://schemas.microsoft.com/office/powerpoint/2010/main" val="4204841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solidFill>
                  <a:schemeClr val="tx1"/>
                </a:solidFill>
              </a:rPr>
              <a:t>One </a:t>
            </a:r>
            <a:r>
              <a:rPr lang="fr-FR" dirty="0" err="1">
                <a:solidFill>
                  <a:schemeClr val="tx1"/>
                </a:solidFill>
              </a:rPr>
              <a:t>can</a:t>
            </a:r>
            <a:r>
              <a:rPr lang="fr-FR" dirty="0">
                <a:solidFill>
                  <a:schemeClr val="tx1"/>
                </a:solidFill>
              </a:rPr>
              <a:t> </a:t>
            </a:r>
            <a:r>
              <a:rPr lang="fr-FR" dirty="0" err="1">
                <a:solidFill>
                  <a:schemeClr val="tx1"/>
                </a:solidFill>
              </a:rPr>
              <a:t>consider</a:t>
            </a:r>
            <a:r>
              <a:rPr lang="fr-FR" baseline="0" dirty="0">
                <a:solidFill>
                  <a:schemeClr val="tx1"/>
                </a:solidFill>
              </a:rPr>
              <a:t> changes in the </a:t>
            </a:r>
            <a:r>
              <a:rPr lang="fr-FR" baseline="0" dirty="0" err="1">
                <a:solidFill>
                  <a:schemeClr val="tx1"/>
                </a:solidFill>
              </a:rPr>
              <a:t>whole</a:t>
            </a:r>
            <a:r>
              <a:rPr lang="fr-FR" baseline="0" dirty="0">
                <a:solidFill>
                  <a:schemeClr val="tx1"/>
                </a:solidFill>
              </a:rPr>
              <a:t> </a:t>
            </a:r>
            <a:r>
              <a:rPr lang="fr-FR" baseline="0" dirty="0" err="1">
                <a:solidFill>
                  <a:schemeClr val="tx1"/>
                </a:solidFill>
              </a:rPr>
              <a:t>scene</a:t>
            </a:r>
            <a:r>
              <a:rPr lang="fr-FR" baseline="0" dirty="0">
                <a:solidFill>
                  <a:schemeClr val="tx1"/>
                </a:solidFill>
              </a:rPr>
              <a:t>.</a:t>
            </a:r>
          </a:p>
          <a:p>
            <a:r>
              <a:rPr lang="fr-FR" baseline="0" dirty="0">
                <a:solidFill>
                  <a:schemeClr val="tx1"/>
                </a:solidFill>
              </a:rPr>
              <a:t>For </a:t>
            </a:r>
            <a:r>
              <a:rPr lang="fr-FR" baseline="0" dirty="0" err="1">
                <a:solidFill>
                  <a:schemeClr val="tx1"/>
                </a:solidFill>
              </a:rPr>
              <a:t>this</a:t>
            </a:r>
            <a:r>
              <a:rPr lang="fr-FR" baseline="0" dirty="0">
                <a:solidFill>
                  <a:schemeClr val="tx1"/>
                </a:solidFill>
              </a:rPr>
              <a:t> Kang et al. change </a:t>
            </a:r>
            <a:r>
              <a:rPr lang="fr-FR" baseline="0" dirty="0" err="1">
                <a:solidFill>
                  <a:schemeClr val="tx1"/>
                </a:solidFill>
              </a:rPr>
              <a:t>exposure</a:t>
            </a:r>
            <a:r>
              <a:rPr lang="fr-FR" baseline="0" dirty="0">
                <a:solidFill>
                  <a:schemeClr val="tx1"/>
                </a:solidFill>
              </a:rPr>
              <a:t> times </a:t>
            </a:r>
            <a:r>
              <a:rPr lang="fr-FR" baseline="0" dirty="0" err="1">
                <a:solidFill>
                  <a:schemeClr val="tx1"/>
                </a:solidFill>
              </a:rPr>
              <a:t>between</a:t>
            </a:r>
            <a:r>
              <a:rPr lang="fr-FR" baseline="0" dirty="0">
                <a:solidFill>
                  <a:schemeClr val="tx1"/>
                </a:solidFill>
              </a:rPr>
              <a:t> </a:t>
            </a:r>
            <a:r>
              <a:rPr lang="fr-FR" baseline="0" dirty="0" err="1">
                <a:solidFill>
                  <a:schemeClr val="tx1"/>
                </a:solidFill>
              </a:rPr>
              <a:t>each</a:t>
            </a:r>
            <a:r>
              <a:rPr lang="fr-FR" baseline="0" dirty="0">
                <a:solidFill>
                  <a:schemeClr val="tx1"/>
                </a:solidFill>
              </a:rPr>
              <a:t> frame and use </a:t>
            </a:r>
            <a:r>
              <a:rPr lang="fr-FR" baseline="0" dirty="0" err="1">
                <a:solidFill>
                  <a:schemeClr val="tx1"/>
                </a:solidFill>
              </a:rPr>
              <a:t>optical</a:t>
            </a:r>
            <a:r>
              <a:rPr lang="fr-FR" baseline="0" dirty="0">
                <a:solidFill>
                  <a:schemeClr val="tx1"/>
                </a:solidFill>
              </a:rPr>
              <a:t> flow to </a:t>
            </a:r>
            <a:r>
              <a:rPr lang="fr-FR" baseline="0" dirty="0" err="1">
                <a:solidFill>
                  <a:schemeClr val="tx1"/>
                </a:solidFill>
              </a:rPr>
              <a:t>retrieve</a:t>
            </a:r>
            <a:r>
              <a:rPr lang="fr-FR" baseline="0" dirty="0">
                <a:solidFill>
                  <a:schemeClr val="tx1"/>
                </a:solidFill>
              </a:rPr>
              <a:t> HDR values. </a:t>
            </a:r>
          </a:p>
          <a:p>
            <a:r>
              <a:rPr lang="fr-FR" baseline="0" dirty="0" err="1">
                <a:solidFill>
                  <a:schemeClr val="tx1"/>
                </a:solidFill>
              </a:rPr>
              <a:t>Others</a:t>
            </a:r>
            <a:r>
              <a:rPr lang="fr-FR" baseline="0" dirty="0">
                <a:solidFill>
                  <a:schemeClr val="tx1"/>
                </a:solidFill>
              </a:rPr>
              <a:t> </a:t>
            </a:r>
            <a:r>
              <a:rPr lang="fr-FR" baseline="0" dirty="0" err="1">
                <a:solidFill>
                  <a:schemeClr val="tx1"/>
                </a:solidFill>
              </a:rPr>
              <a:t>compute</a:t>
            </a:r>
            <a:r>
              <a:rPr lang="fr-FR" baseline="0" dirty="0">
                <a:solidFill>
                  <a:schemeClr val="tx1"/>
                </a:solidFill>
              </a:rPr>
              <a:t> </a:t>
            </a:r>
            <a:r>
              <a:rPr lang="fr-FR" baseline="0" dirty="0" err="1">
                <a:solidFill>
                  <a:schemeClr val="tx1"/>
                </a:solidFill>
              </a:rPr>
              <a:t>stereo</a:t>
            </a:r>
            <a:r>
              <a:rPr lang="fr-FR" baseline="0" dirty="0">
                <a:solidFill>
                  <a:schemeClr val="tx1"/>
                </a:solidFill>
              </a:rPr>
              <a:t> HDR images </a:t>
            </a:r>
            <a:r>
              <a:rPr lang="fr-FR" baseline="0" dirty="0" err="1">
                <a:solidFill>
                  <a:schemeClr val="tx1"/>
                </a:solidFill>
              </a:rPr>
              <a:t>from</a:t>
            </a:r>
            <a:r>
              <a:rPr lang="fr-FR" baseline="0" dirty="0">
                <a:solidFill>
                  <a:schemeClr val="tx1"/>
                </a:solidFill>
              </a:rPr>
              <a:t> images </a:t>
            </a:r>
            <a:r>
              <a:rPr lang="fr-FR" baseline="0" dirty="0" err="1">
                <a:solidFill>
                  <a:schemeClr val="tx1"/>
                </a:solidFill>
              </a:rPr>
              <a:t>acquired</a:t>
            </a:r>
            <a:r>
              <a:rPr lang="fr-FR" baseline="0" dirty="0">
                <a:solidFill>
                  <a:schemeClr val="tx1"/>
                </a:solidFill>
              </a:rPr>
              <a:t> </a:t>
            </a:r>
            <a:r>
              <a:rPr lang="fr-FR" baseline="0" dirty="0" err="1">
                <a:solidFill>
                  <a:schemeClr val="tx1"/>
                </a:solidFill>
              </a:rPr>
              <a:t>from</a:t>
            </a:r>
            <a:r>
              <a:rPr lang="fr-FR" baseline="0" dirty="0">
                <a:solidFill>
                  <a:schemeClr val="tx1"/>
                </a:solidFill>
              </a:rPr>
              <a:t> </a:t>
            </a:r>
            <a:r>
              <a:rPr lang="fr-FR" baseline="0" dirty="0" err="1">
                <a:solidFill>
                  <a:schemeClr val="tx1"/>
                </a:solidFill>
              </a:rPr>
              <a:t>two</a:t>
            </a:r>
            <a:r>
              <a:rPr lang="fr-FR" baseline="0" dirty="0">
                <a:solidFill>
                  <a:schemeClr val="tx1"/>
                </a:solidFill>
              </a:rPr>
              <a:t> </a:t>
            </a:r>
            <a:r>
              <a:rPr lang="fr-FR" baseline="0" dirty="0" err="1">
                <a:solidFill>
                  <a:schemeClr val="tx1"/>
                </a:solidFill>
              </a:rPr>
              <a:t>viewpoints</a:t>
            </a:r>
            <a:r>
              <a:rPr lang="fr-FR" baseline="0" dirty="0">
                <a:solidFill>
                  <a:schemeClr val="tx1"/>
                </a:solidFill>
              </a:rPr>
              <a:t> </a:t>
            </a:r>
            <a:r>
              <a:rPr lang="fr-FR" baseline="0" dirty="0" err="1">
                <a:solidFill>
                  <a:schemeClr val="tx1"/>
                </a:solidFill>
              </a:rPr>
              <a:t>with</a:t>
            </a:r>
            <a:r>
              <a:rPr lang="fr-FR" baseline="0" dirty="0">
                <a:solidFill>
                  <a:schemeClr val="tx1"/>
                </a:solidFill>
              </a:rPr>
              <a:t> </a:t>
            </a:r>
            <a:r>
              <a:rPr lang="fr-FR" baseline="0" dirty="0" err="1">
                <a:solidFill>
                  <a:schemeClr val="tx1"/>
                </a:solidFill>
              </a:rPr>
              <a:t>two</a:t>
            </a:r>
            <a:r>
              <a:rPr lang="fr-FR" baseline="0" dirty="0">
                <a:solidFill>
                  <a:schemeClr val="tx1"/>
                </a:solidFill>
              </a:rPr>
              <a:t> </a:t>
            </a:r>
            <a:r>
              <a:rPr lang="fr-FR" baseline="0" dirty="0" err="1">
                <a:solidFill>
                  <a:schemeClr val="tx1"/>
                </a:solidFill>
              </a:rPr>
              <a:t>exposure</a:t>
            </a:r>
            <a:r>
              <a:rPr lang="fr-FR" baseline="0" dirty="0">
                <a:solidFill>
                  <a:schemeClr val="tx1"/>
                </a:solidFill>
              </a:rPr>
              <a:t> times.</a:t>
            </a:r>
          </a:p>
          <a:p>
            <a:r>
              <a:rPr lang="fr-FR" baseline="0" dirty="0">
                <a:solidFill>
                  <a:schemeClr val="tx1"/>
                </a:solidFill>
              </a:rPr>
              <a:t>This </a:t>
            </a:r>
            <a:r>
              <a:rPr lang="fr-FR" baseline="0" dirty="0" err="1">
                <a:solidFill>
                  <a:schemeClr val="tx1"/>
                </a:solidFill>
              </a:rPr>
              <a:t>algorithm</a:t>
            </a:r>
            <a:r>
              <a:rPr lang="fr-FR" baseline="0" dirty="0">
                <a:solidFill>
                  <a:schemeClr val="tx1"/>
                </a:solidFill>
              </a:rPr>
              <a:t> </a:t>
            </a:r>
            <a:r>
              <a:rPr lang="fr-FR" baseline="0" dirty="0" err="1">
                <a:solidFill>
                  <a:schemeClr val="tx1"/>
                </a:solidFill>
              </a:rPr>
              <a:t>is</a:t>
            </a:r>
            <a:r>
              <a:rPr lang="fr-FR" baseline="0" dirty="0">
                <a:solidFill>
                  <a:schemeClr val="tx1"/>
                </a:solidFill>
              </a:rPr>
              <a:t> the </a:t>
            </a:r>
            <a:r>
              <a:rPr lang="fr-FR" baseline="0" dirty="0" err="1">
                <a:solidFill>
                  <a:schemeClr val="tx1"/>
                </a:solidFill>
              </a:rPr>
              <a:t>closest</a:t>
            </a:r>
            <a:r>
              <a:rPr lang="fr-FR" baseline="0" dirty="0">
                <a:solidFill>
                  <a:schemeClr val="tx1"/>
                </a:solidFill>
              </a:rPr>
              <a:t> to ours. </a:t>
            </a:r>
          </a:p>
          <a:p>
            <a:r>
              <a:rPr lang="fr-FR" baseline="0" dirty="0" err="1">
                <a:solidFill>
                  <a:schemeClr val="tx1"/>
                </a:solidFill>
              </a:rPr>
              <a:t>At</a:t>
            </a:r>
            <a:r>
              <a:rPr lang="fr-FR" baseline="0" dirty="0">
                <a:solidFill>
                  <a:schemeClr val="tx1"/>
                </a:solidFill>
              </a:rPr>
              <a:t> the </a:t>
            </a:r>
            <a:r>
              <a:rPr lang="fr-FR" baseline="0" dirty="0" err="1">
                <a:solidFill>
                  <a:schemeClr val="tx1"/>
                </a:solidFill>
              </a:rPr>
              <a:t>current</a:t>
            </a:r>
            <a:r>
              <a:rPr lang="fr-FR" baseline="0" dirty="0">
                <a:solidFill>
                  <a:schemeClr val="tx1"/>
                </a:solidFill>
              </a:rPr>
              <a:t> state of </a:t>
            </a:r>
            <a:r>
              <a:rPr lang="fr-FR" baseline="0" dirty="0" err="1">
                <a:solidFill>
                  <a:schemeClr val="tx1"/>
                </a:solidFill>
              </a:rPr>
              <a:t>our</a:t>
            </a:r>
            <a:r>
              <a:rPr lang="fr-FR" baseline="0" dirty="0">
                <a:solidFill>
                  <a:schemeClr val="tx1"/>
                </a:solidFill>
              </a:rPr>
              <a:t> </a:t>
            </a:r>
            <a:r>
              <a:rPr lang="fr-FR" baseline="0" dirty="0" err="1">
                <a:solidFill>
                  <a:schemeClr val="tx1"/>
                </a:solidFill>
              </a:rPr>
              <a:t>work</a:t>
            </a:r>
            <a:r>
              <a:rPr lang="fr-FR" baseline="0" dirty="0">
                <a:solidFill>
                  <a:schemeClr val="tx1"/>
                </a:solidFill>
              </a:rPr>
              <a:t>, </a:t>
            </a:r>
            <a:r>
              <a:rPr lang="fr-FR" baseline="0" dirty="0" err="1">
                <a:solidFill>
                  <a:schemeClr val="tx1"/>
                </a:solidFill>
              </a:rPr>
              <a:t>we</a:t>
            </a:r>
            <a:r>
              <a:rPr lang="fr-FR" baseline="0" dirty="0">
                <a:solidFill>
                  <a:schemeClr val="tx1"/>
                </a:solidFill>
              </a:rPr>
              <a:t> </a:t>
            </a:r>
            <a:r>
              <a:rPr lang="fr-FR" baseline="0" dirty="0" err="1">
                <a:solidFill>
                  <a:schemeClr val="tx1"/>
                </a:solidFill>
              </a:rPr>
              <a:t>believe</a:t>
            </a:r>
            <a:r>
              <a:rPr lang="fr-FR" baseline="0" dirty="0">
                <a:solidFill>
                  <a:schemeClr val="tx1"/>
                </a:solidFill>
              </a:rPr>
              <a:t> </a:t>
            </a:r>
            <a:r>
              <a:rPr lang="fr-FR" baseline="0" dirty="0" err="1">
                <a:solidFill>
                  <a:schemeClr val="tx1"/>
                </a:solidFill>
              </a:rPr>
              <a:t>that</a:t>
            </a:r>
            <a:r>
              <a:rPr lang="fr-FR" baseline="0" dirty="0">
                <a:solidFill>
                  <a:schemeClr val="tx1"/>
                </a:solidFill>
              </a:rPr>
              <a:t> </a:t>
            </a:r>
            <a:r>
              <a:rPr lang="fr-FR" baseline="0" dirty="0" err="1">
                <a:solidFill>
                  <a:schemeClr val="tx1"/>
                </a:solidFill>
              </a:rPr>
              <a:t>our</a:t>
            </a:r>
            <a:r>
              <a:rPr lang="fr-FR" baseline="0" dirty="0">
                <a:solidFill>
                  <a:schemeClr val="tx1"/>
                </a:solidFill>
              </a:rPr>
              <a:t> </a:t>
            </a:r>
            <a:r>
              <a:rPr lang="fr-FR" baseline="0" dirty="0" err="1">
                <a:solidFill>
                  <a:schemeClr val="tx1"/>
                </a:solidFill>
              </a:rPr>
              <a:t>algorithm</a:t>
            </a:r>
            <a:r>
              <a:rPr lang="fr-FR" baseline="0" dirty="0">
                <a:solidFill>
                  <a:schemeClr val="tx1"/>
                </a:solidFill>
              </a:rPr>
              <a:t> </a:t>
            </a:r>
            <a:r>
              <a:rPr lang="fr-FR" baseline="0" dirty="0" err="1">
                <a:solidFill>
                  <a:schemeClr val="tx1"/>
                </a:solidFill>
              </a:rPr>
              <a:t>performs</a:t>
            </a:r>
            <a:r>
              <a:rPr lang="fr-FR" baseline="0" dirty="0">
                <a:solidFill>
                  <a:schemeClr val="tx1"/>
                </a:solidFill>
              </a:rPr>
              <a:t> </a:t>
            </a:r>
            <a:r>
              <a:rPr lang="fr-FR" baseline="0" dirty="0" err="1">
                <a:solidFill>
                  <a:schemeClr val="tx1"/>
                </a:solidFill>
              </a:rPr>
              <a:t>better</a:t>
            </a:r>
            <a:r>
              <a:rPr lang="fr-FR" baseline="0" dirty="0">
                <a:solidFill>
                  <a:schemeClr val="tx1"/>
                </a:solidFill>
              </a:rPr>
              <a:t> </a:t>
            </a:r>
            <a:r>
              <a:rPr lang="fr-FR" baseline="0" dirty="0" err="1">
                <a:solidFill>
                  <a:schemeClr val="tx1"/>
                </a:solidFill>
              </a:rPr>
              <a:t>when</a:t>
            </a:r>
            <a:r>
              <a:rPr lang="fr-FR" baseline="0" dirty="0">
                <a:solidFill>
                  <a:schemeClr val="tx1"/>
                </a:solidFill>
              </a:rPr>
              <a:t> more </a:t>
            </a:r>
            <a:r>
              <a:rPr lang="fr-FR" baseline="0" dirty="0" err="1">
                <a:solidFill>
                  <a:schemeClr val="tx1"/>
                </a:solidFill>
              </a:rPr>
              <a:t>than</a:t>
            </a:r>
            <a:r>
              <a:rPr lang="fr-FR" baseline="0" dirty="0">
                <a:solidFill>
                  <a:schemeClr val="tx1"/>
                </a:solidFill>
              </a:rPr>
              <a:t> </a:t>
            </a:r>
            <a:r>
              <a:rPr lang="fr-FR" baseline="0" dirty="0" err="1">
                <a:solidFill>
                  <a:schemeClr val="tx1"/>
                </a:solidFill>
              </a:rPr>
              <a:t>two</a:t>
            </a:r>
            <a:r>
              <a:rPr lang="fr-FR" baseline="0" dirty="0">
                <a:solidFill>
                  <a:schemeClr val="tx1"/>
                </a:solidFill>
              </a:rPr>
              <a:t> images are </a:t>
            </a:r>
            <a:r>
              <a:rPr lang="fr-FR" baseline="0" dirty="0" err="1">
                <a:solidFill>
                  <a:schemeClr val="tx1"/>
                </a:solidFill>
              </a:rPr>
              <a:t>used</a:t>
            </a:r>
            <a:r>
              <a:rPr lang="fr-FR" baseline="0" dirty="0">
                <a:solidFill>
                  <a:schemeClr val="tx1"/>
                </a:solidFill>
              </a:rPr>
              <a:t>.</a:t>
            </a:r>
          </a:p>
          <a:p>
            <a:endParaRPr lang="fr-FR" baseline="0" dirty="0">
              <a:solidFill>
                <a:schemeClr val="accent6"/>
              </a:solidFill>
            </a:endParaRPr>
          </a:p>
          <a:p>
            <a:r>
              <a:rPr lang="fr-FR" baseline="0" dirty="0" err="1"/>
              <a:t>Some</a:t>
            </a:r>
            <a:r>
              <a:rPr lang="fr-FR" baseline="0" dirty="0"/>
              <a:t> </a:t>
            </a:r>
            <a:r>
              <a:rPr lang="fr-FR" baseline="0" dirty="0" err="1"/>
              <a:t>devices</a:t>
            </a:r>
            <a:r>
              <a:rPr lang="fr-FR" baseline="0" dirty="0"/>
              <a:t> </a:t>
            </a:r>
            <a:r>
              <a:rPr lang="fr-FR" baseline="0" dirty="0" err="1"/>
              <a:t>exist</a:t>
            </a:r>
            <a:r>
              <a:rPr lang="fr-FR" baseline="0" dirty="0"/>
              <a:t> to </a:t>
            </a:r>
            <a:r>
              <a:rPr lang="fr-FR" baseline="0" dirty="0" err="1"/>
              <a:t>acquire</a:t>
            </a:r>
            <a:r>
              <a:rPr lang="fr-FR" baseline="0" dirty="0"/>
              <a:t> </a:t>
            </a:r>
            <a:r>
              <a:rPr lang="fr-FR" baseline="0" dirty="0" err="1"/>
              <a:t>directly</a:t>
            </a:r>
            <a:r>
              <a:rPr lang="fr-FR" baseline="0" dirty="0"/>
              <a:t> HDR </a:t>
            </a:r>
            <a:r>
              <a:rPr lang="fr-FR" baseline="0" dirty="0" err="1"/>
              <a:t>videos</a:t>
            </a:r>
            <a:r>
              <a:rPr lang="fr-FR" baseline="0" dirty="0"/>
              <a:t> but </a:t>
            </a:r>
            <a:r>
              <a:rPr lang="fr-FR" baseline="0" dirty="0" err="1"/>
              <a:t>these</a:t>
            </a:r>
            <a:r>
              <a:rPr lang="fr-FR" baseline="0" dirty="0"/>
              <a:t> </a:t>
            </a:r>
            <a:r>
              <a:rPr lang="fr-FR" baseline="0" dirty="0" err="1"/>
              <a:t>devices</a:t>
            </a:r>
            <a:r>
              <a:rPr lang="fr-FR" baseline="0" dirty="0"/>
              <a:t> are </a:t>
            </a:r>
            <a:r>
              <a:rPr lang="fr-FR" baseline="0" dirty="0" err="1"/>
              <a:t>still</a:t>
            </a:r>
            <a:r>
              <a:rPr lang="fr-FR" baseline="0" dirty="0"/>
              <a:t> </a:t>
            </a:r>
            <a:r>
              <a:rPr lang="fr-FR" baseline="0" dirty="0" err="1"/>
              <a:t>at</a:t>
            </a:r>
            <a:r>
              <a:rPr lang="fr-FR" baseline="0" dirty="0"/>
              <a:t> an </a:t>
            </a:r>
            <a:r>
              <a:rPr lang="fr-FR" baseline="0" dirty="0" err="1"/>
              <a:t>experimental</a:t>
            </a:r>
            <a:r>
              <a:rPr lang="fr-FR" baseline="0" dirty="0"/>
              <a:t> stage.</a:t>
            </a: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46</a:t>
            </a:fld>
            <a:endParaRPr lang="fr-FR"/>
          </a:p>
        </p:txBody>
      </p:sp>
    </p:spTree>
    <p:extLst>
      <p:ext uri="{BB962C8B-B14F-4D97-AF65-F5344CB8AC3E}">
        <p14:creationId xmlns:p14="http://schemas.microsoft.com/office/powerpoint/2010/main" val="263809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FBEC153B-E7E6-4852-A861-5B221B7BB79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fld id="{2B50085F-06B0-4D9B-BC17-95249319736D}" type="slidenum">
              <a:rPr lang="en-GB" altLang="fr-FR" smtClean="0"/>
              <a:pPr/>
              <a:t>47</a:t>
            </a:fld>
            <a:endParaRPr lang="en-GB" altLang="fr-FR"/>
          </a:p>
        </p:txBody>
      </p:sp>
      <p:sp>
        <p:nvSpPr>
          <p:cNvPr id="81923" name="Rectangle 2">
            <a:extLst>
              <a:ext uri="{FF2B5EF4-FFF2-40B4-BE49-F238E27FC236}">
                <a16:creationId xmlns:a16="http://schemas.microsoft.com/office/drawing/2014/main" id="{DCC0053A-68E9-422F-9A56-3572BB274A4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7997ECD2-8DE0-4E5C-ADA1-388566EE7190}"/>
              </a:ext>
            </a:extLst>
          </p:cNvPr>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1056796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070487BF-D275-478E-AA20-118151C21695}"/>
              </a:ext>
            </a:extLst>
          </p:cNvPr>
          <p:cNvSpPr>
            <a:spLocks noGrp="1" noRot="1" noChangeAspect="1" noChangeArrowheads="1" noTextEdit="1"/>
          </p:cNvSpPr>
          <p:nvPr>
            <p:ph type="sldImg"/>
          </p:nvPr>
        </p:nvSpPr>
        <p:spPr>
          <a:ln/>
        </p:spPr>
      </p:sp>
      <p:sp>
        <p:nvSpPr>
          <p:cNvPr id="3" name="Espace réservé des commentaires 2">
            <a:extLst>
              <a:ext uri="{FF2B5EF4-FFF2-40B4-BE49-F238E27FC236}">
                <a16:creationId xmlns:a16="http://schemas.microsoft.com/office/drawing/2014/main" id="{FA516E61-2A59-40DE-BCEC-8A097438B6D3}"/>
              </a:ext>
            </a:extLst>
          </p:cNvPr>
          <p:cNvSpPr>
            <a:spLocks noGrp="1"/>
          </p:cNvSpPr>
          <p:nvPr>
            <p:ph type="body" idx="1"/>
          </p:nvPr>
        </p:nvSpPr>
        <p:spPr/>
        <p:txBody>
          <a:bodyPr/>
          <a:lstStyle/>
          <a:p>
            <a:pPr>
              <a:defRPr/>
            </a:pPr>
            <a:r>
              <a:rPr lang="en-US" dirty="0"/>
              <a:t>Pour </a:t>
            </a:r>
            <a:r>
              <a:rPr lang="en-US" dirty="0" err="1"/>
              <a:t>atteindre</a:t>
            </a:r>
            <a:r>
              <a:rPr lang="en-US" dirty="0"/>
              <a:t> </a:t>
            </a:r>
            <a:r>
              <a:rPr lang="en-US" dirty="0" err="1"/>
              <a:t>l’objectif</a:t>
            </a:r>
            <a:r>
              <a:rPr lang="en-US" dirty="0"/>
              <a:t>, Solutions </a:t>
            </a:r>
            <a:r>
              <a:rPr lang="en-US" dirty="0" err="1"/>
              <a:t>proposées</a:t>
            </a:r>
            <a:r>
              <a:rPr lang="en-US" dirty="0"/>
              <a:t> </a:t>
            </a:r>
            <a:r>
              <a:rPr lang="en-US" dirty="0" err="1"/>
              <a:t>dans</a:t>
            </a:r>
            <a:r>
              <a:rPr lang="en-US" dirty="0"/>
              <a:t> le cadre de la these </a:t>
            </a:r>
          </a:p>
          <a:p>
            <a:pPr>
              <a:defRPr/>
            </a:pPr>
            <a:r>
              <a:rPr lang="en-US" dirty="0" err="1"/>
              <a:t>Une</a:t>
            </a:r>
            <a:r>
              <a:rPr lang="en-US" dirty="0"/>
              <a:t> nouvelle configuration du studio de capture. Nous </a:t>
            </a:r>
            <a:r>
              <a:rPr lang="en-US" dirty="0" err="1"/>
              <a:t>avons</a:t>
            </a:r>
            <a:r>
              <a:rPr lang="en-US" dirty="0"/>
              <a:t> </a:t>
            </a:r>
            <a:r>
              <a:rPr lang="en-US" dirty="0" err="1"/>
              <a:t>proposé</a:t>
            </a:r>
            <a:r>
              <a:rPr lang="en-US" dirty="0"/>
              <a:t> de </a:t>
            </a:r>
            <a:r>
              <a:rPr lang="en-US" dirty="0" err="1"/>
              <a:t>utliser</a:t>
            </a:r>
            <a:r>
              <a:rPr lang="en-US" dirty="0"/>
              <a:t> </a:t>
            </a:r>
            <a:r>
              <a:rPr lang="en-US" dirty="0" err="1"/>
              <a:t>deux</a:t>
            </a:r>
            <a:r>
              <a:rPr lang="en-US" dirty="0"/>
              <a:t> type de camera.  Le </a:t>
            </a:r>
            <a:r>
              <a:rPr lang="en-US" dirty="0" err="1"/>
              <a:t>prmier</a:t>
            </a:r>
            <a:r>
              <a:rPr lang="en-US" dirty="0"/>
              <a:t> , nous </a:t>
            </a:r>
            <a:r>
              <a:rPr lang="en-US" dirty="0" err="1"/>
              <a:t>l’applons</a:t>
            </a:r>
            <a:r>
              <a:rPr lang="en-US" dirty="0"/>
              <a:t>  </a:t>
            </a:r>
            <a:r>
              <a:rPr lang="en-US" dirty="0" err="1"/>
              <a:t>unité</a:t>
            </a:r>
            <a:r>
              <a:rPr lang="en-US" dirty="0"/>
              <a:t> </a:t>
            </a:r>
            <a:r>
              <a:rPr lang="en-US" dirty="0" err="1"/>
              <a:t>monscopose</a:t>
            </a:r>
            <a:r>
              <a:rPr lang="en-US" dirty="0"/>
              <a:t> qui </a:t>
            </a:r>
            <a:r>
              <a:rPr lang="en-US" dirty="0" err="1"/>
              <a:t>contient</a:t>
            </a:r>
            <a:r>
              <a:rPr lang="en-US" dirty="0"/>
              <a:t> un </a:t>
            </a:r>
            <a:r>
              <a:rPr lang="en-US" dirty="0" err="1"/>
              <a:t>seul</a:t>
            </a:r>
            <a:r>
              <a:rPr lang="en-US" dirty="0"/>
              <a:t> camera. Et </a:t>
            </a:r>
            <a:r>
              <a:rPr lang="en-US" dirty="0" err="1"/>
              <a:t>multiscopique</a:t>
            </a:r>
            <a:r>
              <a:rPr lang="en-US" dirty="0"/>
              <a:t> qui </a:t>
            </a:r>
            <a:r>
              <a:rPr lang="en-US" dirty="0" err="1"/>
              <a:t>est</a:t>
            </a:r>
            <a:r>
              <a:rPr lang="en-US" dirty="0"/>
              <a:t> </a:t>
            </a:r>
            <a:r>
              <a:rPr lang="en-US" dirty="0" err="1"/>
              <a:t>compse</a:t>
            </a:r>
            <a:r>
              <a:rPr lang="en-US" dirty="0"/>
              <a:t> de 4 camera avec </a:t>
            </a:r>
            <a:r>
              <a:rPr lang="en-US" dirty="0" err="1"/>
              <a:t>centre</a:t>
            </a:r>
            <a:r>
              <a:rPr lang="en-US" dirty="0"/>
              <a:t> </a:t>
            </a:r>
            <a:r>
              <a:rPr lang="en-US" dirty="0" err="1"/>
              <a:t>optique</a:t>
            </a:r>
            <a:r>
              <a:rPr lang="en-US" dirty="0"/>
              <a:t> </a:t>
            </a:r>
            <a:r>
              <a:rPr lang="en-US" dirty="0" err="1"/>
              <a:t>alignee</a:t>
            </a:r>
            <a:r>
              <a:rPr lang="en-US" dirty="0"/>
              <a:t> et axes </a:t>
            </a:r>
            <a:r>
              <a:rPr lang="en-US" dirty="0" err="1"/>
              <a:t>optix</a:t>
            </a:r>
            <a:r>
              <a:rPr lang="en-US" dirty="0"/>
              <a:t> convergent. </a:t>
            </a:r>
          </a:p>
          <a:p>
            <a:pPr>
              <a:defRPr/>
            </a:pPr>
            <a:r>
              <a:rPr lang="en-US" dirty="0"/>
              <a:t>Grace a </a:t>
            </a:r>
            <a:r>
              <a:rPr lang="en-US" dirty="0" err="1"/>
              <a:t>notre</a:t>
            </a:r>
            <a:r>
              <a:rPr lang="en-US" dirty="0"/>
              <a:t> </a:t>
            </a:r>
            <a:r>
              <a:rPr lang="en-US" dirty="0" err="1"/>
              <a:t>systeme</a:t>
            </a:r>
            <a:r>
              <a:rPr lang="en-US" dirty="0"/>
              <a:t> </a:t>
            </a:r>
            <a:r>
              <a:rPr lang="en-US" dirty="0" err="1"/>
              <a:t>d’acquetion</a:t>
            </a:r>
            <a:r>
              <a:rPr lang="en-US" dirty="0"/>
              <a:t> nous </a:t>
            </a:r>
            <a:r>
              <a:rPr lang="en-US" dirty="0" err="1"/>
              <a:t>proposon</a:t>
            </a:r>
            <a:r>
              <a:rPr lang="en-US" dirty="0"/>
              <a:t> </a:t>
            </a:r>
            <a:r>
              <a:rPr lang="en-US" dirty="0" err="1"/>
              <a:t>une</a:t>
            </a:r>
            <a:r>
              <a:rPr lang="en-US" dirty="0"/>
              <a:t> </a:t>
            </a:r>
            <a:r>
              <a:rPr lang="en-US" dirty="0" err="1"/>
              <a:t>méthodologie</a:t>
            </a:r>
            <a:r>
              <a:rPr lang="en-US" dirty="0"/>
              <a:t> </a:t>
            </a:r>
            <a:r>
              <a:rPr lang="en-US" dirty="0" err="1"/>
              <a:t>hybride</a:t>
            </a:r>
            <a:r>
              <a:rPr lang="en-US" dirty="0"/>
              <a:t> de </a:t>
            </a:r>
            <a:r>
              <a:rPr lang="en-US" dirty="0" err="1"/>
              <a:t>reconscton</a:t>
            </a:r>
            <a:r>
              <a:rPr lang="en-US" dirty="0"/>
              <a:t> </a:t>
            </a:r>
            <a:r>
              <a:rPr lang="en-US" dirty="0" err="1"/>
              <a:t>tion</a:t>
            </a:r>
            <a:r>
              <a:rPr lang="en-US" dirty="0"/>
              <a:t> </a:t>
            </a:r>
            <a:r>
              <a:rPr lang="en-US" dirty="0" err="1"/>
              <a:t>en</a:t>
            </a:r>
            <a:r>
              <a:rPr lang="en-US" dirty="0"/>
              <a:t> </a:t>
            </a:r>
            <a:r>
              <a:rPr lang="en-US" dirty="0" err="1"/>
              <a:t>utilisant</a:t>
            </a:r>
            <a:r>
              <a:rPr lang="en-US" dirty="0"/>
              <a:t> </a:t>
            </a:r>
            <a:r>
              <a:rPr lang="en-US" dirty="0" err="1"/>
              <a:t>L’envelope</a:t>
            </a:r>
            <a:r>
              <a:rPr lang="en-US" dirty="0"/>
              <a:t> </a:t>
            </a:r>
            <a:r>
              <a:rPr lang="en-US" dirty="0" err="1"/>
              <a:t>visuelle</a:t>
            </a:r>
            <a:r>
              <a:rPr lang="en-US" dirty="0"/>
              <a:t> et la stereovision multi-</a:t>
            </a:r>
            <a:r>
              <a:rPr lang="en-US" dirty="0" err="1"/>
              <a:t>occulair</a:t>
            </a:r>
            <a:r>
              <a:rPr lang="en-US" dirty="0"/>
              <a:t>.</a:t>
            </a:r>
          </a:p>
          <a:p>
            <a:pPr>
              <a:defRPr/>
            </a:pPr>
            <a:endParaRPr lang="en-US" dirty="0"/>
          </a:p>
          <a:p>
            <a:pPr>
              <a:defRPr/>
            </a:pPr>
            <a:r>
              <a:rPr lang="en-US" b="1" dirty="0"/>
              <a:t>ATTENTION </a:t>
            </a:r>
            <a:r>
              <a:rPr lang="en-US" dirty="0" err="1"/>
              <a:t>Ici</a:t>
            </a:r>
            <a:r>
              <a:rPr lang="en-US" dirty="0"/>
              <a:t> : </a:t>
            </a:r>
            <a:r>
              <a:rPr lang="en-US" dirty="0" err="1"/>
              <a:t>donner</a:t>
            </a:r>
            <a:r>
              <a:rPr lang="en-US" dirty="0"/>
              <a:t> la definition </a:t>
            </a:r>
            <a:r>
              <a:rPr lang="en-US" dirty="0" err="1"/>
              <a:t>d’une</a:t>
            </a:r>
            <a:r>
              <a:rPr lang="en-US" dirty="0"/>
              <a:t> envelope </a:t>
            </a:r>
            <a:r>
              <a:rPr lang="en-US" dirty="0" err="1"/>
              <a:t>visuelle</a:t>
            </a:r>
            <a:r>
              <a:rPr lang="en-US" dirty="0"/>
              <a:t> et de la </a:t>
            </a:r>
            <a:r>
              <a:rPr lang="en-US" dirty="0" err="1"/>
              <a:t>stéréovision</a:t>
            </a:r>
            <a:endParaRPr lang="en-US" dirty="0"/>
          </a:p>
          <a:p>
            <a:pPr marL="171450" indent="-171450">
              <a:buFontTx/>
              <a:buChar char="-"/>
              <a:defRPr/>
            </a:pPr>
            <a:r>
              <a:rPr lang="en-US" dirty="0" err="1"/>
              <a:t>Enveloppe</a:t>
            </a:r>
            <a:r>
              <a:rPr lang="en-US" dirty="0"/>
              <a:t> </a:t>
            </a:r>
            <a:r>
              <a:rPr lang="en-US" dirty="0" err="1"/>
              <a:t>visuelle</a:t>
            </a:r>
            <a:r>
              <a:rPr lang="en-US" dirty="0"/>
              <a:t> : decoupage </a:t>
            </a:r>
            <a:r>
              <a:rPr lang="en-US" dirty="0" err="1"/>
              <a:t>d’une</a:t>
            </a:r>
            <a:r>
              <a:rPr lang="en-US" dirty="0"/>
              <a:t> volume par definition d’un </a:t>
            </a:r>
            <a:r>
              <a:rPr lang="en-US" dirty="0" err="1"/>
              <a:t>espace</a:t>
            </a:r>
            <a:r>
              <a:rPr lang="en-US" dirty="0"/>
              <a:t> </a:t>
            </a:r>
            <a:r>
              <a:rPr lang="en-US" dirty="0" err="1"/>
              <a:t>commun</a:t>
            </a:r>
            <a:r>
              <a:rPr lang="en-US" dirty="0"/>
              <a:t> de </a:t>
            </a:r>
            <a:r>
              <a:rPr lang="en-US" dirty="0" err="1"/>
              <a:t>toutes</a:t>
            </a:r>
            <a:r>
              <a:rPr lang="en-US" dirty="0"/>
              <a:t> les </a:t>
            </a:r>
            <a:r>
              <a:rPr lang="en-US" dirty="0" err="1"/>
              <a:t>pyramides</a:t>
            </a:r>
            <a:r>
              <a:rPr lang="en-US" dirty="0"/>
              <a:t> des points de </a:t>
            </a:r>
            <a:r>
              <a:rPr lang="en-US" dirty="0" err="1"/>
              <a:t>vue</a:t>
            </a:r>
            <a:r>
              <a:rPr lang="en-US" dirty="0"/>
              <a:t> des cameras du studio </a:t>
            </a:r>
            <a:r>
              <a:rPr lang="en-US" dirty="0" err="1"/>
              <a:t>ominidirectionel</a:t>
            </a:r>
            <a:endParaRPr lang="en-US" dirty="0"/>
          </a:p>
          <a:p>
            <a:pPr marL="171450" indent="-171450">
              <a:buFontTx/>
              <a:buChar char="-"/>
              <a:defRPr/>
            </a:pPr>
            <a:r>
              <a:rPr lang="en-US" dirty="0" err="1"/>
              <a:t>Stéréovision</a:t>
            </a:r>
            <a:r>
              <a:rPr lang="en-US" dirty="0"/>
              <a:t> : reconstruction par couple de </a:t>
            </a:r>
            <a:r>
              <a:rPr lang="en-US" dirty="0" err="1"/>
              <a:t>caméras</a:t>
            </a:r>
            <a:r>
              <a:rPr lang="en-US" dirty="0"/>
              <a:t> par </a:t>
            </a:r>
            <a:r>
              <a:rPr lang="en-US" dirty="0" err="1"/>
              <a:t>mise</a:t>
            </a:r>
            <a:r>
              <a:rPr lang="en-US" dirty="0"/>
              <a:t> </a:t>
            </a:r>
            <a:r>
              <a:rPr lang="en-US" dirty="0" err="1"/>
              <a:t>en</a:t>
            </a:r>
            <a:r>
              <a:rPr lang="en-US" dirty="0"/>
              <a:t> correspondence </a:t>
            </a:r>
          </a:p>
          <a:p>
            <a:pPr marL="171450" indent="-171450">
              <a:buFontTx/>
              <a:buChar char="-"/>
              <a:defRPr/>
            </a:pPr>
            <a:r>
              <a:rPr lang="en-US" dirty="0" err="1"/>
              <a:t>Stéréovision</a:t>
            </a:r>
            <a:r>
              <a:rPr lang="en-US" dirty="0"/>
              <a:t> multi-</a:t>
            </a:r>
            <a:r>
              <a:rPr lang="en-US" dirty="0" err="1"/>
              <a:t>oculaire</a:t>
            </a:r>
            <a:r>
              <a:rPr lang="en-US" dirty="0"/>
              <a:t> : </a:t>
            </a:r>
            <a:r>
              <a:rPr lang="en-US" dirty="0" err="1"/>
              <a:t>élargissement</a:t>
            </a:r>
            <a:r>
              <a:rPr lang="en-US" dirty="0"/>
              <a:t> de la stereovision à n </a:t>
            </a:r>
            <a:r>
              <a:rPr lang="en-US" dirty="0" err="1"/>
              <a:t>caméras</a:t>
            </a:r>
            <a:r>
              <a:rPr lang="en-US" dirty="0"/>
              <a:t> (n &gt;2)</a:t>
            </a:r>
          </a:p>
        </p:txBody>
      </p:sp>
      <p:sp>
        <p:nvSpPr>
          <p:cNvPr id="4" name="Espace réservé du numéro de diapositive 3">
            <a:extLst>
              <a:ext uri="{FF2B5EF4-FFF2-40B4-BE49-F238E27FC236}">
                <a16:creationId xmlns:a16="http://schemas.microsoft.com/office/drawing/2014/main" id="{1D0B1C30-2103-41D2-86B2-8F3F783A6BCD}"/>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B4C82938-938C-47C2-9134-6B3D5FE2C7B0}"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50</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2453683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e l'image des diapositives 1">
            <a:extLst>
              <a:ext uri="{FF2B5EF4-FFF2-40B4-BE49-F238E27FC236}">
                <a16:creationId xmlns:a16="http://schemas.microsoft.com/office/drawing/2014/main" id="{6288A386-F97D-4B83-A6B1-27A75F198B16}"/>
              </a:ext>
            </a:extLst>
          </p:cNvPr>
          <p:cNvSpPr>
            <a:spLocks noGrp="1" noRot="1" noChangeAspect="1" noChangeArrowheads="1" noTextEdit="1"/>
          </p:cNvSpPr>
          <p:nvPr>
            <p:ph type="sldImg"/>
          </p:nvPr>
        </p:nvSpPr>
        <p:spPr>
          <a:ln/>
        </p:spPr>
      </p:sp>
      <p:sp>
        <p:nvSpPr>
          <p:cNvPr id="23555" name="Espace réservé des commentaires 2">
            <a:extLst>
              <a:ext uri="{FF2B5EF4-FFF2-40B4-BE49-F238E27FC236}">
                <a16:creationId xmlns:a16="http://schemas.microsoft.com/office/drawing/2014/main" id="{EA86884A-2A10-454A-9852-B8815A8D4A46}"/>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Dans la premier catégorie, nous classon la methode de spece carving intisalisé par l ’envelope visuelle proposé par kutulakos et al 2000</a:t>
            </a:r>
          </a:p>
          <a:p>
            <a:endParaRPr lang="fr-FR" altLang="fr-FR"/>
          </a:p>
          <a:p>
            <a:r>
              <a:rPr lang="fr-FR" altLang="fr-FR"/>
              <a:t>Dans cette methode, tout d’abord on initliser l’enveloppe visuelle et ensuite on choisir un voxel sur la surface .  On projet ce voxel sur les plans images des cameras pour les quelles il est visible.</a:t>
            </a:r>
          </a:p>
          <a:p>
            <a:r>
              <a:rPr lang="fr-FR" altLang="fr-FR"/>
              <a:t>Ensuite, on crusur ce voxel si non photo-cohérence.</a:t>
            </a:r>
          </a:p>
          <a:p>
            <a:r>
              <a:rPr lang="fr-FR" altLang="fr-FR"/>
              <a:t>On repeter les etapes 2 à 4 jusqu’à convergence.</a:t>
            </a:r>
          </a:p>
          <a:p>
            <a:endParaRPr lang="fr-FR" altLang="fr-FR"/>
          </a:p>
        </p:txBody>
      </p:sp>
      <p:sp>
        <p:nvSpPr>
          <p:cNvPr id="4" name="Espace réservé du numéro de diapositive 3">
            <a:extLst>
              <a:ext uri="{FF2B5EF4-FFF2-40B4-BE49-F238E27FC236}">
                <a16:creationId xmlns:a16="http://schemas.microsoft.com/office/drawing/2014/main" id="{8B851AA8-DE82-4905-B16D-0668CFF135C0}"/>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54D29230-B470-4D30-A07B-E594218DC482}"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51</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246681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e l'image des diapositives 1">
            <a:extLst>
              <a:ext uri="{FF2B5EF4-FFF2-40B4-BE49-F238E27FC236}">
                <a16:creationId xmlns:a16="http://schemas.microsoft.com/office/drawing/2014/main" id="{6288A386-F97D-4B83-A6B1-27A75F198B16}"/>
              </a:ext>
            </a:extLst>
          </p:cNvPr>
          <p:cNvSpPr>
            <a:spLocks noGrp="1" noRot="1" noChangeAspect="1" noChangeArrowheads="1" noTextEdit="1"/>
          </p:cNvSpPr>
          <p:nvPr>
            <p:ph type="sldImg"/>
          </p:nvPr>
        </p:nvSpPr>
        <p:spPr>
          <a:ln/>
        </p:spPr>
      </p:sp>
      <p:sp>
        <p:nvSpPr>
          <p:cNvPr id="23555" name="Espace réservé des commentaires 2">
            <a:extLst>
              <a:ext uri="{FF2B5EF4-FFF2-40B4-BE49-F238E27FC236}">
                <a16:creationId xmlns:a16="http://schemas.microsoft.com/office/drawing/2014/main" id="{EA86884A-2A10-454A-9852-B8815A8D4A46}"/>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Dans la premier catégorie, nous classon la methode de spece carving intisalisé par l ’envelope visuelle proposé par kutulakos et al 2000</a:t>
            </a:r>
          </a:p>
          <a:p>
            <a:endParaRPr lang="fr-FR" altLang="fr-FR"/>
          </a:p>
          <a:p>
            <a:r>
              <a:rPr lang="fr-FR" altLang="fr-FR"/>
              <a:t>Dans cette methode, tout d’abord on initliser l’enveloppe visuelle et ensuite on choisir un voxel sur la surface .  On projet ce voxel sur les plans images des cameras pour les quelles il est visible.</a:t>
            </a:r>
          </a:p>
          <a:p>
            <a:r>
              <a:rPr lang="fr-FR" altLang="fr-FR"/>
              <a:t>Ensuite, on crusur ce voxel si non photo-cohérence.</a:t>
            </a:r>
          </a:p>
          <a:p>
            <a:r>
              <a:rPr lang="fr-FR" altLang="fr-FR"/>
              <a:t>On repeter les etapes 2 à 4 jusqu’à convergence.</a:t>
            </a:r>
          </a:p>
          <a:p>
            <a:endParaRPr lang="fr-FR" altLang="fr-FR"/>
          </a:p>
        </p:txBody>
      </p:sp>
      <p:sp>
        <p:nvSpPr>
          <p:cNvPr id="4" name="Espace réservé du numéro de diapositive 3">
            <a:extLst>
              <a:ext uri="{FF2B5EF4-FFF2-40B4-BE49-F238E27FC236}">
                <a16:creationId xmlns:a16="http://schemas.microsoft.com/office/drawing/2014/main" id="{8B851AA8-DE82-4905-B16D-0668CFF135C0}"/>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54D29230-B470-4D30-A07B-E594218DC482}"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52</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2435195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a:extLst>
              <a:ext uri="{FF2B5EF4-FFF2-40B4-BE49-F238E27FC236}">
                <a16:creationId xmlns:a16="http://schemas.microsoft.com/office/drawing/2014/main" id="{A5984431-9078-400D-AE19-78E32D4920AD}"/>
              </a:ext>
            </a:extLst>
          </p:cNvPr>
          <p:cNvSpPr>
            <a:spLocks noGrp="1" noRot="1" noChangeAspect="1" noChangeArrowheads="1" noTextEdit="1"/>
          </p:cNvSpPr>
          <p:nvPr>
            <p:ph type="sldImg"/>
          </p:nvPr>
        </p:nvSpPr>
        <p:spPr>
          <a:ln/>
        </p:spPr>
      </p:sp>
      <p:sp>
        <p:nvSpPr>
          <p:cNvPr id="27651" name="Espace réservé des commentaires 2">
            <a:extLst>
              <a:ext uri="{FF2B5EF4-FFF2-40B4-BE49-F238E27FC236}">
                <a16:creationId xmlns:a16="http://schemas.microsoft.com/office/drawing/2014/main" id="{6C4E0696-52A3-47F0-A58B-8627F96DD735}"/>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buClrTx/>
              <a:buSzTx/>
              <a:buFontTx/>
              <a:buNone/>
            </a:pPr>
            <a:r>
              <a:rPr lang="fr-FR" altLang="fr-FR"/>
              <a:t>Une autre méthode peut se classer dans la premier catogire, c’est la stereovision guider silhouette méthode proposée par Ming li et al. dans cette méthode on calcule l’enveloppe visuelle afin de restreindre la plage de disparity. </a:t>
            </a:r>
          </a:p>
          <a:p>
            <a:pPr defTabSz="914400"/>
            <a:endParaRPr lang="fr-FR" altLang="fr-FR"/>
          </a:p>
        </p:txBody>
      </p:sp>
      <p:sp>
        <p:nvSpPr>
          <p:cNvPr id="4" name="Espace réservé du numéro de diapositive 3">
            <a:extLst>
              <a:ext uri="{FF2B5EF4-FFF2-40B4-BE49-F238E27FC236}">
                <a16:creationId xmlns:a16="http://schemas.microsoft.com/office/drawing/2014/main" id="{255F264D-673B-403A-8A46-F215A66AECDC}"/>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1258823E-9600-46DB-8B3F-DBF90605D637}"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53</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3229432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a:extLst>
              <a:ext uri="{FF2B5EF4-FFF2-40B4-BE49-F238E27FC236}">
                <a16:creationId xmlns:a16="http://schemas.microsoft.com/office/drawing/2014/main" id="{A5984431-9078-400D-AE19-78E32D4920AD}"/>
              </a:ext>
            </a:extLst>
          </p:cNvPr>
          <p:cNvSpPr>
            <a:spLocks noGrp="1" noRot="1" noChangeAspect="1" noChangeArrowheads="1" noTextEdit="1"/>
          </p:cNvSpPr>
          <p:nvPr>
            <p:ph type="sldImg"/>
          </p:nvPr>
        </p:nvSpPr>
        <p:spPr>
          <a:ln/>
        </p:spPr>
      </p:sp>
      <p:sp>
        <p:nvSpPr>
          <p:cNvPr id="27651" name="Espace réservé des commentaires 2">
            <a:extLst>
              <a:ext uri="{FF2B5EF4-FFF2-40B4-BE49-F238E27FC236}">
                <a16:creationId xmlns:a16="http://schemas.microsoft.com/office/drawing/2014/main" id="{6C4E0696-52A3-47F0-A58B-8627F96DD735}"/>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buClrTx/>
              <a:buSzTx/>
              <a:buFontTx/>
              <a:buNone/>
            </a:pPr>
            <a:r>
              <a:rPr lang="fr-FR" altLang="fr-FR"/>
              <a:t>Une autre méthode peut se classer dans la premier catogire, c’est la stereovision guider silhouette méthode proposée par Ming li et al. dans cette méthode on calcule l’enveloppe visuelle afin de restreindre la plage de disparity. </a:t>
            </a:r>
          </a:p>
          <a:p>
            <a:pPr defTabSz="914400"/>
            <a:endParaRPr lang="fr-FR" altLang="fr-FR"/>
          </a:p>
        </p:txBody>
      </p:sp>
      <p:sp>
        <p:nvSpPr>
          <p:cNvPr id="4" name="Espace réservé du numéro de diapositive 3">
            <a:extLst>
              <a:ext uri="{FF2B5EF4-FFF2-40B4-BE49-F238E27FC236}">
                <a16:creationId xmlns:a16="http://schemas.microsoft.com/office/drawing/2014/main" id="{255F264D-673B-403A-8A46-F215A66AECDC}"/>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1258823E-9600-46DB-8B3F-DBF90605D637}"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54</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4175348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e l'image des diapositives 1">
            <a:extLst>
              <a:ext uri="{FF2B5EF4-FFF2-40B4-BE49-F238E27FC236}">
                <a16:creationId xmlns:a16="http://schemas.microsoft.com/office/drawing/2014/main" id="{8C2EA4F8-B0D2-4C2E-B06B-093E84F63A99}"/>
              </a:ext>
            </a:extLst>
          </p:cNvPr>
          <p:cNvSpPr>
            <a:spLocks noGrp="1" noRot="1" noChangeAspect="1" noChangeArrowheads="1" noTextEdit="1"/>
          </p:cNvSpPr>
          <p:nvPr>
            <p:ph type="sldImg"/>
          </p:nvPr>
        </p:nvSpPr>
        <p:spPr>
          <a:ln/>
        </p:spPr>
      </p:sp>
      <p:sp>
        <p:nvSpPr>
          <p:cNvPr id="31747" name="Espace réservé des commentaires 2">
            <a:extLst>
              <a:ext uri="{FF2B5EF4-FFF2-40B4-BE49-F238E27FC236}">
                <a16:creationId xmlns:a16="http://schemas.microsoft.com/office/drawing/2014/main" id="{0626D5A7-3F68-4FE6-8A5A-B1495F7F7A74}"/>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buClrTx/>
              <a:buSzTx/>
              <a:buFontTx/>
              <a:buNone/>
            </a:pPr>
            <a:r>
              <a:rPr lang="fr-FR" altLang="fr-FR"/>
              <a:t>Dans la deuxime catogrie, estaban et al en 2004 propose de fusion les deux methodes en utilisant  une méthode de déformation snake pour obtiner le maillage le plus proche possible de la surface réel de l’objet. </a:t>
            </a:r>
          </a:p>
          <a:p>
            <a:pPr defTabSz="914400"/>
            <a:endParaRPr lang="fr-FR" altLang="fr-FR"/>
          </a:p>
        </p:txBody>
      </p:sp>
      <p:sp>
        <p:nvSpPr>
          <p:cNvPr id="4" name="Espace réservé du numéro de diapositive 3">
            <a:extLst>
              <a:ext uri="{FF2B5EF4-FFF2-40B4-BE49-F238E27FC236}">
                <a16:creationId xmlns:a16="http://schemas.microsoft.com/office/drawing/2014/main" id="{DE6EDC57-3FFB-43E6-8417-FF788C8B7B50}"/>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DCDD85B3-ACB1-4ED0-81B7-09DA6F019681}"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55</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2364492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e l'image des diapositives 1">
            <a:extLst>
              <a:ext uri="{FF2B5EF4-FFF2-40B4-BE49-F238E27FC236}">
                <a16:creationId xmlns:a16="http://schemas.microsoft.com/office/drawing/2014/main" id="{8C2EA4F8-B0D2-4C2E-B06B-093E84F63A99}"/>
              </a:ext>
            </a:extLst>
          </p:cNvPr>
          <p:cNvSpPr>
            <a:spLocks noGrp="1" noRot="1" noChangeAspect="1" noChangeArrowheads="1" noTextEdit="1"/>
          </p:cNvSpPr>
          <p:nvPr>
            <p:ph type="sldImg"/>
          </p:nvPr>
        </p:nvSpPr>
        <p:spPr>
          <a:ln/>
        </p:spPr>
      </p:sp>
      <p:sp>
        <p:nvSpPr>
          <p:cNvPr id="31747" name="Espace réservé des commentaires 2">
            <a:extLst>
              <a:ext uri="{FF2B5EF4-FFF2-40B4-BE49-F238E27FC236}">
                <a16:creationId xmlns:a16="http://schemas.microsoft.com/office/drawing/2014/main" id="{0626D5A7-3F68-4FE6-8A5A-B1495F7F7A74}"/>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buClrTx/>
              <a:buSzTx/>
              <a:buFontTx/>
              <a:buNone/>
            </a:pPr>
            <a:r>
              <a:rPr lang="fr-FR" altLang="fr-FR"/>
              <a:t>Dans la deuxime catogrie, estaban et al en 2004 propose de fusion les deux methodes en utilisant  une méthode de déformation snake pour obtiner le maillage le plus proche possible de la surface réel de l’objet. </a:t>
            </a:r>
          </a:p>
          <a:p>
            <a:pPr defTabSz="914400"/>
            <a:endParaRPr lang="fr-FR" altLang="fr-FR"/>
          </a:p>
        </p:txBody>
      </p:sp>
      <p:sp>
        <p:nvSpPr>
          <p:cNvPr id="4" name="Espace réservé du numéro de diapositive 3">
            <a:extLst>
              <a:ext uri="{FF2B5EF4-FFF2-40B4-BE49-F238E27FC236}">
                <a16:creationId xmlns:a16="http://schemas.microsoft.com/office/drawing/2014/main" id="{DE6EDC57-3FFB-43E6-8417-FF788C8B7B50}"/>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DCDD85B3-ACB1-4ED0-81B7-09DA6F019681}"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56</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229251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4</a:t>
            </a:fld>
            <a:endParaRPr lang="fr-FR"/>
          </a:p>
        </p:txBody>
      </p:sp>
    </p:spTree>
    <p:extLst>
      <p:ext uri="{BB962C8B-B14F-4D97-AF65-F5344CB8AC3E}">
        <p14:creationId xmlns:p14="http://schemas.microsoft.com/office/powerpoint/2010/main" val="202402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ce réservé de l'image des diapositives 1">
            <a:extLst>
              <a:ext uri="{FF2B5EF4-FFF2-40B4-BE49-F238E27FC236}">
                <a16:creationId xmlns:a16="http://schemas.microsoft.com/office/drawing/2014/main" id="{4E78A834-3C2B-44E3-9A59-1B4EE0DB3DE4}"/>
              </a:ext>
            </a:extLst>
          </p:cNvPr>
          <p:cNvSpPr>
            <a:spLocks noGrp="1" noRot="1" noChangeAspect="1" noChangeArrowheads="1" noTextEdit="1"/>
          </p:cNvSpPr>
          <p:nvPr>
            <p:ph type="sldImg"/>
          </p:nvPr>
        </p:nvSpPr>
        <p:spPr>
          <a:ln/>
        </p:spPr>
      </p:sp>
      <p:sp>
        <p:nvSpPr>
          <p:cNvPr id="38915" name="Espace réservé des commentaires 2">
            <a:extLst>
              <a:ext uri="{FF2B5EF4-FFF2-40B4-BE49-F238E27FC236}">
                <a16:creationId xmlns:a16="http://schemas.microsoft.com/office/drawing/2014/main" id="{FDAA0ABA-ED35-4DDD-926F-B32916398D93}"/>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buClrTx/>
              <a:buSzTx/>
              <a:buFontTx/>
              <a:buNone/>
            </a:pPr>
            <a:r>
              <a:rPr lang="fr-FR" altLang="fr-FR"/>
              <a:t>Dans le troisem group, nous povons aussi mettre la methodes de Narayan et al propose en 2015 et qui ont unlisé les camera Kienct de leur acquistion. Leur objectifiver est de reconstructruire l’object transparant et concave en fusionnant le mailliage issu de l’enveloppe visuelle et celle de la crte de profondeur. </a:t>
            </a:r>
          </a:p>
          <a:p>
            <a:pPr defTabSz="914400"/>
            <a:endParaRPr lang="fr-FR" altLang="fr-FR"/>
          </a:p>
        </p:txBody>
      </p:sp>
      <p:sp>
        <p:nvSpPr>
          <p:cNvPr id="4" name="Espace réservé du numéro de diapositive 3">
            <a:extLst>
              <a:ext uri="{FF2B5EF4-FFF2-40B4-BE49-F238E27FC236}">
                <a16:creationId xmlns:a16="http://schemas.microsoft.com/office/drawing/2014/main" id="{FFB36F99-1873-4D2C-A045-49E77720FCA1}"/>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2D18048E-C9C9-4A5D-8E79-B94CDE27C4B0}"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59</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3812510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ce réservé de l'image des diapositives 1">
            <a:extLst>
              <a:ext uri="{FF2B5EF4-FFF2-40B4-BE49-F238E27FC236}">
                <a16:creationId xmlns:a16="http://schemas.microsoft.com/office/drawing/2014/main" id="{4E78A834-3C2B-44E3-9A59-1B4EE0DB3DE4}"/>
              </a:ext>
            </a:extLst>
          </p:cNvPr>
          <p:cNvSpPr>
            <a:spLocks noGrp="1" noRot="1" noChangeAspect="1" noChangeArrowheads="1" noTextEdit="1"/>
          </p:cNvSpPr>
          <p:nvPr>
            <p:ph type="sldImg"/>
          </p:nvPr>
        </p:nvSpPr>
        <p:spPr>
          <a:ln/>
        </p:spPr>
      </p:sp>
      <p:sp>
        <p:nvSpPr>
          <p:cNvPr id="38915" name="Espace réservé des commentaires 2">
            <a:extLst>
              <a:ext uri="{FF2B5EF4-FFF2-40B4-BE49-F238E27FC236}">
                <a16:creationId xmlns:a16="http://schemas.microsoft.com/office/drawing/2014/main" id="{FDAA0ABA-ED35-4DDD-926F-B32916398D93}"/>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buClrTx/>
              <a:buSzTx/>
              <a:buFontTx/>
              <a:buNone/>
            </a:pPr>
            <a:r>
              <a:rPr lang="fr-FR" altLang="fr-FR"/>
              <a:t>Dans le troisem group, nous povons aussi mettre la methodes de Narayan et al propose en 2015 et qui ont unlisé les camera Kienct de leur acquistion. Leur objectifiver est de reconstructruire l’object transparant et concave en fusionnant le mailliage issu de l’enveloppe visuelle et celle de la crte de profondeur. </a:t>
            </a:r>
          </a:p>
          <a:p>
            <a:pPr defTabSz="914400"/>
            <a:endParaRPr lang="fr-FR" altLang="fr-FR"/>
          </a:p>
        </p:txBody>
      </p:sp>
      <p:sp>
        <p:nvSpPr>
          <p:cNvPr id="4" name="Espace réservé du numéro de diapositive 3">
            <a:extLst>
              <a:ext uri="{FF2B5EF4-FFF2-40B4-BE49-F238E27FC236}">
                <a16:creationId xmlns:a16="http://schemas.microsoft.com/office/drawing/2014/main" id="{FFB36F99-1873-4D2C-A045-49E77720FCA1}"/>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2D18048E-C9C9-4A5D-8E79-B94CDE27C4B0}"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60</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700843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ce réservé de l'image des diapositives 1">
            <a:extLst>
              <a:ext uri="{FF2B5EF4-FFF2-40B4-BE49-F238E27FC236}">
                <a16:creationId xmlns:a16="http://schemas.microsoft.com/office/drawing/2014/main" id="{7180E1C5-CAF5-4F65-B6AA-568F6E4641A8}"/>
              </a:ext>
            </a:extLst>
          </p:cNvPr>
          <p:cNvSpPr>
            <a:spLocks noGrp="1" noRot="1" noChangeAspect="1" noChangeArrowheads="1" noTextEdit="1"/>
          </p:cNvSpPr>
          <p:nvPr>
            <p:ph type="sldImg"/>
          </p:nvPr>
        </p:nvSpPr>
        <p:spPr>
          <a:ln/>
        </p:spPr>
      </p:sp>
      <p:sp>
        <p:nvSpPr>
          <p:cNvPr id="59395" name="Espace réservé des commentaires 2">
            <a:extLst>
              <a:ext uri="{FF2B5EF4-FFF2-40B4-BE49-F238E27FC236}">
                <a16:creationId xmlns:a16="http://schemas.microsoft.com/office/drawing/2014/main" id="{CF1B83D0-603D-411A-9145-0C23BB35FB9F}"/>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C’est-à-dire, nous projet l’enveloppe visuelle dans notre espace de disparity, et tout les point cible qui sont hore l’enveloppe visuelle ne rentre pas dans la process d’optimisation de la carte de materialité </a:t>
            </a:r>
          </a:p>
        </p:txBody>
      </p:sp>
      <p:sp>
        <p:nvSpPr>
          <p:cNvPr id="4" name="Espace réservé du numéro de diapositive 3">
            <a:extLst>
              <a:ext uri="{FF2B5EF4-FFF2-40B4-BE49-F238E27FC236}">
                <a16:creationId xmlns:a16="http://schemas.microsoft.com/office/drawing/2014/main" id="{E4792E80-B5B6-43D7-9C0D-6BF7FCF890C6}"/>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7366498C-63BD-4B9B-8113-C8B1D2580628}"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62</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3429949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Espace réservé de l'image des diapositives 1">
            <a:extLst>
              <a:ext uri="{FF2B5EF4-FFF2-40B4-BE49-F238E27FC236}">
                <a16:creationId xmlns:a16="http://schemas.microsoft.com/office/drawing/2014/main" id="{F4A81E87-144F-46B2-A01F-DC1133FE3C53}"/>
              </a:ext>
            </a:extLst>
          </p:cNvPr>
          <p:cNvSpPr>
            <a:spLocks noGrp="1" noRot="1" noChangeAspect="1" noChangeArrowheads="1" noTextEdit="1"/>
          </p:cNvSpPr>
          <p:nvPr>
            <p:ph type="sldImg"/>
          </p:nvPr>
        </p:nvSpPr>
        <p:spPr>
          <a:ln/>
        </p:spPr>
      </p:sp>
      <p:sp>
        <p:nvSpPr>
          <p:cNvPr id="61443" name="Espace réservé des commentaires 2">
            <a:extLst>
              <a:ext uri="{FF2B5EF4-FFF2-40B4-BE49-F238E27FC236}">
                <a16:creationId xmlns:a16="http://schemas.microsoft.com/office/drawing/2014/main" id="{AFC1F13D-B741-40DA-9EF8-6A9799FB3AE2}"/>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Les resultat montre que l’utlisation de l’enveloppe visuelle nous permet d’enlever les outlier (les zones entrour par le rectangle rouge)et d’une autre cote permet de construire une surface plus preceis comme nous le noter dans les zone entroure par les rectangle bleu et vert.</a:t>
            </a:r>
          </a:p>
        </p:txBody>
      </p:sp>
      <p:sp>
        <p:nvSpPr>
          <p:cNvPr id="4" name="Espace réservé du numéro de diapositive 3">
            <a:extLst>
              <a:ext uri="{FF2B5EF4-FFF2-40B4-BE49-F238E27FC236}">
                <a16:creationId xmlns:a16="http://schemas.microsoft.com/office/drawing/2014/main" id="{D3E976D3-0797-4B3D-9087-79DF210D99B1}"/>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769A27FE-7C72-4396-952D-C0F6EFEE9384}"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63</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1863138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ce réservé de l'image des diapositives 1">
            <a:extLst>
              <a:ext uri="{FF2B5EF4-FFF2-40B4-BE49-F238E27FC236}">
                <a16:creationId xmlns:a16="http://schemas.microsoft.com/office/drawing/2014/main" id="{77790FF2-FD34-4221-BCA2-78CFF21A0D60}"/>
              </a:ext>
            </a:extLst>
          </p:cNvPr>
          <p:cNvSpPr>
            <a:spLocks noGrp="1" noRot="1" noChangeAspect="1" noChangeArrowheads="1" noTextEdit="1"/>
          </p:cNvSpPr>
          <p:nvPr>
            <p:ph type="sldImg"/>
          </p:nvPr>
        </p:nvSpPr>
        <p:spPr>
          <a:ln/>
        </p:spPr>
      </p:sp>
      <p:sp>
        <p:nvSpPr>
          <p:cNvPr id="63491" name="Espace réservé des commentaires 2">
            <a:extLst>
              <a:ext uri="{FF2B5EF4-FFF2-40B4-BE49-F238E27FC236}">
                <a16:creationId xmlns:a16="http://schemas.microsoft.com/office/drawing/2014/main" id="{F3B80F8E-5C8C-4061-AB87-C388D8789078}"/>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4" name="Espace réservé du numéro de diapositive 3">
            <a:extLst>
              <a:ext uri="{FF2B5EF4-FFF2-40B4-BE49-F238E27FC236}">
                <a16:creationId xmlns:a16="http://schemas.microsoft.com/office/drawing/2014/main" id="{B9C119E8-466D-4B19-8DE5-839F09312999}"/>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93E0D19E-462E-4E41-84FE-1230ADA8BDE4}"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64</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1727685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a:extLst>
              <a:ext uri="{FF2B5EF4-FFF2-40B4-BE49-F238E27FC236}">
                <a16:creationId xmlns:a16="http://schemas.microsoft.com/office/drawing/2014/main" id="{514F787D-7092-4A62-9EC6-AD1FED0D6765}"/>
              </a:ext>
            </a:extLst>
          </p:cNvPr>
          <p:cNvSpPr>
            <a:spLocks noGrp="1" noRot="1" noChangeAspect="1" noChangeArrowheads="1" noTextEdit="1"/>
          </p:cNvSpPr>
          <p:nvPr>
            <p:ph type="sldImg"/>
          </p:nvPr>
        </p:nvSpPr>
        <p:spPr>
          <a:ln/>
        </p:spPr>
      </p:sp>
      <p:sp>
        <p:nvSpPr>
          <p:cNvPr id="65539" name="Espace réservé des commentaires 2">
            <a:extLst>
              <a:ext uri="{FF2B5EF4-FFF2-40B4-BE49-F238E27FC236}">
                <a16:creationId xmlns:a16="http://schemas.microsoft.com/office/drawing/2014/main" id="{F0BFD5FE-D575-4F4D-8E3B-CB61817EC43A}"/>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p>
        </p:txBody>
      </p:sp>
      <p:sp>
        <p:nvSpPr>
          <p:cNvPr id="4" name="Espace réservé du numéro de diapositive 3">
            <a:extLst>
              <a:ext uri="{FF2B5EF4-FFF2-40B4-BE49-F238E27FC236}">
                <a16:creationId xmlns:a16="http://schemas.microsoft.com/office/drawing/2014/main" id="{C55A2F9F-72F1-4A49-ACFA-1023BD4C2280}"/>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852317C8-2E9E-4734-9AA7-EC5E21072D9E}"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65</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3605701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ce réservé de l'image des diapositives 1">
            <a:extLst>
              <a:ext uri="{FF2B5EF4-FFF2-40B4-BE49-F238E27FC236}">
                <a16:creationId xmlns:a16="http://schemas.microsoft.com/office/drawing/2014/main" id="{5F7B1AA0-6680-43EC-BCBB-07FB9F820E74}"/>
              </a:ext>
            </a:extLst>
          </p:cNvPr>
          <p:cNvSpPr>
            <a:spLocks noGrp="1" noRot="1" noChangeAspect="1" noChangeArrowheads="1" noTextEdit="1"/>
          </p:cNvSpPr>
          <p:nvPr>
            <p:ph type="sldImg"/>
          </p:nvPr>
        </p:nvSpPr>
        <p:spPr>
          <a:ln/>
        </p:spPr>
      </p:sp>
      <p:sp>
        <p:nvSpPr>
          <p:cNvPr id="73731" name="Espace réservé des commentaires 2">
            <a:extLst>
              <a:ext uri="{FF2B5EF4-FFF2-40B4-BE49-F238E27FC236}">
                <a16:creationId xmlns:a16="http://schemas.microsoft.com/office/drawing/2014/main" id="{EDE5E100-59E6-4877-9339-0EF0A7368FCF}"/>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buClrTx/>
              <a:buSzTx/>
              <a:buFontTx/>
              <a:buNone/>
            </a:pPr>
            <a:r>
              <a:rPr lang="fr-FR" altLang="fr-FR"/>
              <a:t>Si on suporposer les deux coupes, on va se trouverez avec des zones qui ont les meme indiqueateurs (surface). Par contre, ce que va poser le porblemes ce les zones inchorence entre les deux volumes creusée </a:t>
            </a:r>
          </a:p>
          <a:p>
            <a:pPr defTabSz="914400"/>
            <a:endParaRPr lang="fr-FR" altLang="fr-FR"/>
          </a:p>
        </p:txBody>
      </p:sp>
      <p:sp>
        <p:nvSpPr>
          <p:cNvPr id="4" name="Espace réservé du numéro de diapositive 3">
            <a:extLst>
              <a:ext uri="{FF2B5EF4-FFF2-40B4-BE49-F238E27FC236}">
                <a16:creationId xmlns:a16="http://schemas.microsoft.com/office/drawing/2014/main" id="{75D655BF-3E8E-45B8-8A43-B5A9A989E927}"/>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9BC8BC67-4559-4A94-82FB-9E7B5CE2307F}"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66</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2216537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e l'image des diapositives 1">
            <a:extLst>
              <a:ext uri="{FF2B5EF4-FFF2-40B4-BE49-F238E27FC236}">
                <a16:creationId xmlns:a16="http://schemas.microsoft.com/office/drawing/2014/main" id="{A6529021-ED10-4D9B-95F4-2C0F22709760}"/>
              </a:ext>
            </a:extLst>
          </p:cNvPr>
          <p:cNvSpPr>
            <a:spLocks noGrp="1" noRot="1" noChangeAspect="1" noChangeArrowheads="1" noTextEdit="1"/>
          </p:cNvSpPr>
          <p:nvPr>
            <p:ph type="sldImg"/>
          </p:nvPr>
        </p:nvSpPr>
        <p:spPr>
          <a:ln/>
        </p:spPr>
      </p:sp>
      <p:sp>
        <p:nvSpPr>
          <p:cNvPr id="75779" name="Espace réservé des commentaires 2">
            <a:extLst>
              <a:ext uri="{FF2B5EF4-FFF2-40B4-BE49-F238E27FC236}">
                <a16:creationId xmlns:a16="http://schemas.microsoft.com/office/drawing/2014/main" id="{24D2E09C-777F-4FA7-A407-C85199F28B07}"/>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buClrTx/>
              <a:buSzTx/>
              <a:buFontTx/>
              <a:buNone/>
            </a:pPr>
            <a:r>
              <a:rPr lang="fr-FR" altLang="fr-FR"/>
              <a:t>Si on suporposer les deux coupes, on va se trouverez avec des zones qui ont les meme indiqueateurs (surface). Par contre, ce que va poser le porblemes ce les zones inchorence entre les deux volumes creusée </a:t>
            </a:r>
          </a:p>
          <a:p>
            <a:pPr defTabSz="914400"/>
            <a:endParaRPr lang="fr-FR" altLang="fr-FR"/>
          </a:p>
        </p:txBody>
      </p:sp>
      <p:sp>
        <p:nvSpPr>
          <p:cNvPr id="4" name="Espace réservé du numéro de diapositive 3">
            <a:extLst>
              <a:ext uri="{FF2B5EF4-FFF2-40B4-BE49-F238E27FC236}">
                <a16:creationId xmlns:a16="http://schemas.microsoft.com/office/drawing/2014/main" id="{5C5D7E03-E570-4D6E-A7C7-DCF070FB79AC}"/>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6AD8B639-7E84-4350-B199-3EBA397AD3B9}" type="slidenum">
              <a:rPr lang="fr-FR" sz="1200" smtClean="0">
                <a:solidFill>
                  <a:prstClr val="black"/>
                </a:solidFill>
                <a:latin typeface="Calibri" panose="020F0502020204030204"/>
                <a:cs typeface="+mn-cs"/>
              </a:rPr>
              <a:pPr defTabSz="914400" fontAlgn="auto">
                <a:spcBef>
                  <a:spcPts val="0"/>
                </a:spcBef>
                <a:spcAft>
                  <a:spcPts val="0"/>
                </a:spcAft>
                <a:buClrTx/>
                <a:buSzTx/>
                <a:buFontTx/>
                <a:buNone/>
                <a:tabLst/>
                <a:defRPr/>
              </a:pPr>
              <a:t>67</a:t>
            </a:fld>
            <a:endParaRPr lang="fr-FR" sz="1200">
              <a:solidFill>
                <a:prstClr val="black"/>
              </a:solidFill>
              <a:latin typeface="Calibri" panose="020F0502020204030204"/>
              <a:cs typeface="+mn-cs"/>
            </a:endParaRPr>
          </a:p>
        </p:txBody>
      </p:sp>
    </p:spTree>
    <p:extLst>
      <p:ext uri="{BB962C8B-B14F-4D97-AF65-F5344CB8AC3E}">
        <p14:creationId xmlns:p14="http://schemas.microsoft.com/office/powerpoint/2010/main" val="933859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e l'image des diapositives 1">
            <a:extLst>
              <a:ext uri="{FF2B5EF4-FFF2-40B4-BE49-F238E27FC236}">
                <a16:creationId xmlns:a16="http://schemas.microsoft.com/office/drawing/2014/main" id="{5DD00BE3-2B7E-4066-BD35-72F72E7998FF}"/>
              </a:ext>
            </a:extLst>
          </p:cNvPr>
          <p:cNvSpPr>
            <a:spLocks noGrp="1" noRot="1" noChangeAspect="1" noChangeArrowheads="1" noTextEdit="1"/>
          </p:cNvSpPr>
          <p:nvPr>
            <p:ph type="sldImg"/>
          </p:nvPr>
        </p:nvSpPr>
        <p:spPr>
          <a:ln/>
        </p:spPr>
      </p:sp>
      <p:sp>
        <p:nvSpPr>
          <p:cNvPr id="89091" name="Espace réservé des commentaires 2">
            <a:extLst>
              <a:ext uri="{FF2B5EF4-FFF2-40B4-BE49-F238E27FC236}">
                <a16:creationId xmlns:a16="http://schemas.microsoft.com/office/drawing/2014/main" id="{0A974184-75CC-47F2-93BC-06BA7411A487}"/>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fr-FR"/>
          </a:p>
        </p:txBody>
      </p:sp>
      <p:sp>
        <p:nvSpPr>
          <p:cNvPr id="4" name="Espace réservé du numéro de diapositive 3">
            <a:extLst>
              <a:ext uri="{FF2B5EF4-FFF2-40B4-BE49-F238E27FC236}">
                <a16:creationId xmlns:a16="http://schemas.microsoft.com/office/drawing/2014/main" id="{DBEAAB25-D1D7-4522-A104-D34BDE44C35C}"/>
              </a:ext>
            </a:extLst>
          </p:cNvPr>
          <p:cNvSpPr>
            <a:spLocks noGrp="1"/>
          </p:cNvSpPr>
          <p:nvPr>
            <p:ph type="sldNum" sz="quarter"/>
          </p:nvPr>
        </p:nvSpPr>
        <p:spPr/>
        <p:txBody>
          <a:bodyPr/>
          <a:lstStyle/>
          <a:p>
            <a:pPr defTabSz="914400" fontAlgn="auto">
              <a:spcBef>
                <a:spcPts val="0"/>
              </a:spcBef>
              <a:spcAft>
                <a:spcPts val="0"/>
              </a:spcAft>
              <a:buClrTx/>
              <a:buSzTx/>
              <a:buFontTx/>
              <a:buNone/>
              <a:tabLst/>
              <a:defRPr/>
            </a:pPr>
            <a:fld id="{DE46BFED-DAC2-48A4-A12A-890343D40F7B}" type="slidenum">
              <a:rPr lang="fr-FR" sz="1200" smtClean="0">
                <a:solidFill>
                  <a:prstClr val="black"/>
                </a:solidFill>
                <a:latin typeface="Calibri"/>
                <a:cs typeface="+mn-cs"/>
              </a:rPr>
              <a:pPr defTabSz="914400" fontAlgn="auto">
                <a:spcBef>
                  <a:spcPts val="0"/>
                </a:spcBef>
                <a:spcAft>
                  <a:spcPts val="0"/>
                </a:spcAft>
                <a:buClrTx/>
                <a:buSzTx/>
                <a:buFontTx/>
                <a:buNone/>
                <a:tabLst/>
                <a:defRPr/>
              </a:pPr>
              <a:t>69</a:t>
            </a:fld>
            <a:endParaRPr lang="fr-FR" sz="1200">
              <a:solidFill>
                <a:prstClr val="black"/>
              </a:solidFill>
              <a:latin typeface="Calibri"/>
              <a:cs typeface="+mn-cs"/>
            </a:endParaRPr>
          </a:p>
        </p:txBody>
      </p:sp>
    </p:spTree>
    <p:extLst>
      <p:ext uri="{BB962C8B-B14F-4D97-AF65-F5344CB8AC3E}">
        <p14:creationId xmlns:p14="http://schemas.microsoft.com/office/powerpoint/2010/main" val="3545210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526F14BF-D997-4032-B076-7D457C0C7429}"/>
              </a:ext>
            </a:extLst>
          </p:cNvPr>
          <p:cNvSpPr>
            <a:spLocks noGrp="1" noRot="1" noChangeAspect="1" noChangeArrowheads="1" noTextEdit="1"/>
          </p:cNvSpPr>
          <p:nvPr>
            <p:ph type="sldImg"/>
          </p:nvPr>
        </p:nvSpPr>
        <p:spPr>
          <a:ln/>
        </p:spPr>
      </p:sp>
      <p:sp>
        <p:nvSpPr>
          <p:cNvPr id="95235" name="Espace réservé des commentaires 2">
            <a:extLst>
              <a:ext uri="{FF2B5EF4-FFF2-40B4-BE49-F238E27FC236}">
                <a16:creationId xmlns:a16="http://schemas.microsoft.com/office/drawing/2014/main" id="{B3160801-EEFA-42CA-9E2A-1C0B80C20666}"/>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fr-FR"/>
          </a:p>
        </p:txBody>
      </p:sp>
      <p:sp>
        <p:nvSpPr>
          <p:cNvPr id="95236" name="Espace réservé du numéro de diapositive 3">
            <a:extLst>
              <a:ext uri="{FF2B5EF4-FFF2-40B4-BE49-F238E27FC236}">
                <a16:creationId xmlns:a16="http://schemas.microsoft.com/office/drawing/2014/main" id="{81ED8565-1487-446C-8095-C7C9D790353D}"/>
              </a:ext>
            </a:extLst>
          </p:cNvPr>
          <p:cNvSpPr>
            <a:spLocks noGrp="1"/>
          </p:cNvSpPr>
          <p:nvPr>
            <p:ph type="sldNum" sz="quarter"/>
          </p:nvPr>
        </p:nvSpPr>
        <p:spPr>
          <a:noFill/>
        </p:spPr>
        <p:txBody>
          <a:bodyPr/>
          <a:lstStyle>
            <a:lvl1pPr>
              <a:tabLst>
                <a:tab pos="723900" algn="l"/>
                <a:tab pos="1447800" algn="l"/>
                <a:tab pos="2171700" algn="l"/>
                <a:tab pos="2895600" algn="l"/>
              </a:tabLst>
              <a:defRPr>
                <a:solidFill>
                  <a:schemeClr val="bg1"/>
                </a:solidFill>
                <a:latin typeface="Calibri" panose="020F0502020204030204" pitchFamily="34" charset="0"/>
                <a:cs typeface="Arial Unicode MS" charset="0"/>
              </a:defRPr>
            </a:lvl1pPr>
            <a:lvl2pPr>
              <a:tabLst>
                <a:tab pos="723900" algn="l"/>
                <a:tab pos="1447800" algn="l"/>
                <a:tab pos="2171700" algn="l"/>
                <a:tab pos="2895600" algn="l"/>
              </a:tabLst>
              <a:defRPr>
                <a:solidFill>
                  <a:schemeClr val="bg1"/>
                </a:solidFill>
                <a:latin typeface="Calibri" panose="020F0502020204030204" pitchFamily="34" charset="0"/>
                <a:cs typeface="Arial Unicode MS" charset="0"/>
              </a:defRPr>
            </a:lvl2pPr>
            <a:lvl3pPr>
              <a:tabLst>
                <a:tab pos="723900" algn="l"/>
                <a:tab pos="1447800" algn="l"/>
                <a:tab pos="2171700" algn="l"/>
                <a:tab pos="2895600" algn="l"/>
              </a:tabLst>
              <a:defRPr>
                <a:solidFill>
                  <a:schemeClr val="bg1"/>
                </a:solidFill>
                <a:latin typeface="Calibri" panose="020F0502020204030204" pitchFamily="34" charset="0"/>
                <a:cs typeface="Arial Unicode MS" charset="0"/>
              </a:defRPr>
            </a:lvl3pPr>
            <a:lvl4pPr>
              <a:tabLst>
                <a:tab pos="723900" algn="l"/>
                <a:tab pos="1447800" algn="l"/>
                <a:tab pos="2171700" algn="l"/>
                <a:tab pos="2895600" algn="l"/>
              </a:tabLst>
              <a:defRPr>
                <a:solidFill>
                  <a:schemeClr val="bg1"/>
                </a:solidFill>
                <a:latin typeface="Calibri" panose="020F0502020204030204" pitchFamily="34" charset="0"/>
                <a:cs typeface="Arial Unicode MS" charset="0"/>
              </a:defRPr>
            </a:lvl4pPr>
            <a:lvl5pPr>
              <a:tabLst>
                <a:tab pos="723900" algn="l"/>
                <a:tab pos="1447800" algn="l"/>
                <a:tab pos="2171700" algn="l"/>
                <a:tab pos="2895600" algn="l"/>
              </a:tabLst>
              <a:defRPr>
                <a:solidFill>
                  <a:schemeClr val="bg1"/>
                </a:solidFill>
                <a:latin typeface="Calibri" panose="020F0502020204030204" pitchFamily="34" charset="0"/>
                <a:cs typeface="Arial Unicode MS" charset="0"/>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chemeClr val="bg1"/>
                </a:solidFill>
                <a:latin typeface="Calibri" panose="020F0502020204030204" pitchFamily="34" charset="0"/>
                <a:cs typeface="Arial Unicode MS" charset="0"/>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chemeClr val="bg1"/>
                </a:solidFill>
                <a:latin typeface="Calibri" panose="020F0502020204030204" pitchFamily="34" charset="0"/>
                <a:cs typeface="Arial Unicode MS" charset="0"/>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chemeClr val="bg1"/>
                </a:solidFill>
                <a:latin typeface="Calibri" panose="020F0502020204030204" pitchFamily="34" charset="0"/>
                <a:cs typeface="Arial Unicode MS" charset="0"/>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chemeClr val="bg1"/>
                </a:solidFill>
                <a:latin typeface="Calibri" panose="020F0502020204030204" pitchFamily="34" charset="0"/>
                <a:cs typeface="Arial Unicode MS" charset="0"/>
              </a:defRPr>
            </a:lvl9pPr>
          </a:lstStyle>
          <a:p>
            <a:fld id="{277EB6C3-C8F4-462C-AF6E-20660E1E1913}" type="slidenum">
              <a:rPr lang="fr-FR" altLang="fr-FR" smtClean="0">
                <a:solidFill>
                  <a:srgbClr val="000000"/>
                </a:solidFill>
                <a:latin typeface="Times New Roman" panose="02020603050405020304" pitchFamily="18" charset="0"/>
              </a:rPr>
              <a:pPr/>
              <a:t>71</a:t>
            </a:fld>
            <a:endParaRPr lang="fr-FR" altLang="fr-FR">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720396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5</a:t>
            </a:fld>
            <a:endParaRPr lang="fr-FR"/>
          </a:p>
        </p:txBody>
      </p:sp>
    </p:spTree>
    <p:extLst>
      <p:ext uri="{BB962C8B-B14F-4D97-AF65-F5344CB8AC3E}">
        <p14:creationId xmlns:p14="http://schemas.microsoft.com/office/powerpoint/2010/main" val="2221044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normAutofit/>
          </a:bodyPr>
          <a:lstStyle/>
          <a:p>
            <a:r>
              <a:rPr lang="en-US" sz="1300" dirty="0"/>
              <a:t>Depending on the type of scenes, different methods exist for acquiring HDR images.</a:t>
            </a:r>
            <a:endParaRPr lang="fr-FR" dirty="0"/>
          </a:p>
          <a:p>
            <a:r>
              <a:rPr lang="fr-FR" dirty="0" err="1"/>
              <a:t>Some</a:t>
            </a:r>
            <a:r>
              <a:rPr lang="fr-FR" dirty="0"/>
              <a:t> </a:t>
            </a:r>
            <a:r>
              <a:rPr lang="fr-FR" dirty="0" err="1"/>
              <a:t>methods</a:t>
            </a:r>
            <a:r>
              <a:rPr lang="fr-FR" dirty="0"/>
              <a:t> </a:t>
            </a:r>
            <a:r>
              <a:rPr lang="fr-FR" dirty="0" err="1"/>
              <a:t>allow</a:t>
            </a:r>
            <a:r>
              <a:rPr lang="fr-FR" dirty="0"/>
              <a:t> the acquisition of </a:t>
            </a:r>
            <a:r>
              <a:rPr lang="fr-FR" dirty="0" err="1"/>
              <a:t>static</a:t>
            </a:r>
            <a:r>
              <a:rPr lang="fr-FR" dirty="0"/>
              <a:t> </a:t>
            </a:r>
            <a:r>
              <a:rPr lang="fr-FR" dirty="0" err="1"/>
              <a:t>scenes</a:t>
            </a:r>
            <a:r>
              <a:rPr lang="fr-FR" baseline="0" dirty="0"/>
              <a:t> </a:t>
            </a:r>
            <a:r>
              <a:rPr lang="fr-FR" baseline="0" dirty="0" err="1"/>
              <a:t>from</a:t>
            </a:r>
            <a:r>
              <a:rPr lang="fr-FR" baseline="0" dirty="0"/>
              <a:t> a </a:t>
            </a:r>
            <a:r>
              <a:rPr lang="fr-FR" baseline="0" dirty="0" err="1"/>
              <a:t>same</a:t>
            </a:r>
            <a:r>
              <a:rPr lang="fr-FR" baseline="0" dirty="0"/>
              <a:t> </a:t>
            </a:r>
            <a:r>
              <a:rPr lang="fr-FR" baseline="0" dirty="0" err="1"/>
              <a:t>viewpoint</a:t>
            </a:r>
            <a:r>
              <a:rPr lang="fr-FR" baseline="0" dirty="0"/>
              <a:t>. </a:t>
            </a:r>
          </a:p>
          <a:p>
            <a:endParaRPr lang="fr-FR" baseline="0" dirty="0"/>
          </a:p>
          <a:p>
            <a:r>
              <a:rPr lang="fr-FR" baseline="0" dirty="0" err="1"/>
              <a:t>From</a:t>
            </a:r>
            <a:r>
              <a:rPr lang="fr-FR" baseline="0" dirty="0"/>
              <a:t> multiple </a:t>
            </a:r>
            <a:r>
              <a:rPr lang="fr-FR" baseline="0" dirty="0" err="1"/>
              <a:t>exposure</a:t>
            </a:r>
            <a:r>
              <a:rPr lang="fr-FR" baseline="0" dirty="0"/>
              <a:t> images, </a:t>
            </a:r>
            <a:r>
              <a:rPr lang="fr-FR" baseline="0" dirty="0" err="1"/>
              <a:t>it</a:t>
            </a:r>
            <a:r>
              <a:rPr lang="fr-FR" baseline="0" dirty="0"/>
              <a:t> </a:t>
            </a:r>
            <a:r>
              <a:rPr lang="fr-FR" baseline="0" dirty="0" err="1"/>
              <a:t>is</a:t>
            </a:r>
            <a:r>
              <a:rPr lang="fr-FR" baseline="0" dirty="0"/>
              <a:t> possible to </a:t>
            </a:r>
            <a:r>
              <a:rPr lang="fr-FR" baseline="0" dirty="0" err="1"/>
              <a:t>reconstruct</a:t>
            </a:r>
            <a:r>
              <a:rPr lang="fr-FR" baseline="0" dirty="0"/>
              <a:t> an HDR image </a:t>
            </a:r>
            <a:r>
              <a:rPr lang="fr-FR" baseline="0" dirty="0" err="1"/>
              <a:t>either</a:t>
            </a:r>
            <a:r>
              <a:rPr lang="fr-FR" baseline="0" dirty="0"/>
              <a:t> </a:t>
            </a:r>
            <a:r>
              <a:rPr lang="fr-FR" baseline="0" dirty="0" err="1"/>
              <a:t>with</a:t>
            </a:r>
            <a:r>
              <a:rPr lang="fr-FR" baseline="0" dirty="0"/>
              <a:t> a </a:t>
            </a:r>
            <a:r>
              <a:rPr lang="fr-FR" baseline="0" dirty="0" err="1"/>
              <a:t>weigthed</a:t>
            </a:r>
            <a:r>
              <a:rPr lang="fr-FR" baseline="0" dirty="0"/>
              <a:t> </a:t>
            </a:r>
            <a:r>
              <a:rPr lang="fr-FR" baseline="0" dirty="0" err="1"/>
              <a:t>average</a:t>
            </a:r>
            <a:r>
              <a:rPr lang="fr-FR" baseline="0" dirty="0"/>
              <a:t> or </a:t>
            </a:r>
            <a:r>
              <a:rPr lang="fr-FR" baseline="0" dirty="0" err="1"/>
              <a:t>exposure</a:t>
            </a:r>
            <a:r>
              <a:rPr lang="fr-FR" baseline="0" dirty="0"/>
              <a:t> fusion. </a:t>
            </a:r>
          </a:p>
          <a:p>
            <a:r>
              <a:rPr lang="fr-FR" baseline="0" dirty="0" err="1"/>
              <a:t>Instead</a:t>
            </a:r>
            <a:r>
              <a:rPr lang="fr-FR" baseline="0" dirty="0"/>
              <a:t> of </a:t>
            </a:r>
            <a:r>
              <a:rPr lang="fr-FR" baseline="0" dirty="0" err="1"/>
              <a:t>using</a:t>
            </a:r>
            <a:r>
              <a:rPr lang="fr-FR" baseline="0" dirty="0"/>
              <a:t> a multiple images, </a:t>
            </a:r>
            <a:r>
              <a:rPr lang="fr-FR" baseline="0" dirty="0" err="1"/>
              <a:t>it</a:t>
            </a:r>
            <a:r>
              <a:rPr lang="fr-FR" baseline="0" dirty="0"/>
              <a:t> </a:t>
            </a:r>
            <a:r>
              <a:rPr lang="fr-FR" baseline="0" dirty="0" err="1"/>
              <a:t>is</a:t>
            </a:r>
            <a:r>
              <a:rPr lang="fr-FR" baseline="0" dirty="0"/>
              <a:t> possible to put an </a:t>
            </a:r>
            <a:r>
              <a:rPr lang="fr-FR" baseline="0" dirty="0" err="1"/>
              <a:t>optical</a:t>
            </a:r>
            <a:r>
              <a:rPr lang="fr-FR" baseline="0" dirty="0"/>
              <a:t> </a:t>
            </a:r>
            <a:r>
              <a:rPr lang="fr-FR" baseline="0" dirty="0" err="1"/>
              <a:t>mask</a:t>
            </a:r>
            <a:r>
              <a:rPr lang="fr-FR" baseline="0" dirty="0"/>
              <a:t> </a:t>
            </a:r>
            <a:r>
              <a:rPr lang="fr-FR" baseline="0" dirty="0" err="1"/>
              <a:t>directly</a:t>
            </a:r>
            <a:r>
              <a:rPr lang="fr-FR" baseline="0" dirty="0"/>
              <a:t> </a:t>
            </a:r>
            <a:r>
              <a:rPr lang="fr-FR" baseline="0" dirty="0" err="1"/>
              <a:t>inside</a:t>
            </a:r>
            <a:r>
              <a:rPr lang="fr-FR" baseline="0" dirty="0"/>
              <a:t> the camera to </a:t>
            </a:r>
            <a:r>
              <a:rPr lang="fr-FR" baseline="0" dirty="0" err="1"/>
              <a:t>simulate</a:t>
            </a:r>
            <a:r>
              <a:rPr lang="fr-FR" baseline="0" dirty="0"/>
              <a:t> multiple </a:t>
            </a:r>
            <a:r>
              <a:rPr lang="fr-FR" baseline="0" dirty="0" err="1"/>
              <a:t>exposures</a:t>
            </a:r>
            <a:r>
              <a:rPr lang="fr-FR" baseline="0" dirty="0"/>
              <a:t> in one </a:t>
            </a:r>
            <a:r>
              <a:rPr lang="fr-FR" baseline="0" dirty="0" err="1"/>
              <a:t>shot</a:t>
            </a:r>
            <a:r>
              <a:rPr lang="fr-FR" baseline="0" dirty="0"/>
              <a:t>.</a:t>
            </a: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83</a:t>
            </a:fld>
            <a:endParaRPr lang="fr-FR"/>
          </a:p>
        </p:txBody>
      </p:sp>
    </p:spTree>
    <p:extLst>
      <p:ext uri="{BB962C8B-B14F-4D97-AF65-F5344CB8AC3E}">
        <p14:creationId xmlns:p14="http://schemas.microsoft.com/office/powerpoint/2010/main" val="303104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baseline="0" dirty="0" err="1"/>
              <a:t>We</a:t>
            </a:r>
            <a:r>
              <a:rPr lang="fr-FR" baseline="0" dirty="0"/>
              <a:t> use 2 pairs of 3 </a:t>
            </a:r>
            <a:r>
              <a:rPr lang="fr-FR" baseline="0" dirty="0" err="1"/>
              <a:t>different</a:t>
            </a:r>
            <a:r>
              <a:rPr lang="fr-FR" baseline="0" dirty="0"/>
              <a:t> </a:t>
            </a:r>
            <a:r>
              <a:rPr lang="fr-FR" baseline="0" dirty="0" err="1"/>
              <a:t>filters</a:t>
            </a:r>
            <a:r>
              <a:rPr lang="fr-FR" baseline="0" dirty="0"/>
              <a:t> </a:t>
            </a:r>
            <a:r>
              <a:rPr lang="fr-FR" baseline="0" dirty="0" err="1"/>
              <a:t>that</a:t>
            </a:r>
            <a:r>
              <a:rPr lang="fr-FR" baseline="0" dirty="0"/>
              <a:t> leads us </a:t>
            </a:r>
            <a:r>
              <a:rPr lang="fr-FR" baseline="0" dirty="0" err="1"/>
              <a:t>with</a:t>
            </a:r>
            <a:r>
              <a:rPr lang="fr-FR" baseline="0" dirty="0"/>
              <a:t> 2 pairs of 4 </a:t>
            </a:r>
            <a:r>
              <a:rPr lang="fr-FR" baseline="0" dirty="0" err="1"/>
              <a:t>different</a:t>
            </a:r>
            <a:r>
              <a:rPr lang="fr-FR" baseline="0" dirty="0"/>
              <a:t> </a:t>
            </a:r>
            <a:r>
              <a:rPr lang="fr-FR" baseline="0" dirty="0" err="1"/>
              <a:t>exposures</a:t>
            </a:r>
            <a:r>
              <a:rPr lang="fr-FR" baseline="0" dirty="0"/>
              <a:t>.</a:t>
            </a:r>
          </a:p>
          <a:p>
            <a:r>
              <a:rPr lang="fr-FR" baseline="0" dirty="0"/>
              <a:t>An </a:t>
            </a:r>
            <a:r>
              <a:rPr lang="fr-FR" baseline="0" dirty="0" err="1"/>
              <a:t>example</a:t>
            </a:r>
            <a:r>
              <a:rPr lang="fr-FR" baseline="0" dirty="0"/>
              <a:t> </a:t>
            </a:r>
            <a:r>
              <a:rPr lang="fr-FR" baseline="0" dirty="0" err="1"/>
              <a:t>is</a:t>
            </a:r>
            <a:r>
              <a:rPr lang="fr-FR" baseline="0" dirty="0"/>
              <a:t> </a:t>
            </a:r>
            <a:r>
              <a:rPr lang="fr-FR" baseline="0" dirty="0" err="1"/>
              <a:t>shown</a:t>
            </a:r>
            <a:r>
              <a:rPr lang="fr-FR" baseline="0" dirty="0"/>
              <a:t> on the </a:t>
            </a:r>
            <a:r>
              <a:rPr lang="fr-FR" baseline="0" dirty="0" err="1"/>
              <a:t>slide</a:t>
            </a:r>
            <a:r>
              <a:rPr lang="fr-FR" baseline="0" dirty="0"/>
              <a:t>.</a:t>
            </a: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84</a:t>
            </a:fld>
            <a:endParaRPr lang="fr-FR"/>
          </a:p>
        </p:txBody>
      </p:sp>
    </p:spTree>
    <p:extLst>
      <p:ext uri="{BB962C8B-B14F-4D97-AF65-F5344CB8AC3E}">
        <p14:creationId xmlns:p14="http://schemas.microsoft.com/office/powerpoint/2010/main" val="1881974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baseline="0" dirty="0" err="1"/>
              <a:t>We</a:t>
            </a:r>
            <a:r>
              <a:rPr lang="fr-FR" baseline="0" dirty="0"/>
              <a:t> </a:t>
            </a:r>
            <a:r>
              <a:rPr lang="fr-FR" baseline="0" dirty="0" err="1"/>
              <a:t>tested</a:t>
            </a:r>
            <a:r>
              <a:rPr lang="fr-FR" baseline="0" dirty="0"/>
              <a:t> </a:t>
            </a:r>
            <a:r>
              <a:rPr lang="fr-FR" baseline="0" dirty="0" err="1"/>
              <a:t>our</a:t>
            </a:r>
            <a:r>
              <a:rPr lang="fr-FR" baseline="0" dirty="0"/>
              <a:t> </a:t>
            </a:r>
            <a:r>
              <a:rPr lang="fr-FR" baseline="0" dirty="0" err="1"/>
              <a:t>method</a:t>
            </a:r>
            <a:r>
              <a:rPr lang="fr-FR" baseline="0" dirty="0"/>
              <a:t> on input images </a:t>
            </a:r>
            <a:r>
              <a:rPr lang="fr-FR" baseline="0" dirty="0" err="1"/>
              <a:t>generated</a:t>
            </a:r>
            <a:r>
              <a:rPr lang="fr-FR" baseline="0" dirty="0"/>
              <a:t> </a:t>
            </a:r>
            <a:r>
              <a:rPr lang="fr-FR" baseline="0" dirty="0" err="1"/>
              <a:t>differently</a:t>
            </a:r>
            <a:r>
              <a:rPr lang="fr-FR" baseline="0" dirty="0"/>
              <a:t>: Middlebury images, images </a:t>
            </a:r>
            <a:r>
              <a:rPr lang="fr-FR" baseline="0" dirty="0" err="1"/>
              <a:t>generated</a:t>
            </a:r>
            <a:r>
              <a:rPr lang="fr-FR" baseline="0" dirty="0"/>
              <a:t> </a:t>
            </a:r>
            <a:r>
              <a:rPr lang="fr-FR" baseline="0" dirty="0" err="1"/>
              <a:t>using</a:t>
            </a:r>
            <a:r>
              <a:rPr lang="fr-FR" baseline="0" dirty="0"/>
              <a:t> a </a:t>
            </a:r>
            <a:r>
              <a:rPr lang="fr-FR" baseline="0" dirty="0" err="1"/>
              <a:t>raytracer</a:t>
            </a:r>
            <a:r>
              <a:rPr lang="fr-FR" baseline="0" dirty="0"/>
              <a:t> and images </a:t>
            </a:r>
            <a:r>
              <a:rPr lang="fr-FR" baseline="0" dirty="0" err="1"/>
              <a:t>acquired</a:t>
            </a:r>
            <a:r>
              <a:rPr lang="fr-FR" baseline="0" dirty="0"/>
              <a:t> </a:t>
            </a:r>
            <a:r>
              <a:rPr lang="fr-FR" baseline="0" dirty="0" err="1"/>
              <a:t>with</a:t>
            </a:r>
            <a:r>
              <a:rPr lang="fr-FR" baseline="0" dirty="0"/>
              <a:t> the </a:t>
            </a:r>
            <a:r>
              <a:rPr lang="fr-FR" baseline="0" dirty="0" err="1"/>
              <a:t>OctoCam</a:t>
            </a:r>
            <a:r>
              <a:rPr lang="fr-FR" baseline="0" dirty="0"/>
              <a:t>. </a:t>
            </a:r>
          </a:p>
          <a:p>
            <a:r>
              <a:rPr lang="fr-FR" baseline="0" dirty="0"/>
              <a:t>The second </a:t>
            </a:r>
            <a:r>
              <a:rPr lang="fr-FR" baseline="0" dirty="0" err="1"/>
              <a:t>row</a:t>
            </a:r>
            <a:r>
              <a:rPr lang="fr-FR" baseline="0" dirty="0"/>
              <a:t> shows </a:t>
            </a:r>
            <a:r>
              <a:rPr lang="fr-FR" baseline="0" dirty="0" err="1"/>
              <a:t>disparity</a:t>
            </a:r>
            <a:r>
              <a:rPr lang="fr-FR" baseline="0" dirty="0"/>
              <a:t> </a:t>
            </a:r>
            <a:r>
              <a:rPr lang="fr-FR" baseline="0" dirty="0" err="1"/>
              <a:t>maps</a:t>
            </a:r>
            <a:r>
              <a:rPr lang="fr-FR" baseline="0" dirty="0"/>
              <a:t> </a:t>
            </a:r>
            <a:r>
              <a:rPr lang="fr-FR" baseline="0" dirty="0" err="1"/>
              <a:t>associated</a:t>
            </a:r>
            <a:r>
              <a:rPr lang="fr-FR" baseline="0" dirty="0"/>
              <a:t> to the matches.</a:t>
            </a:r>
          </a:p>
          <a:p>
            <a:r>
              <a:rPr lang="fr-FR" baseline="0" dirty="0"/>
              <a:t>The </a:t>
            </a:r>
            <a:r>
              <a:rPr lang="fr-FR" baseline="0" dirty="0" err="1"/>
              <a:t>third</a:t>
            </a:r>
            <a:r>
              <a:rPr lang="fr-FR" baseline="0" dirty="0"/>
              <a:t> </a:t>
            </a:r>
            <a:r>
              <a:rPr lang="fr-FR" baseline="0" dirty="0" err="1"/>
              <a:t>row</a:t>
            </a:r>
            <a:r>
              <a:rPr lang="fr-FR" baseline="0" dirty="0"/>
              <a:t> </a:t>
            </a:r>
            <a:r>
              <a:rPr lang="fr-FR" baseline="0" dirty="0" err="1"/>
              <a:t>is</a:t>
            </a:r>
            <a:r>
              <a:rPr lang="fr-FR" baseline="0" dirty="0"/>
              <a:t> the </a:t>
            </a:r>
            <a:r>
              <a:rPr lang="fr-FR" baseline="0" dirty="0" err="1"/>
              <a:t>result</a:t>
            </a:r>
            <a:r>
              <a:rPr lang="fr-FR" baseline="0" dirty="0"/>
              <a:t> </a:t>
            </a:r>
            <a:r>
              <a:rPr lang="fr-FR" baseline="0" dirty="0" err="1"/>
              <a:t>that</a:t>
            </a:r>
            <a:r>
              <a:rPr lang="fr-FR" baseline="0" dirty="0"/>
              <a:t> </a:t>
            </a:r>
            <a:r>
              <a:rPr lang="fr-FR" baseline="0" dirty="0" err="1"/>
              <a:t>we</a:t>
            </a:r>
            <a:r>
              <a:rPr lang="fr-FR" baseline="0" dirty="0"/>
              <a:t> </a:t>
            </a:r>
            <a:r>
              <a:rPr lang="fr-FR" baseline="0" dirty="0" err="1"/>
              <a:t>obtained</a:t>
            </a:r>
            <a:r>
              <a:rPr lang="fr-FR" baseline="0" dirty="0"/>
              <a:t> for the </a:t>
            </a:r>
            <a:r>
              <a:rPr lang="fr-FR" baseline="0" dirty="0" err="1"/>
              <a:t>generation</a:t>
            </a:r>
            <a:r>
              <a:rPr lang="fr-FR" baseline="0" dirty="0"/>
              <a:t> of the HDR image </a:t>
            </a:r>
            <a:r>
              <a:rPr lang="fr-FR" baseline="0" dirty="0" err="1"/>
              <a:t>from</a:t>
            </a:r>
            <a:r>
              <a:rPr lang="fr-FR" baseline="0" dirty="0"/>
              <a:t> a unique </a:t>
            </a:r>
            <a:r>
              <a:rPr lang="fr-FR" baseline="0" dirty="0" err="1"/>
              <a:t>viewpoint</a:t>
            </a:r>
            <a:r>
              <a:rPr lang="fr-FR" baseline="0" dirty="0"/>
              <a:t>. </a:t>
            </a: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87</a:t>
            </a:fld>
            <a:endParaRPr lang="fr-FR"/>
          </a:p>
        </p:txBody>
      </p:sp>
    </p:spTree>
    <p:extLst>
      <p:ext uri="{BB962C8B-B14F-4D97-AF65-F5344CB8AC3E}">
        <p14:creationId xmlns:p14="http://schemas.microsoft.com/office/powerpoint/2010/main" val="164377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6</a:t>
            </a:fld>
            <a:endParaRPr lang="fr-FR"/>
          </a:p>
        </p:txBody>
      </p:sp>
    </p:spTree>
    <p:extLst>
      <p:ext uri="{BB962C8B-B14F-4D97-AF65-F5344CB8AC3E}">
        <p14:creationId xmlns:p14="http://schemas.microsoft.com/office/powerpoint/2010/main" val="68979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12</a:t>
            </a:fld>
            <a:endParaRPr lang="fr-FR"/>
          </a:p>
        </p:txBody>
      </p:sp>
    </p:spTree>
    <p:extLst>
      <p:ext uri="{BB962C8B-B14F-4D97-AF65-F5344CB8AC3E}">
        <p14:creationId xmlns:p14="http://schemas.microsoft.com/office/powerpoint/2010/main" val="2370681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15</a:t>
            </a:fld>
            <a:endParaRPr lang="fr-FR"/>
          </a:p>
        </p:txBody>
      </p:sp>
    </p:spTree>
    <p:extLst>
      <p:ext uri="{BB962C8B-B14F-4D97-AF65-F5344CB8AC3E}">
        <p14:creationId xmlns:p14="http://schemas.microsoft.com/office/powerpoint/2010/main" val="886899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26</a:t>
            </a:fld>
            <a:endParaRPr lang="fr-FR"/>
          </a:p>
        </p:txBody>
      </p:sp>
    </p:spTree>
    <p:extLst>
      <p:ext uri="{BB962C8B-B14F-4D97-AF65-F5344CB8AC3E}">
        <p14:creationId xmlns:p14="http://schemas.microsoft.com/office/powerpoint/2010/main" val="4291829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842911-E294-4FB1-9540-44891F38BD78}" type="slidenum">
              <a:rPr lang="fr-FR" smtClean="0"/>
              <a:pPr/>
              <a:t>27</a:t>
            </a:fld>
            <a:endParaRPr lang="fr-FR"/>
          </a:p>
        </p:txBody>
      </p:sp>
    </p:spTree>
    <p:extLst>
      <p:ext uri="{BB962C8B-B14F-4D97-AF65-F5344CB8AC3E}">
        <p14:creationId xmlns:p14="http://schemas.microsoft.com/office/powerpoint/2010/main" val="991536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763895" y="1524000"/>
            <a:ext cx="8664211" cy="1724867"/>
          </a:xfrm>
        </p:spPr>
        <p:txBody>
          <a:bodyPr rtlCol="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b="1" i="0" kern="1200">
                <a:solidFill>
                  <a:schemeClr val="accent1"/>
                </a:solidFill>
                <a:latin typeface="Optima"/>
                <a:ea typeface="+mj-ea"/>
                <a:cs typeface="Optima"/>
              </a:defRPr>
            </a:lvl1pPr>
          </a:lstStyle>
          <a:p>
            <a:r>
              <a:rPr lang="fr-FR"/>
              <a:t>Modifiez le style du titre</a:t>
            </a:r>
            <a:endParaRPr dirty="0"/>
          </a:p>
        </p:txBody>
      </p:sp>
      <p:sp>
        <p:nvSpPr>
          <p:cNvPr id="3" name="Subtitle 2"/>
          <p:cNvSpPr>
            <a:spLocks noGrp="1"/>
          </p:cNvSpPr>
          <p:nvPr>
            <p:ph type="subTitle" idx="1"/>
          </p:nvPr>
        </p:nvSpPr>
        <p:spPr>
          <a:xfrm>
            <a:off x="1763895" y="3299013"/>
            <a:ext cx="8664212" cy="916641"/>
          </a:xfrm>
        </p:spPr>
        <p:txBody>
          <a:bodyPr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Optima"/>
                <a:ea typeface="+mn-ea"/>
                <a:cs typeface="Optim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dirty="0"/>
          </a:p>
        </p:txBody>
      </p:sp>
      <p:sp>
        <p:nvSpPr>
          <p:cNvPr id="4" name="Slide Number Placeholder 5"/>
          <p:cNvSpPr>
            <a:spLocks noGrp="1"/>
          </p:cNvSpPr>
          <p:nvPr>
            <p:ph type="sldNum" sz="quarter" idx="10"/>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2231933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11198" y="611872"/>
            <a:ext cx="5439393" cy="1162050"/>
          </a:xfrm>
        </p:spPr>
        <p:txBody>
          <a:bodyPr/>
          <a:lstStyle>
            <a:lvl1pPr algn="ctr">
              <a:defRPr sz="3600" b="0"/>
            </a:lvl1pPr>
          </a:lstStyle>
          <a:p>
            <a:r>
              <a:rPr lang="fr-FR"/>
              <a:t>Modifiez le style du titre</a:t>
            </a:r>
            <a:endParaRPr/>
          </a:p>
        </p:txBody>
      </p:sp>
      <p:sp>
        <p:nvSpPr>
          <p:cNvPr id="4" name="Text Placeholder 3"/>
          <p:cNvSpPr>
            <a:spLocks noGrp="1"/>
          </p:cNvSpPr>
          <p:nvPr>
            <p:ph type="body" sz="half" idx="2"/>
          </p:nvPr>
        </p:nvSpPr>
        <p:spPr>
          <a:xfrm>
            <a:off x="711198" y="1787856"/>
            <a:ext cx="5439393"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8" name="Picture Placeholder 2"/>
          <p:cNvSpPr>
            <a:spLocks noGrp="1"/>
          </p:cNvSpPr>
          <p:nvPr>
            <p:ph type="pic" idx="1"/>
          </p:nvPr>
        </p:nvSpPr>
        <p:spPr>
          <a:xfrm>
            <a:off x="6787489" y="359393"/>
            <a:ext cx="4876800" cy="5318077"/>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a:t>Cliquez sur l'icône pour ajouter une image</a:t>
            </a:r>
            <a:endParaRPr noProof="0"/>
          </a:p>
        </p:txBody>
      </p:sp>
      <p:sp>
        <p:nvSpPr>
          <p:cNvPr id="5" name="Date Placeholder 4"/>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6" name="Footer Placeholder 5"/>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314618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a:p>
        </p:txBody>
      </p:sp>
      <p:sp>
        <p:nvSpPr>
          <p:cNvPr id="3" name="Vertical Text Placeholder 2"/>
          <p:cNvSpPr>
            <a:spLocks noGrp="1"/>
          </p:cNvSpPr>
          <p:nvPr>
            <p:ph type="body" orient="vert" idx="1"/>
          </p:nvPr>
        </p:nvSpPr>
        <p:spPr/>
        <p:txBody>
          <a:bodyPr vert="eaVert"/>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dirty="0"/>
          </a:p>
        </p:txBody>
      </p:sp>
      <p:sp>
        <p:nvSpPr>
          <p:cNvPr id="4" name="Date Placeholder 3"/>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5" name="Footer Placeholder 4"/>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6" name="Slide Number Placeholder 5"/>
          <p:cNvSpPr>
            <a:spLocks noGrp="1"/>
          </p:cNvSpPr>
          <p:nvPr>
            <p:ph type="sldNum" sz="quarter" idx="12"/>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3691312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6389" y="368301"/>
            <a:ext cx="2032000" cy="5575300"/>
          </a:xfrm>
        </p:spPr>
        <p:txBody>
          <a:bodyPr vert="eaVert"/>
          <a:lstStyle/>
          <a:p>
            <a:r>
              <a:rPr lang="fr-FR"/>
              <a:t>Modifiez le style du titre</a:t>
            </a:r>
            <a:endParaRPr/>
          </a:p>
        </p:txBody>
      </p:sp>
      <p:sp>
        <p:nvSpPr>
          <p:cNvPr id="3" name="Vertical Text Placeholder 2"/>
          <p:cNvSpPr>
            <a:spLocks noGrp="1"/>
          </p:cNvSpPr>
          <p:nvPr>
            <p:ph type="body" orient="vert" idx="1"/>
          </p:nvPr>
        </p:nvSpPr>
        <p:spPr>
          <a:xfrm>
            <a:off x="732365" y="368301"/>
            <a:ext cx="8919635" cy="5575300"/>
          </a:xfrm>
        </p:spPr>
        <p:txBody>
          <a:bodyPr vert="eaVert"/>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dirty="0"/>
          </a:p>
        </p:txBody>
      </p:sp>
      <p:sp>
        <p:nvSpPr>
          <p:cNvPr id="4" name="Date Placeholder 3"/>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5" name="Footer Placeholder 4"/>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6" name="Slide Number Placeholder 5"/>
          <p:cNvSpPr>
            <a:spLocks noGrp="1"/>
          </p:cNvSpPr>
          <p:nvPr>
            <p:ph type="sldNum" sz="quarter" idx="12"/>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175044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127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09F24C-762A-4D0D-9116-F2AA7C555840}"/>
              </a:ext>
            </a:extLst>
          </p:cNvPr>
          <p:cNvSpPr/>
          <p:nvPr userDrawn="1"/>
        </p:nvSpPr>
        <p:spPr>
          <a:xfrm>
            <a:off x="0" y="6597650"/>
            <a:ext cx="12192000" cy="260350"/>
          </a:xfrm>
          <a:prstGeom prst="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shade val="100000"/>
                  <a:satMod val="115000"/>
                  <a:lumMod val="17000"/>
                  <a:lumOff val="8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sz="1350" dirty="0"/>
          </a:p>
        </p:txBody>
      </p:sp>
      <p:sp>
        <p:nvSpPr>
          <p:cNvPr id="7" name="ZoneTexte 6">
            <a:extLst>
              <a:ext uri="{FF2B5EF4-FFF2-40B4-BE49-F238E27FC236}">
                <a16:creationId xmlns:a16="http://schemas.microsoft.com/office/drawing/2014/main" id="{E04ACB0C-44D3-4AC6-8F1E-0CF9FC42D724}"/>
              </a:ext>
            </a:extLst>
          </p:cNvPr>
          <p:cNvSpPr txBox="1"/>
          <p:nvPr userDrawn="1"/>
        </p:nvSpPr>
        <p:spPr>
          <a:xfrm>
            <a:off x="8733367" y="6604001"/>
            <a:ext cx="2605200" cy="207749"/>
          </a:xfrm>
          <a:prstGeom prst="rect">
            <a:avLst/>
          </a:prstGeom>
          <a:noFill/>
        </p:spPr>
        <p:txBody>
          <a:bodyPr wrap="none">
            <a:spAutoFit/>
          </a:bodyPr>
          <a:lstStyle/>
          <a:p>
            <a:pPr eaLnBrk="1" hangingPunct="1">
              <a:defRPr/>
            </a:pPr>
            <a:r>
              <a:rPr lang="fr-FR" sz="750" dirty="0">
                <a:solidFill>
                  <a:schemeClr val="bg1"/>
                </a:solidFill>
              </a:rPr>
              <a:t>Poitiers – Journée Réalité augmentée et Applications</a:t>
            </a:r>
          </a:p>
        </p:txBody>
      </p:sp>
      <p:pic>
        <p:nvPicPr>
          <p:cNvPr id="8" name="Image 8" descr="crestic.png">
            <a:extLst>
              <a:ext uri="{FF2B5EF4-FFF2-40B4-BE49-F238E27FC236}">
                <a16:creationId xmlns:a16="http://schemas.microsoft.com/office/drawing/2014/main" id="{B0C567F1-C71B-41DC-BF21-DC69C7C9787E}"/>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 y="5734050"/>
            <a:ext cx="216323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courriertype2bpimp">
            <a:extLst>
              <a:ext uri="{FF2B5EF4-FFF2-40B4-BE49-F238E27FC236}">
                <a16:creationId xmlns:a16="http://schemas.microsoft.com/office/drawing/2014/main" id="{C9180224-F22A-4B9E-93E2-31A2DCAEE911}"/>
              </a:ext>
            </a:extLst>
          </p:cNvPr>
          <p:cNvPicPr>
            <a:picLocks noChangeAspect="1" noChangeArrowheads="1"/>
          </p:cNvPicPr>
          <p:nvPr userDrawn="1"/>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l="50548" t="82835" b="8929"/>
          <a:stretch>
            <a:fillRect/>
          </a:stretch>
        </p:blipFill>
        <p:spPr bwMode="auto">
          <a:xfrm>
            <a:off x="0" y="6156326"/>
            <a:ext cx="397086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numéro de diapositive 5">
            <a:extLst>
              <a:ext uri="{FF2B5EF4-FFF2-40B4-BE49-F238E27FC236}">
                <a16:creationId xmlns:a16="http://schemas.microsoft.com/office/drawing/2014/main" id="{836906FB-F0CF-40E1-9A79-5EF59CE60C69}"/>
              </a:ext>
            </a:extLst>
          </p:cNvPr>
          <p:cNvSpPr txBox="1">
            <a:spLocks/>
          </p:cNvSpPr>
          <p:nvPr userDrawn="1"/>
        </p:nvSpPr>
        <p:spPr bwMode="auto">
          <a:xfrm>
            <a:off x="9300633" y="6551614"/>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defTabSz="685800">
              <a:defRPr>
                <a:solidFill>
                  <a:schemeClr val="tx1"/>
                </a:solidFill>
                <a:latin typeface="Arial" panose="020B0604020202020204" pitchFamily="34" charset="0"/>
                <a:cs typeface="Times New Roman" panose="02020603050405020304" pitchFamily="18" charset="0"/>
              </a:defRPr>
            </a:lvl1pPr>
            <a:lvl2pPr marL="742950" indent="-285750" defTabSz="685800">
              <a:defRPr>
                <a:solidFill>
                  <a:schemeClr val="tx1"/>
                </a:solidFill>
                <a:latin typeface="Arial" panose="020B0604020202020204" pitchFamily="34" charset="0"/>
                <a:cs typeface="Times New Roman" panose="02020603050405020304" pitchFamily="18" charset="0"/>
              </a:defRPr>
            </a:lvl2pPr>
            <a:lvl3pPr marL="1143000" indent="-228600" defTabSz="685800">
              <a:defRPr>
                <a:solidFill>
                  <a:schemeClr val="tx1"/>
                </a:solidFill>
                <a:latin typeface="Arial" panose="020B0604020202020204" pitchFamily="34" charset="0"/>
                <a:cs typeface="Times New Roman" panose="02020603050405020304" pitchFamily="18" charset="0"/>
              </a:defRPr>
            </a:lvl3pPr>
            <a:lvl4pPr marL="1600200" indent="-228600" defTabSz="685800">
              <a:defRPr>
                <a:solidFill>
                  <a:schemeClr val="tx1"/>
                </a:solidFill>
                <a:latin typeface="Arial" panose="020B0604020202020204" pitchFamily="34" charset="0"/>
                <a:cs typeface="Times New Roman" panose="02020603050405020304" pitchFamily="18" charset="0"/>
              </a:defRPr>
            </a:lvl4pPr>
            <a:lvl5pPr marL="2057400" indent="-228600" defTabSz="685800">
              <a:defRPr>
                <a:solidFill>
                  <a:schemeClr val="tx1"/>
                </a:solidFill>
                <a:latin typeface="Arial" panose="020B0604020202020204" pitchFamily="34" charset="0"/>
                <a:cs typeface="Times New Roman" panose="02020603050405020304" pitchFamily="18"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algn="r" eaLnBrk="1" hangingPunct="1">
              <a:defRPr/>
            </a:pPr>
            <a:fld id="{CF7164E0-C2F5-41BD-B0D8-AF8FB9FA2E5F}" type="slidenum">
              <a:rPr lang="fr-FR" altLang="fr-FR" sz="900" smtClean="0">
                <a:solidFill>
                  <a:schemeClr val="bg1"/>
                </a:solidFill>
                <a:latin typeface="Calibri" panose="020F0502020204030204" pitchFamily="34" charset="0"/>
              </a:rPr>
              <a:pPr algn="r" eaLnBrk="1" hangingPunct="1">
                <a:defRPr/>
              </a:pPr>
              <a:t>‹N°›</a:t>
            </a:fld>
            <a:endParaRPr lang="fr-FR" altLang="fr-FR" sz="900">
              <a:solidFill>
                <a:schemeClr val="bg1"/>
              </a:solidFill>
              <a:latin typeface="Calibri" panose="020F0502020204030204" pitchFamily="34" charset="0"/>
            </a:endParaRPr>
          </a:p>
        </p:txBody>
      </p:sp>
      <p:sp>
        <p:nvSpPr>
          <p:cNvPr id="2" name="Titre 1"/>
          <p:cNvSpPr>
            <a:spLocks noGrp="1"/>
          </p:cNvSpPr>
          <p:nvPr>
            <p:ph type="title"/>
          </p:nvPr>
        </p:nvSpPr>
        <p:spPr>
          <a:xfrm>
            <a:off x="0" y="274638"/>
            <a:ext cx="12144672" cy="562074"/>
          </a:xfrm>
        </p:spPr>
        <p:txBody>
          <a:bodyPr>
            <a:normAutofit/>
          </a:bodyPr>
          <a:lstStyle>
            <a:lvl1pPr>
              <a:defRPr sz="2700"/>
            </a:lvl1pPr>
          </a:lstStyle>
          <a:p>
            <a:r>
              <a:rPr lang="fr-FR" dirty="0"/>
              <a:t>Modifiez le style du titre</a:t>
            </a:r>
          </a:p>
        </p:txBody>
      </p:sp>
      <p:sp>
        <p:nvSpPr>
          <p:cNvPr id="3" name="Espace réservé du contenu 2"/>
          <p:cNvSpPr>
            <a:spLocks noGrp="1"/>
          </p:cNvSpPr>
          <p:nvPr>
            <p:ph idx="1"/>
          </p:nvPr>
        </p:nvSpPr>
        <p:spPr>
          <a:xfrm>
            <a:off x="609600" y="980729"/>
            <a:ext cx="11151029" cy="5145437"/>
          </a:xfrm>
        </p:spPr>
        <p:txBody>
          <a:bodyPr/>
          <a:lstStyle>
            <a:lvl1pPr>
              <a:defRPr sz="2100"/>
            </a:lvl1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5"/>
          <p:cNvSpPr>
            <a:spLocks noGrp="1"/>
          </p:cNvSpPr>
          <p:nvPr>
            <p:ph type="body" sz="quarter" idx="11"/>
          </p:nvPr>
        </p:nvSpPr>
        <p:spPr>
          <a:xfrm>
            <a:off x="0" y="0"/>
            <a:ext cx="12192000" cy="274638"/>
          </a:xfrm>
          <a:gradFill flip="none" rotWithShape="1">
            <a:gsLst>
              <a:gs pos="0">
                <a:schemeClr val="accent3">
                  <a:lumMod val="75000"/>
                  <a:shade val="30000"/>
                  <a:satMod val="115000"/>
                </a:schemeClr>
              </a:gs>
              <a:gs pos="50000">
                <a:schemeClr val="accent3">
                  <a:lumMod val="75000"/>
                  <a:shade val="67500"/>
                  <a:satMod val="115000"/>
                </a:schemeClr>
              </a:gs>
              <a:gs pos="100000">
                <a:schemeClr val="accent3">
                  <a:shade val="100000"/>
                  <a:satMod val="115000"/>
                  <a:lumMod val="37000"/>
                  <a:lumOff val="63000"/>
                </a:schemeClr>
              </a:gs>
            </a:gsLst>
            <a:lin ang="0" scaled="1"/>
            <a:tileRect/>
          </a:gradFill>
        </p:spPr>
        <p:txBody>
          <a:bodyPr>
            <a:noAutofit/>
          </a:bodyPr>
          <a:lstStyle>
            <a:lvl1pPr marL="0" indent="0">
              <a:buFontTx/>
              <a:buNone/>
              <a:defRPr sz="1200" b="0">
                <a:ln>
                  <a:noFill/>
                </a:ln>
                <a:solidFill>
                  <a:schemeClr val="bg1"/>
                </a:solidFill>
              </a:defRPr>
            </a:lvl1pPr>
            <a:lvl2pPr marL="342900" indent="0">
              <a:buFontTx/>
              <a:buNone/>
              <a:defRPr sz="1200"/>
            </a:lvl2pPr>
            <a:lvl3pPr marL="685800" indent="0">
              <a:buFontTx/>
              <a:buNone/>
              <a:defRPr sz="1200"/>
            </a:lvl3pPr>
            <a:lvl4pPr marL="1028700" indent="0">
              <a:buFontTx/>
              <a:buNone/>
              <a:defRPr sz="1200"/>
            </a:lvl4pPr>
            <a:lvl5pPr marL="1371600" indent="0">
              <a:buFontTx/>
              <a:buNone/>
              <a:defRPr sz="1200"/>
            </a:lvl5pPr>
          </a:lstStyle>
          <a:p>
            <a:pPr lvl="0"/>
            <a:endParaRPr lang="fr-FR" dirty="0"/>
          </a:p>
        </p:txBody>
      </p:sp>
    </p:spTree>
    <p:extLst>
      <p:ext uri="{BB962C8B-B14F-4D97-AF65-F5344CB8AC3E}">
        <p14:creationId xmlns:p14="http://schemas.microsoft.com/office/powerpoint/2010/main" val="1146576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re et contenu">
    <p:bg>
      <p:bgPr>
        <a:solidFill>
          <a:schemeClr val="bg1">
            <a:lumMod val="95000"/>
          </a:schemeClr>
        </a:solidFill>
        <a:effectLst/>
      </p:bgPr>
    </p:bg>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684234" y="-16633"/>
            <a:ext cx="8555095" cy="6616174"/>
          </a:xfrm>
          <a:prstGeom prst="rect">
            <a:avLst/>
          </a:prstGeom>
        </p:spPr>
      </p:pic>
      <p:sp>
        <p:nvSpPr>
          <p:cNvPr id="2" name="Titre 1"/>
          <p:cNvSpPr>
            <a:spLocks noGrp="1"/>
          </p:cNvSpPr>
          <p:nvPr>
            <p:ph type="title"/>
          </p:nvPr>
        </p:nvSpPr>
        <p:spPr>
          <a:xfrm>
            <a:off x="0" y="274638"/>
            <a:ext cx="12192000" cy="562074"/>
          </a:xfrm>
        </p:spPr>
        <p:txBody>
          <a:bodyPr>
            <a:noAutofit/>
          </a:bodyPr>
          <a:lstStyle>
            <a:lvl1pPr algn="ctr">
              <a:defRPr sz="3600"/>
            </a:lvl1pPr>
          </a:lstStyle>
          <a:p>
            <a:r>
              <a:rPr lang="en-US" noProof="0" dirty="0" err="1"/>
              <a:t>Cliquez</a:t>
            </a:r>
            <a:r>
              <a:rPr lang="en-US" noProof="0" dirty="0"/>
              <a:t> pour modifier le style du </a:t>
            </a:r>
            <a:r>
              <a:rPr lang="en-US" noProof="0" dirty="0" err="1"/>
              <a:t>titre</a:t>
            </a:r>
            <a:endParaRPr lang="en-US" noProof="0" dirty="0"/>
          </a:p>
        </p:txBody>
      </p:sp>
      <p:sp>
        <p:nvSpPr>
          <p:cNvPr id="3" name="Espace réservé du contenu 2"/>
          <p:cNvSpPr>
            <a:spLocks noGrp="1"/>
          </p:cNvSpPr>
          <p:nvPr>
            <p:ph idx="1"/>
          </p:nvPr>
        </p:nvSpPr>
        <p:spPr>
          <a:xfrm>
            <a:off x="609600" y="980729"/>
            <a:ext cx="10972800" cy="5145435"/>
          </a:xfrm>
        </p:spPr>
        <p:txBody>
          <a:bodyPr>
            <a:normAutofit/>
          </a:bodyPr>
          <a:lstStyle>
            <a:lvl1pPr>
              <a:defRPr sz="2800"/>
            </a:lvl1pPr>
            <a:lvl2pPr>
              <a:buFont typeface="Arial" pitchFamily="34" charset="0"/>
              <a:buChar char="•"/>
              <a:defRPr sz="2400"/>
            </a:lvl2pPr>
            <a:lvl3pPr>
              <a:defRPr sz="2000"/>
            </a:lvl3pPr>
            <a:lvl4pPr>
              <a:buFont typeface="Arial" pitchFamily="34" charset="0"/>
              <a:buChar char="•"/>
              <a:defRPr sz="2000"/>
            </a:lvl4pPr>
            <a:lvl5pPr>
              <a:buFont typeface="Arial" pitchFamily="34" charset="0"/>
              <a:buChar char="•"/>
              <a:defRPr sz="1800"/>
            </a:lvl5pPr>
          </a:lstStyle>
          <a:p>
            <a:pPr lvl="0"/>
            <a:r>
              <a:rPr lang="en-US" noProof="0" dirty="0" err="1"/>
              <a:t>Cliquez</a:t>
            </a:r>
            <a:r>
              <a:rPr lang="en-US" noProof="0" dirty="0"/>
              <a:t> pour 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7" name="Rectangle 6"/>
          <p:cNvSpPr/>
          <p:nvPr userDrawn="1"/>
        </p:nvSpPr>
        <p:spPr>
          <a:xfrm>
            <a:off x="0" y="6597352"/>
            <a:ext cx="12192000" cy="2606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ZoneTexte 7"/>
          <p:cNvSpPr txBox="1"/>
          <p:nvPr userDrawn="1"/>
        </p:nvSpPr>
        <p:spPr>
          <a:xfrm>
            <a:off x="9247041" y="6611780"/>
            <a:ext cx="2002471" cy="246221"/>
          </a:xfrm>
          <a:prstGeom prst="rect">
            <a:avLst/>
          </a:prstGeom>
          <a:noFill/>
        </p:spPr>
        <p:txBody>
          <a:bodyPr wrap="none" rtlCol="0">
            <a:spAutoFit/>
          </a:bodyPr>
          <a:lstStyle/>
          <a:p>
            <a:r>
              <a:rPr lang="fr-FR" sz="1000" dirty="0" err="1">
                <a:solidFill>
                  <a:schemeClr val="tx1"/>
                </a:solidFill>
              </a:rPr>
              <a:t>Eurographics</a:t>
            </a:r>
            <a:r>
              <a:rPr lang="fr-FR" sz="1000" baseline="0" dirty="0">
                <a:solidFill>
                  <a:schemeClr val="tx1"/>
                </a:solidFill>
              </a:rPr>
              <a:t> 2014 – Tutorial </a:t>
            </a:r>
            <a:endParaRPr lang="fr-FR" sz="1000" dirty="0">
              <a:solidFill>
                <a:schemeClr val="tx1"/>
              </a:solidFill>
            </a:endParaRPr>
          </a:p>
        </p:txBody>
      </p:sp>
      <p:pic>
        <p:nvPicPr>
          <p:cNvPr id="9" name="Image 8" descr="crestic.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 y="5733257"/>
            <a:ext cx="2162223" cy="826789"/>
          </a:xfrm>
          <a:prstGeom prst="rect">
            <a:avLst/>
          </a:prstGeom>
        </p:spPr>
      </p:pic>
      <p:pic>
        <p:nvPicPr>
          <p:cNvPr id="10" name="Picture 5" descr="courriertype2bpimp"/>
          <p:cNvPicPr>
            <a:picLocks noChangeAspect="1" noChangeArrowheads="1"/>
          </p:cNvPicPr>
          <p:nvPr userDrawn="1"/>
        </p:nvPicPr>
        <p:blipFill>
          <a:blip r:embed="rId5" cstate="print">
            <a:clrChange>
              <a:clrFrom>
                <a:srgbClr val="FDFDFD"/>
              </a:clrFrom>
              <a:clrTo>
                <a:srgbClr val="FDFDFD">
                  <a:alpha val="0"/>
                </a:srgbClr>
              </a:clrTo>
            </a:clrChange>
          </a:blip>
          <a:srcRect l="50548" t="82835" b="8929"/>
          <a:stretch>
            <a:fillRect/>
          </a:stretch>
        </p:blipFill>
        <p:spPr bwMode="auto">
          <a:xfrm>
            <a:off x="1" y="6156298"/>
            <a:ext cx="3971196" cy="701703"/>
          </a:xfrm>
          <a:prstGeom prst="rect">
            <a:avLst/>
          </a:prstGeom>
          <a:noFill/>
          <a:ln>
            <a:noFill/>
          </a:ln>
        </p:spPr>
      </p:pic>
      <p:sp>
        <p:nvSpPr>
          <p:cNvPr id="12" name="Espace réservé du numéro de diapositive 5"/>
          <p:cNvSpPr txBox="1">
            <a:spLocks/>
          </p:cNvSpPr>
          <p:nvPr userDrawn="1"/>
        </p:nvSpPr>
        <p:spPr>
          <a:xfrm>
            <a:off x="9299872" y="6551721"/>
            <a:ext cx="28448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71CAB60-D202-40DE-BA08-0E706A0FF4AD}" type="slidenum">
              <a:rPr kumimoji="0" lang="fr-F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Image 10"/>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268" y="6004517"/>
            <a:ext cx="4428195" cy="612935"/>
          </a:xfrm>
          <a:prstGeom prst="rect">
            <a:avLst/>
          </a:prstGeom>
        </p:spPr>
      </p:pic>
      <p:sp>
        <p:nvSpPr>
          <p:cNvPr id="17" name="Espace réservé du texte 5"/>
          <p:cNvSpPr>
            <a:spLocks noGrp="1"/>
          </p:cNvSpPr>
          <p:nvPr>
            <p:ph type="body" sz="quarter" idx="10"/>
          </p:nvPr>
        </p:nvSpPr>
        <p:spPr>
          <a:xfrm>
            <a:off x="0" y="0"/>
            <a:ext cx="12192000" cy="274638"/>
          </a:xfrm>
          <a:gradFill flip="none" rotWithShape="1">
            <a:gsLst>
              <a:gs pos="0">
                <a:schemeClr val="bg1">
                  <a:lumMod val="50000"/>
                </a:schemeClr>
              </a:gs>
              <a:gs pos="74000">
                <a:srgbClr val="C0C0C0">
                  <a:tint val="44500"/>
                  <a:satMod val="160000"/>
                </a:srgbClr>
              </a:gs>
              <a:gs pos="100000">
                <a:srgbClr val="C0C0C0">
                  <a:tint val="23500"/>
                  <a:satMod val="160000"/>
                </a:srgbClr>
              </a:gs>
            </a:gsLst>
            <a:path path="circle">
              <a:fillToRect t="100000" r="100000"/>
            </a:path>
            <a:tileRect l="-100000" b="-100000"/>
          </a:gradFill>
        </p:spPr>
        <p:txBody>
          <a:bodyPr>
            <a:noAutofit/>
          </a:bodyPr>
          <a:lstStyle>
            <a:lvl1pPr marL="0" indent="0">
              <a:buFontTx/>
              <a:buNone/>
              <a:defRPr sz="1600" b="0">
                <a:ln>
                  <a:noFill/>
                </a:ln>
                <a:solidFill>
                  <a:schemeClr val="bg1"/>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fr-FR" dirty="0"/>
              <a:t>Modifiez les styles du texte du masque</a:t>
            </a:r>
          </a:p>
        </p:txBody>
      </p:sp>
    </p:spTree>
    <p:extLst>
      <p:ext uri="{BB962C8B-B14F-4D97-AF65-F5344CB8AC3E}">
        <p14:creationId xmlns:p14="http://schemas.microsoft.com/office/powerpoint/2010/main" val="26272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re et contenu">
    <p:bg>
      <p:bgPr>
        <a:solidFill>
          <a:schemeClr val="bg1">
            <a:lumMod val="95000"/>
          </a:schemeClr>
        </a:solidFill>
        <a:effectLst/>
      </p:bgPr>
    </p:bg>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684234" y="-16633"/>
            <a:ext cx="8555095" cy="6616174"/>
          </a:xfrm>
          <a:prstGeom prst="rect">
            <a:avLst/>
          </a:prstGeom>
        </p:spPr>
      </p:pic>
      <p:sp>
        <p:nvSpPr>
          <p:cNvPr id="2" name="Titre 1"/>
          <p:cNvSpPr>
            <a:spLocks noGrp="1"/>
          </p:cNvSpPr>
          <p:nvPr>
            <p:ph type="title"/>
          </p:nvPr>
        </p:nvSpPr>
        <p:spPr>
          <a:xfrm>
            <a:off x="0" y="274638"/>
            <a:ext cx="12192000" cy="562074"/>
          </a:xfrm>
        </p:spPr>
        <p:txBody>
          <a:bodyPr>
            <a:noAutofit/>
          </a:bodyPr>
          <a:lstStyle>
            <a:lvl1pPr algn="ctr">
              <a:defRPr sz="3600"/>
            </a:lvl1pPr>
          </a:lstStyle>
          <a:p>
            <a:r>
              <a:rPr lang="en-US" noProof="0" dirty="0" err="1"/>
              <a:t>Cliquez</a:t>
            </a:r>
            <a:r>
              <a:rPr lang="en-US" noProof="0" dirty="0"/>
              <a:t> pour modifier le style du </a:t>
            </a:r>
            <a:r>
              <a:rPr lang="en-US" noProof="0" dirty="0" err="1"/>
              <a:t>titre</a:t>
            </a:r>
            <a:endParaRPr lang="en-US" noProof="0" dirty="0"/>
          </a:p>
        </p:txBody>
      </p:sp>
      <p:sp>
        <p:nvSpPr>
          <p:cNvPr id="3" name="Espace réservé du contenu 2"/>
          <p:cNvSpPr>
            <a:spLocks noGrp="1"/>
          </p:cNvSpPr>
          <p:nvPr>
            <p:ph idx="1"/>
          </p:nvPr>
        </p:nvSpPr>
        <p:spPr>
          <a:xfrm>
            <a:off x="609600" y="980729"/>
            <a:ext cx="10972800" cy="5145435"/>
          </a:xfrm>
        </p:spPr>
        <p:txBody>
          <a:bodyPr>
            <a:normAutofit/>
          </a:bodyPr>
          <a:lstStyle>
            <a:lvl1pPr>
              <a:defRPr sz="2800"/>
            </a:lvl1pPr>
            <a:lvl2pPr>
              <a:buFont typeface="Arial" pitchFamily="34" charset="0"/>
              <a:buChar char="•"/>
              <a:defRPr sz="2400"/>
            </a:lvl2pPr>
            <a:lvl3pPr>
              <a:defRPr sz="2000"/>
            </a:lvl3pPr>
            <a:lvl4pPr>
              <a:buFont typeface="Arial" pitchFamily="34" charset="0"/>
              <a:buChar char="•"/>
              <a:defRPr sz="2000"/>
            </a:lvl4pPr>
            <a:lvl5pPr>
              <a:buFont typeface="Arial" pitchFamily="34" charset="0"/>
              <a:buChar char="•"/>
              <a:defRPr sz="1800"/>
            </a:lvl5pPr>
          </a:lstStyle>
          <a:p>
            <a:pPr lvl="0"/>
            <a:r>
              <a:rPr lang="en-US" noProof="0" dirty="0" err="1"/>
              <a:t>Cliquez</a:t>
            </a:r>
            <a:r>
              <a:rPr lang="en-US" noProof="0" dirty="0"/>
              <a:t> pour 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7" name="Rectangle 6"/>
          <p:cNvSpPr/>
          <p:nvPr userDrawn="1"/>
        </p:nvSpPr>
        <p:spPr>
          <a:xfrm>
            <a:off x="0" y="6597352"/>
            <a:ext cx="12192000" cy="2606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ZoneTexte 7"/>
          <p:cNvSpPr txBox="1"/>
          <p:nvPr userDrawn="1"/>
        </p:nvSpPr>
        <p:spPr>
          <a:xfrm>
            <a:off x="9247041" y="6611780"/>
            <a:ext cx="2002471" cy="246221"/>
          </a:xfrm>
          <a:prstGeom prst="rect">
            <a:avLst/>
          </a:prstGeom>
          <a:noFill/>
        </p:spPr>
        <p:txBody>
          <a:bodyPr wrap="none" rtlCol="0">
            <a:spAutoFit/>
          </a:bodyPr>
          <a:lstStyle/>
          <a:p>
            <a:r>
              <a:rPr lang="fr-FR" sz="1000" dirty="0" err="1">
                <a:solidFill>
                  <a:schemeClr val="tx1"/>
                </a:solidFill>
              </a:rPr>
              <a:t>Eurographics</a:t>
            </a:r>
            <a:r>
              <a:rPr lang="fr-FR" sz="1000" baseline="0" dirty="0">
                <a:solidFill>
                  <a:schemeClr val="tx1"/>
                </a:solidFill>
              </a:rPr>
              <a:t> 2014 – Tutorial </a:t>
            </a:r>
            <a:endParaRPr lang="fr-FR" sz="1000" dirty="0">
              <a:solidFill>
                <a:schemeClr val="tx1"/>
              </a:solidFill>
            </a:endParaRPr>
          </a:p>
        </p:txBody>
      </p:sp>
      <p:pic>
        <p:nvPicPr>
          <p:cNvPr id="9" name="Image 8" descr="crestic.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 y="5733257"/>
            <a:ext cx="2162223" cy="826789"/>
          </a:xfrm>
          <a:prstGeom prst="rect">
            <a:avLst/>
          </a:prstGeom>
        </p:spPr>
      </p:pic>
      <p:pic>
        <p:nvPicPr>
          <p:cNvPr id="10" name="Picture 5" descr="courriertype2bpimp"/>
          <p:cNvPicPr>
            <a:picLocks noChangeAspect="1" noChangeArrowheads="1"/>
          </p:cNvPicPr>
          <p:nvPr userDrawn="1"/>
        </p:nvPicPr>
        <p:blipFill>
          <a:blip r:embed="rId5" cstate="print">
            <a:clrChange>
              <a:clrFrom>
                <a:srgbClr val="FDFDFD"/>
              </a:clrFrom>
              <a:clrTo>
                <a:srgbClr val="FDFDFD">
                  <a:alpha val="0"/>
                </a:srgbClr>
              </a:clrTo>
            </a:clrChange>
          </a:blip>
          <a:srcRect l="50548" t="82835" b="8929"/>
          <a:stretch>
            <a:fillRect/>
          </a:stretch>
        </p:blipFill>
        <p:spPr bwMode="auto">
          <a:xfrm>
            <a:off x="1" y="6156298"/>
            <a:ext cx="3971196" cy="701703"/>
          </a:xfrm>
          <a:prstGeom prst="rect">
            <a:avLst/>
          </a:prstGeom>
          <a:noFill/>
          <a:ln>
            <a:noFill/>
          </a:ln>
        </p:spPr>
      </p:pic>
      <p:sp>
        <p:nvSpPr>
          <p:cNvPr id="12" name="Espace réservé du numéro de diapositive 5"/>
          <p:cNvSpPr txBox="1">
            <a:spLocks/>
          </p:cNvSpPr>
          <p:nvPr userDrawn="1"/>
        </p:nvSpPr>
        <p:spPr>
          <a:xfrm>
            <a:off x="9299872" y="6551721"/>
            <a:ext cx="28448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71CAB60-D202-40DE-BA08-0E706A0FF4AD}" type="slidenum">
              <a:rPr kumimoji="0" lang="fr-F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Image 10"/>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268" y="6004517"/>
            <a:ext cx="4428195" cy="612935"/>
          </a:xfrm>
          <a:prstGeom prst="rect">
            <a:avLst/>
          </a:prstGeom>
        </p:spPr>
      </p:pic>
      <p:sp>
        <p:nvSpPr>
          <p:cNvPr id="17" name="Espace réservé du texte 5"/>
          <p:cNvSpPr>
            <a:spLocks noGrp="1"/>
          </p:cNvSpPr>
          <p:nvPr>
            <p:ph type="body" sz="quarter" idx="10"/>
          </p:nvPr>
        </p:nvSpPr>
        <p:spPr>
          <a:xfrm>
            <a:off x="0" y="0"/>
            <a:ext cx="12192000" cy="274638"/>
          </a:xfrm>
          <a:gradFill flip="none" rotWithShape="1">
            <a:gsLst>
              <a:gs pos="0">
                <a:schemeClr val="bg1">
                  <a:lumMod val="50000"/>
                </a:schemeClr>
              </a:gs>
              <a:gs pos="74000">
                <a:srgbClr val="C0C0C0">
                  <a:tint val="44500"/>
                  <a:satMod val="160000"/>
                </a:srgbClr>
              </a:gs>
              <a:gs pos="100000">
                <a:srgbClr val="C0C0C0">
                  <a:tint val="23500"/>
                  <a:satMod val="160000"/>
                </a:srgbClr>
              </a:gs>
            </a:gsLst>
            <a:path path="circle">
              <a:fillToRect t="100000" r="100000"/>
            </a:path>
            <a:tileRect l="-100000" b="-100000"/>
          </a:gradFill>
        </p:spPr>
        <p:txBody>
          <a:bodyPr>
            <a:noAutofit/>
          </a:bodyPr>
          <a:lstStyle>
            <a:lvl1pPr marL="0" indent="0">
              <a:buFontTx/>
              <a:buNone/>
              <a:defRPr sz="1600" b="0">
                <a:ln>
                  <a:noFill/>
                </a:ln>
                <a:solidFill>
                  <a:schemeClr val="bg1"/>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fr-FR" dirty="0"/>
              <a:t>Modifiez les styles du texte du masque</a:t>
            </a:r>
          </a:p>
        </p:txBody>
      </p:sp>
    </p:spTree>
    <p:extLst>
      <p:ext uri="{BB962C8B-B14F-4D97-AF65-F5344CB8AC3E}">
        <p14:creationId xmlns:p14="http://schemas.microsoft.com/office/powerpoint/2010/main" val="171202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re et contenu">
    <p:bg>
      <p:bgPr>
        <a:solidFill>
          <a:schemeClr val="bg1">
            <a:lumMod val="95000"/>
          </a:schemeClr>
        </a:solidFill>
        <a:effectLst/>
      </p:bgPr>
    </p:bg>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684234" y="-16633"/>
            <a:ext cx="8555095" cy="6616174"/>
          </a:xfrm>
          <a:prstGeom prst="rect">
            <a:avLst/>
          </a:prstGeom>
        </p:spPr>
      </p:pic>
      <p:sp>
        <p:nvSpPr>
          <p:cNvPr id="2" name="Titre 1"/>
          <p:cNvSpPr>
            <a:spLocks noGrp="1"/>
          </p:cNvSpPr>
          <p:nvPr>
            <p:ph type="title"/>
          </p:nvPr>
        </p:nvSpPr>
        <p:spPr>
          <a:xfrm>
            <a:off x="0" y="274638"/>
            <a:ext cx="12192000" cy="562074"/>
          </a:xfrm>
        </p:spPr>
        <p:txBody>
          <a:bodyPr>
            <a:noAutofit/>
          </a:bodyPr>
          <a:lstStyle>
            <a:lvl1pPr algn="ctr">
              <a:defRPr sz="3600"/>
            </a:lvl1pPr>
          </a:lstStyle>
          <a:p>
            <a:r>
              <a:rPr lang="en-US" noProof="0" dirty="0" err="1"/>
              <a:t>Cliquez</a:t>
            </a:r>
            <a:r>
              <a:rPr lang="en-US" noProof="0" dirty="0"/>
              <a:t> pour modifier le style du </a:t>
            </a:r>
            <a:r>
              <a:rPr lang="en-US" noProof="0" dirty="0" err="1"/>
              <a:t>titre</a:t>
            </a:r>
            <a:endParaRPr lang="en-US" noProof="0" dirty="0"/>
          </a:p>
        </p:txBody>
      </p:sp>
      <p:sp>
        <p:nvSpPr>
          <p:cNvPr id="3" name="Espace réservé du contenu 2"/>
          <p:cNvSpPr>
            <a:spLocks noGrp="1"/>
          </p:cNvSpPr>
          <p:nvPr>
            <p:ph idx="1"/>
          </p:nvPr>
        </p:nvSpPr>
        <p:spPr>
          <a:xfrm>
            <a:off x="609600" y="980729"/>
            <a:ext cx="10972800" cy="5145435"/>
          </a:xfrm>
        </p:spPr>
        <p:txBody>
          <a:bodyPr>
            <a:normAutofit/>
          </a:bodyPr>
          <a:lstStyle>
            <a:lvl1pPr>
              <a:defRPr sz="2800"/>
            </a:lvl1pPr>
            <a:lvl2pPr>
              <a:buFont typeface="Arial" pitchFamily="34" charset="0"/>
              <a:buChar char="•"/>
              <a:defRPr sz="2400"/>
            </a:lvl2pPr>
            <a:lvl3pPr>
              <a:defRPr sz="2000"/>
            </a:lvl3pPr>
            <a:lvl4pPr>
              <a:buFont typeface="Arial" pitchFamily="34" charset="0"/>
              <a:buChar char="•"/>
              <a:defRPr sz="2000"/>
            </a:lvl4pPr>
            <a:lvl5pPr>
              <a:buFont typeface="Arial" pitchFamily="34" charset="0"/>
              <a:buChar char="•"/>
              <a:defRPr sz="1800"/>
            </a:lvl5pPr>
          </a:lstStyle>
          <a:p>
            <a:pPr lvl="0"/>
            <a:r>
              <a:rPr lang="en-US" noProof="0" dirty="0" err="1"/>
              <a:t>Cliquez</a:t>
            </a:r>
            <a:r>
              <a:rPr lang="en-US" noProof="0" dirty="0"/>
              <a:t> pour 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7" name="Rectangle 6"/>
          <p:cNvSpPr/>
          <p:nvPr userDrawn="1"/>
        </p:nvSpPr>
        <p:spPr>
          <a:xfrm>
            <a:off x="0" y="6597352"/>
            <a:ext cx="12192000" cy="2606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ZoneTexte 7"/>
          <p:cNvSpPr txBox="1"/>
          <p:nvPr userDrawn="1"/>
        </p:nvSpPr>
        <p:spPr>
          <a:xfrm>
            <a:off x="9247041" y="6611780"/>
            <a:ext cx="2002471" cy="246221"/>
          </a:xfrm>
          <a:prstGeom prst="rect">
            <a:avLst/>
          </a:prstGeom>
          <a:noFill/>
        </p:spPr>
        <p:txBody>
          <a:bodyPr wrap="none" rtlCol="0">
            <a:spAutoFit/>
          </a:bodyPr>
          <a:lstStyle/>
          <a:p>
            <a:r>
              <a:rPr lang="fr-FR" sz="1000" dirty="0" err="1">
                <a:solidFill>
                  <a:schemeClr val="tx1"/>
                </a:solidFill>
              </a:rPr>
              <a:t>Eurographics</a:t>
            </a:r>
            <a:r>
              <a:rPr lang="fr-FR" sz="1000" baseline="0" dirty="0">
                <a:solidFill>
                  <a:schemeClr val="tx1"/>
                </a:solidFill>
              </a:rPr>
              <a:t> 2014 – Tutorial </a:t>
            </a:r>
            <a:endParaRPr lang="fr-FR" sz="1000" dirty="0">
              <a:solidFill>
                <a:schemeClr val="tx1"/>
              </a:solidFill>
            </a:endParaRPr>
          </a:p>
        </p:txBody>
      </p:sp>
      <p:pic>
        <p:nvPicPr>
          <p:cNvPr id="9" name="Image 8" descr="crestic.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 y="5733257"/>
            <a:ext cx="2162223" cy="826789"/>
          </a:xfrm>
          <a:prstGeom prst="rect">
            <a:avLst/>
          </a:prstGeom>
        </p:spPr>
      </p:pic>
      <p:pic>
        <p:nvPicPr>
          <p:cNvPr id="10" name="Picture 5" descr="courriertype2bpimp"/>
          <p:cNvPicPr>
            <a:picLocks noChangeAspect="1" noChangeArrowheads="1"/>
          </p:cNvPicPr>
          <p:nvPr userDrawn="1"/>
        </p:nvPicPr>
        <p:blipFill>
          <a:blip r:embed="rId5" cstate="print">
            <a:clrChange>
              <a:clrFrom>
                <a:srgbClr val="FDFDFD"/>
              </a:clrFrom>
              <a:clrTo>
                <a:srgbClr val="FDFDFD">
                  <a:alpha val="0"/>
                </a:srgbClr>
              </a:clrTo>
            </a:clrChange>
          </a:blip>
          <a:srcRect l="50548" t="82835" b="8929"/>
          <a:stretch>
            <a:fillRect/>
          </a:stretch>
        </p:blipFill>
        <p:spPr bwMode="auto">
          <a:xfrm>
            <a:off x="1" y="6156298"/>
            <a:ext cx="3971196" cy="701703"/>
          </a:xfrm>
          <a:prstGeom prst="rect">
            <a:avLst/>
          </a:prstGeom>
          <a:noFill/>
          <a:ln>
            <a:noFill/>
          </a:ln>
        </p:spPr>
      </p:pic>
      <p:sp>
        <p:nvSpPr>
          <p:cNvPr id="12" name="Espace réservé du numéro de diapositive 5"/>
          <p:cNvSpPr txBox="1">
            <a:spLocks/>
          </p:cNvSpPr>
          <p:nvPr userDrawn="1"/>
        </p:nvSpPr>
        <p:spPr>
          <a:xfrm>
            <a:off x="9299872" y="6551721"/>
            <a:ext cx="28448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71CAB60-D202-40DE-BA08-0E706A0FF4AD}" type="slidenum">
              <a:rPr kumimoji="0" lang="fr-F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Image 10"/>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268" y="6004517"/>
            <a:ext cx="4428195" cy="612935"/>
          </a:xfrm>
          <a:prstGeom prst="rect">
            <a:avLst/>
          </a:prstGeom>
        </p:spPr>
      </p:pic>
      <p:sp>
        <p:nvSpPr>
          <p:cNvPr id="17" name="Espace réservé du texte 5"/>
          <p:cNvSpPr>
            <a:spLocks noGrp="1"/>
          </p:cNvSpPr>
          <p:nvPr>
            <p:ph type="body" sz="quarter" idx="10"/>
          </p:nvPr>
        </p:nvSpPr>
        <p:spPr>
          <a:xfrm>
            <a:off x="0" y="0"/>
            <a:ext cx="12192000" cy="274638"/>
          </a:xfrm>
          <a:gradFill flip="none" rotWithShape="1">
            <a:gsLst>
              <a:gs pos="0">
                <a:schemeClr val="bg1">
                  <a:lumMod val="50000"/>
                </a:schemeClr>
              </a:gs>
              <a:gs pos="74000">
                <a:srgbClr val="C0C0C0">
                  <a:tint val="44500"/>
                  <a:satMod val="160000"/>
                </a:srgbClr>
              </a:gs>
              <a:gs pos="100000">
                <a:srgbClr val="C0C0C0">
                  <a:tint val="23500"/>
                  <a:satMod val="160000"/>
                </a:srgbClr>
              </a:gs>
            </a:gsLst>
            <a:path path="circle">
              <a:fillToRect t="100000" r="100000"/>
            </a:path>
            <a:tileRect l="-100000" b="-100000"/>
          </a:gradFill>
        </p:spPr>
        <p:txBody>
          <a:bodyPr>
            <a:noAutofit/>
          </a:bodyPr>
          <a:lstStyle>
            <a:lvl1pPr marL="0" indent="0">
              <a:buFontTx/>
              <a:buNone/>
              <a:defRPr sz="1600" b="0">
                <a:ln>
                  <a:noFill/>
                </a:ln>
                <a:solidFill>
                  <a:schemeClr val="bg1"/>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fr-FR" dirty="0"/>
              <a:t>Modifiez les styles du texte du masque</a:t>
            </a:r>
          </a:p>
        </p:txBody>
      </p:sp>
    </p:spTree>
    <p:extLst>
      <p:ext uri="{BB962C8B-B14F-4D97-AF65-F5344CB8AC3E}">
        <p14:creationId xmlns:p14="http://schemas.microsoft.com/office/powerpoint/2010/main" val="4011113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re et contenu">
    <p:bg>
      <p:bgPr>
        <a:solidFill>
          <a:schemeClr val="bg1">
            <a:lumMod val="95000"/>
          </a:schemeClr>
        </a:solidFill>
        <a:effectLst/>
      </p:bgPr>
    </p:bg>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684234" y="-16633"/>
            <a:ext cx="8555095" cy="6616174"/>
          </a:xfrm>
          <a:prstGeom prst="rect">
            <a:avLst/>
          </a:prstGeom>
        </p:spPr>
      </p:pic>
      <p:sp>
        <p:nvSpPr>
          <p:cNvPr id="2" name="Titre 1"/>
          <p:cNvSpPr>
            <a:spLocks noGrp="1"/>
          </p:cNvSpPr>
          <p:nvPr>
            <p:ph type="title"/>
          </p:nvPr>
        </p:nvSpPr>
        <p:spPr>
          <a:xfrm>
            <a:off x="0" y="274638"/>
            <a:ext cx="12192000" cy="562074"/>
          </a:xfrm>
        </p:spPr>
        <p:txBody>
          <a:bodyPr>
            <a:noAutofit/>
          </a:bodyPr>
          <a:lstStyle>
            <a:lvl1pPr algn="ctr">
              <a:defRPr sz="3600"/>
            </a:lvl1pPr>
          </a:lstStyle>
          <a:p>
            <a:r>
              <a:rPr lang="en-US" noProof="0" dirty="0" err="1"/>
              <a:t>Cliquez</a:t>
            </a:r>
            <a:r>
              <a:rPr lang="en-US" noProof="0" dirty="0"/>
              <a:t> pour modifier le style du </a:t>
            </a:r>
            <a:r>
              <a:rPr lang="en-US" noProof="0" dirty="0" err="1"/>
              <a:t>titre</a:t>
            </a:r>
            <a:endParaRPr lang="en-US" noProof="0" dirty="0"/>
          </a:p>
        </p:txBody>
      </p:sp>
      <p:sp>
        <p:nvSpPr>
          <p:cNvPr id="3" name="Espace réservé du contenu 2"/>
          <p:cNvSpPr>
            <a:spLocks noGrp="1"/>
          </p:cNvSpPr>
          <p:nvPr>
            <p:ph idx="1"/>
          </p:nvPr>
        </p:nvSpPr>
        <p:spPr>
          <a:xfrm>
            <a:off x="609600" y="980729"/>
            <a:ext cx="10972800" cy="5145435"/>
          </a:xfrm>
        </p:spPr>
        <p:txBody>
          <a:bodyPr>
            <a:normAutofit/>
          </a:bodyPr>
          <a:lstStyle>
            <a:lvl1pPr>
              <a:defRPr sz="2800"/>
            </a:lvl1pPr>
            <a:lvl2pPr>
              <a:buFont typeface="Arial" pitchFamily="34" charset="0"/>
              <a:buChar char="•"/>
              <a:defRPr sz="2400"/>
            </a:lvl2pPr>
            <a:lvl3pPr>
              <a:defRPr sz="2000"/>
            </a:lvl3pPr>
            <a:lvl4pPr>
              <a:buFont typeface="Arial" pitchFamily="34" charset="0"/>
              <a:buChar char="•"/>
              <a:defRPr sz="2000"/>
            </a:lvl4pPr>
            <a:lvl5pPr>
              <a:buFont typeface="Arial" pitchFamily="34" charset="0"/>
              <a:buChar char="•"/>
              <a:defRPr sz="1800"/>
            </a:lvl5pPr>
          </a:lstStyle>
          <a:p>
            <a:pPr lvl="0"/>
            <a:r>
              <a:rPr lang="en-US" noProof="0" dirty="0" err="1"/>
              <a:t>Cliquez</a:t>
            </a:r>
            <a:r>
              <a:rPr lang="en-US" noProof="0" dirty="0"/>
              <a:t> pour 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7" name="Rectangle 6"/>
          <p:cNvSpPr/>
          <p:nvPr userDrawn="1"/>
        </p:nvSpPr>
        <p:spPr>
          <a:xfrm>
            <a:off x="0" y="6597352"/>
            <a:ext cx="12192000" cy="2606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ZoneTexte 7"/>
          <p:cNvSpPr txBox="1"/>
          <p:nvPr userDrawn="1"/>
        </p:nvSpPr>
        <p:spPr>
          <a:xfrm>
            <a:off x="9247041" y="6611780"/>
            <a:ext cx="2002471" cy="246221"/>
          </a:xfrm>
          <a:prstGeom prst="rect">
            <a:avLst/>
          </a:prstGeom>
          <a:noFill/>
        </p:spPr>
        <p:txBody>
          <a:bodyPr wrap="none" rtlCol="0">
            <a:spAutoFit/>
          </a:bodyPr>
          <a:lstStyle/>
          <a:p>
            <a:r>
              <a:rPr lang="fr-FR" sz="1000" dirty="0" err="1">
                <a:solidFill>
                  <a:schemeClr val="tx1"/>
                </a:solidFill>
              </a:rPr>
              <a:t>Eurographics</a:t>
            </a:r>
            <a:r>
              <a:rPr lang="fr-FR" sz="1000" baseline="0" dirty="0">
                <a:solidFill>
                  <a:schemeClr val="tx1"/>
                </a:solidFill>
              </a:rPr>
              <a:t> 2014 – Tutorial </a:t>
            </a:r>
            <a:endParaRPr lang="fr-FR" sz="1000" dirty="0">
              <a:solidFill>
                <a:schemeClr val="tx1"/>
              </a:solidFill>
            </a:endParaRPr>
          </a:p>
        </p:txBody>
      </p:sp>
      <p:pic>
        <p:nvPicPr>
          <p:cNvPr id="9" name="Image 8" descr="crestic.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 y="5733257"/>
            <a:ext cx="2162223" cy="826789"/>
          </a:xfrm>
          <a:prstGeom prst="rect">
            <a:avLst/>
          </a:prstGeom>
        </p:spPr>
      </p:pic>
      <p:pic>
        <p:nvPicPr>
          <p:cNvPr id="10" name="Picture 5" descr="courriertype2bpimp"/>
          <p:cNvPicPr>
            <a:picLocks noChangeAspect="1" noChangeArrowheads="1"/>
          </p:cNvPicPr>
          <p:nvPr userDrawn="1"/>
        </p:nvPicPr>
        <p:blipFill>
          <a:blip r:embed="rId5" cstate="print">
            <a:clrChange>
              <a:clrFrom>
                <a:srgbClr val="FDFDFD"/>
              </a:clrFrom>
              <a:clrTo>
                <a:srgbClr val="FDFDFD">
                  <a:alpha val="0"/>
                </a:srgbClr>
              </a:clrTo>
            </a:clrChange>
          </a:blip>
          <a:srcRect l="50548" t="82835" b="8929"/>
          <a:stretch>
            <a:fillRect/>
          </a:stretch>
        </p:blipFill>
        <p:spPr bwMode="auto">
          <a:xfrm>
            <a:off x="1" y="6156298"/>
            <a:ext cx="3971196" cy="701703"/>
          </a:xfrm>
          <a:prstGeom prst="rect">
            <a:avLst/>
          </a:prstGeom>
          <a:noFill/>
          <a:ln>
            <a:noFill/>
          </a:ln>
        </p:spPr>
      </p:pic>
      <p:sp>
        <p:nvSpPr>
          <p:cNvPr id="12" name="Espace réservé du numéro de diapositive 5"/>
          <p:cNvSpPr txBox="1">
            <a:spLocks/>
          </p:cNvSpPr>
          <p:nvPr userDrawn="1"/>
        </p:nvSpPr>
        <p:spPr>
          <a:xfrm>
            <a:off x="9299872" y="6551721"/>
            <a:ext cx="28448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71CAB60-D202-40DE-BA08-0E706A0FF4AD}" type="slidenum">
              <a:rPr kumimoji="0" lang="fr-F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Image 10"/>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268" y="6004517"/>
            <a:ext cx="4428195" cy="612935"/>
          </a:xfrm>
          <a:prstGeom prst="rect">
            <a:avLst/>
          </a:prstGeom>
        </p:spPr>
      </p:pic>
      <p:sp>
        <p:nvSpPr>
          <p:cNvPr id="17" name="Espace réservé du texte 5"/>
          <p:cNvSpPr>
            <a:spLocks noGrp="1"/>
          </p:cNvSpPr>
          <p:nvPr>
            <p:ph type="body" sz="quarter" idx="10"/>
          </p:nvPr>
        </p:nvSpPr>
        <p:spPr>
          <a:xfrm>
            <a:off x="0" y="0"/>
            <a:ext cx="12192000" cy="274638"/>
          </a:xfrm>
          <a:gradFill flip="none" rotWithShape="1">
            <a:gsLst>
              <a:gs pos="0">
                <a:schemeClr val="bg1">
                  <a:lumMod val="50000"/>
                </a:schemeClr>
              </a:gs>
              <a:gs pos="74000">
                <a:srgbClr val="C0C0C0">
                  <a:tint val="44500"/>
                  <a:satMod val="160000"/>
                </a:srgbClr>
              </a:gs>
              <a:gs pos="100000">
                <a:srgbClr val="C0C0C0">
                  <a:tint val="23500"/>
                  <a:satMod val="160000"/>
                </a:srgbClr>
              </a:gs>
            </a:gsLst>
            <a:path path="circle">
              <a:fillToRect t="100000" r="100000"/>
            </a:path>
            <a:tileRect l="-100000" b="-100000"/>
          </a:gradFill>
        </p:spPr>
        <p:txBody>
          <a:bodyPr>
            <a:noAutofit/>
          </a:bodyPr>
          <a:lstStyle>
            <a:lvl1pPr marL="0" indent="0">
              <a:buFontTx/>
              <a:buNone/>
              <a:defRPr sz="1600" b="0">
                <a:ln>
                  <a:noFill/>
                </a:ln>
                <a:solidFill>
                  <a:schemeClr val="bg1"/>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fr-FR" dirty="0"/>
              <a:t>Modifiez les styles du texte du masque</a:t>
            </a:r>
          </a:p>
        </p:txBody>
      </p:sp>
    </p:spTree>
    <p:extLst>
      <p:ext uri="{BB962C8B-B14F-4D97-AF65-F5344CB8AC3E}">
        <p14:creationId xmlns:p14="http://schemas.microsoft.com/office/powerpoint/2010/main" val="1055361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re et contenu">
    <p:bg>
      <p:bgPr>
        <a:solidFill>
          <a:schemeClr val="bg1">
            <a:lumMod val="95000"/>
          </a:schemeClr>
        </a:solidFill>
        <a:effectLst/>
      </p:bgPr>
    </p:bg>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684234" y="-16633"/>
            <a:ext cx="8555095" cy="6616174"/>
          </a:xfrm>
          <a:prstGeom prst="rect">
            <a:avLst/>
          </a:prstGeom>
        </p:spPr>
      </p:pic>
      <p:sp>
        <p:nvSpPr>
          <p:cNvPr id="2" name="Titre 1"/>
          <p:cNvSpPr>
            <a:spLocks noGrp="1"/>
          </p:cNvSpPr>
          <p:nvPr>
            <p:ph type="title"/>
          </p:nvPr>
        </p:nvSpPr>
        <p:spPr>
          <a:xfrm>
            <a:off x="0" y="274638"/>
            <a:ext cx="12192000" cy="562074"/>
          </a:xfrm>
        </p:spPr>
        <p:txBody>
          <a:bodyPr>
            <a:noAutofit/>
          </a:bodyPr>
          <a:lstStyle>
            <a:lvl1pPr algn="ctr">
              <a:defRPr sz="3600"/>
            </a:lvl1pPr>
          </a:lstStyle>
          <a:p>
            <a:r>
              <a:rPr lang="en-US" noProof="0" dirty="0" err="1"/>
              <a:t>Cliquez</a:t>
            </a:r>
            <a:r>
              <a:rPr lang="en-US" noProof="0" dirty="0"/>
              <a:t> pour modifier le style du </a:t>
            </a:r>
            <a:r>
              <a:rPr lang="en-US" noProof="0" dirty="0" err="1"/>
              <a:t>titre</a:t>
            </a:r>
            <a:endParaRPr lang="en-US" noProof="0" dirty="0"/>
          </a:p>
        </p:txBody>
      </p:sp>
      <p:sp>
        <p:nvSpPr>
          <p:cNvPr id="3" name="Espace réservé du contenu 2"/>
          <p:cNvSpPr>
            <a:spLocks noGrp="1"/>
          </p:cNvSpPr>
          <p:nvPr>
            <p:ph idx="1"/>
          </p:nvPr>
        </p:nvSpPr>
        <p:spPr>
          <a:xfrm>
            <a:off x="609600" y="980729"/>
            <a:ext cx="10972800" cy="5145435"/>
          </a:xfrm>
        </p:spPr>
        <p:txBody>
          <a:bodyPr>
            <a:normAutofit/>
          </a:bodyPr>
          <a:lstStyle>
            <a:lvl1pPr>
              <a:defRPr sz="2800"/>
            </a:lvl1pPr>
            <a:lvl2pPr>
              <a:buFont typeface="Arial" pitchFamily="34" charset="0"/>
              <a:buChar char="•"/>
              <a:defRPr sz="2400"/>
            </a:lvl2pPr>
            <a:lvl3pPr>
              <a:defRPr sz="2000"/>
            </a:lvl3pPr>
            <a:lvl4pPr>
              <a:buFont typeface="Arial" pitchFamily="34" charset="0"/>
              <a:buChar char="•"/>
              <a:defRPr sz="2000"/>
            </a:lvl4pPr>
            <a:lvl5pPr>
              <a:buFont typeface="Arial" pitchFamily="34" charset="0"/>
              <a:buChar char="•"/>
              <a:defRPr sz="1800"/>
            </a:lvl5pPr>
          </a:lstStyle>
          <a:p>
            <a:pPr lvl="0"/>
            <a:r>
              <a:rPr lang="en-US" noProof="0" dirty="0" err="1"/>
              <a:t>Cliquez</a:t>
            </a:r>
            <a:r>
              <a:rPr lang="en-US" noProof="0" dirty="0"/>
              <a:t> pour 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7" name="Rectangle 6"/>
          <p:cNvSpPr/>
          <p:nvPr userDrawn="1"/>
        </p:nvSpPr>
        <p:spPr>
          <a:xfrm>
            <a:off x="0" y="6597352"/>
            <a:ext cx="12192000" cy="2606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ZoneTexte 7"/>
          <p:cNvSpPr txBox="1"/>
          <p:nvPr userDrawn="1"/>
        </p:nvSpPr>
        <p:spPr>
          <a:xfrm>
            <a:off x="9247041" y="6611780"/>
            <a:ext cx="2002471" cy="246221"/>
          </a:xfrm>
          <a:prstGeom prst="rect">
            <a:avLst/>
          </a:prstGeom>
          <a:noFill/>
        </p:spPr>
        <p:txBody>
          <a:bodyPr wrap="none" rtlCol="0">
            <a:spAutoFit/>
          </a:bodyPr>
          <a:lstStyle/>
          <a:p>
            <a:r>
              <a:rPr lang="fr-FR" sz="1000" dirty="0" err="1">
                <a:solidFill>
                  <a:schemeClr val="tx1"/>
                </a:solidFill>
              </a:rPr>
              <a:t>Eurographics</a:t>
            </a:r>
            <a:r>
              <a:rPr lang="fr-FR" sz="1000" baseline="0" dirty="0">
                <a:solidFill>
                  <a:schemeClr val="tx1"/>
                </a:solidFill>
              </a:rPr>
              <a:t> 2014 – Tutorial </a:t>
            </a:r>
            <a:endParaRPr lang="fr-FR" sz="1000" dirty="0">
              <a:solidFill>
                <a:schemeClr val="tx1"/>
              </a:solidFill>
            </a:endParaRPr>
          </a:p>
        </p:txBody>
      </p:sp>
      <p:pic>
        <p:nvPicPr>
          <p:cNvPr id="9" name="Image 8" descr="crestic.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 y="5733257"/>
            <a:ext cx="2162223" cy="826789"/>
          </a:xfrm>
          <a:prstGeom prst="rect">
            <a:avLst/>
          </a:prstGeom>
        </p:spPr>
      </p:pic>
      <p:pic>
        <p:nvPicPr>
          <p:cNvPr id="10" name="Picture 5" descr="courriertype2bpimp"/>
          <p:cNvPicPr>
            <a:picLocks noChangeAspect="1" noChangeArrowheads="1"/>
          </p:cNvPicPr>
          <p:nvPr userDrawn="1"/>
        </p:nvPicPr>
        <p:blipFill>
          <a:blip r:embed="rId5" cstate="print">
            <a:clrChange>
              <a:clrFrom>
                <a:srgbClr val="FDFDFD"/>
              </a:clrFrom>
              <a:clrTo>
                <a:srgbClr val="FDFDFD">
                  <a:alpha val="0"/>
                </a:srgbClr>
              </a:clrTo>
            </a:clrChange>
          </a:blip>
          <a:srcRect l="50548" t="82835" b="8929"/>
          <a:stretch>
            <a:fillRect/>
          </a:stretch>
        </p:blipFill>
        <p:spPr bwMode="auto">
          <a:xfrm>
            <a:off x="1" y="6156298"/>
            <a:ext cx="3971196" cy="701703"/>
          </a:xfrm>
          <a:prstGeom prst="rect">
            <a:avLst/>
          </a:prstGeom>
          <a:noFill/>
          <a:ln>
            <a:noFill/>
          </a:ln>
        </p:spPr>
      </p:pic>
      <p:sp>
        <p:nvSpPr>
          <p:cNvPr id="12" name="Espace réservé du numéro de diapositive 5"/>
          <p:cNvSpPr txBox="1">
            <a:spLocks/>
          </p:cNvSpPr>
          <p:nvPr userDrawn="1"/>
        </p:nvSpPr>
        <p:spPr>
          <a:xfrm>
            <a:off x="9299872" y="6551721"/>
            <a:ext cx="28448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71CAB60-D202-40DE-BA08-0E706A0FF4AD}" type="slidenum">
              <a:rPr kumimoji="0" lang="fr-F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Image 10"/>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268" y="6004517"/>
            <a:ext cx="4428195" cy="612935"/>
          </a:xfrm>
          <a:prstGeom prst="rect">
            <a:avLst/>
          </a:prstGeom>
        </p:spPr>
      </p:pic>
      <p:sp>
        <p:nvSpPr>
          <p:cNvPr id="17" name="Espace réservé du texte 5"/>
          <p:cNvSpPr>
            <a:spLocks noGrp="1"/>
          </p:cNvSpPr>
          <p:nvPr>
            <p:ph type="body" sz="quarter" idx="10"/>
          </p:nvPr>
        </p:nvSpPr>
        <p:spPr>
          <a:xfrm>
            <a:off x="0" y="0"/>
            <a:ext cx="12192000" cy="274638"/>
          </a:xfrm>
          <a:gradFill flip="none" rotWithShape="1">
            <a:gsLst>
              <a:gs pos="0">
                <a:schemeClr val="bg1">
                  <a:lumMod val="50000"/>
                </a:schemeClr>
              </a:gs>
              <a:gs pos="74000">
                <a:srgbClr val="C0C0C0">
                  <a:tint val="44500"/>
                  <a:satMod val="160000"/>
                </a:srgbClr>
              </a:gs>
              <a:gs pos="100000">
                <a:srgbClr val="C0C0C0">
                  <a:tint val="23500"/>
                  <a:satMod val="160000"/>
                </a:srgbClr>
              </a:gs>
            </a:gsLst>
            <a:path path="circle">
              <a:fillToRect t="100000" r="100000"/>
            </a:path>
            <a:tileRect l="-100000" b="-100000"/>
          </a:gradFill>
        </p:spPr>
        <p:txBody>
          <a:bodyPr>
            <a:noAutofit/>
          </a:bodyPr>
          <a:lstStyle>
            <a:lvl1pPr marL="0" indent="0">
              <a:buFontTx/>
              <a:buNone/>
              <a:defRPr sz="1600" b="0">
                <a:ln>
                  <a:noFill/>
                </a:ln>
                <a:solidFill>
                  <a:schemeClr val="bg1"/>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fr-FR" dirty="0"/>
              <a:t>Modifiez les styles du texte du masque</a:t>
            </a:r>
          </a:p>
        </p:txBody>
      </p:sp>
    </p:spTree>
    <p:extLst>
      <p:ext uri="{BB962C8B-B14F-4D97-AF65-F5344CB8AC3E}">
        <p14:creationId xmlns:p14="http://schemas.microsoft.com/office/powerpoint/2010/main" val="4041271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dirty="0"/>
          </a:p>
        </p:txBody>
      </p:sp>
      <p:sp>
        <p:nvSpPr>
          <p:cNvPr id="3" name="Content Placeholder 2"/>
          <p:cNvSpPr>
            <a:spLocks noGrp="1"/>
          </p:cNvSpPr>
          <p:nvPr>
            <p:ph idx="1"/>
          </p:nvPr>
        </p:nvSpPr>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dirty="0"/>
          </a:p>
        </p:txBody>
      </p:sp>
      <p:sp>
        <p:nvSpPr>
          <p:cNvPr id="4" name="Date Placeholder 3"/>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5" name="Footer Placeholder 4"/>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6" name="Slide Number Placeholder 5"/>
          <p:cNvSpPr>
            <a:spLocks noGrp="1"/>
          </p:cNvSpPr>
          <p:nvPr>
            <p:ph type="sldNum" sz="quarter" idx="12"/>
          </p:nvPr>
        </p:nvSpPr>
        <p:spPr>
          <a:xfrm>
            <a:off x="5787228" y="6263950"/>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3632727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Titre et contenu">
    <p:bg>
      <p:bgPr>
        <a:solidFill>
          <a:schemeClr val="bg1">
            <a:lumMod val="95000"/>
          </a:schemeClr>
        </a:solidFill>
        <a:effectLst/>
      </p:bgPr>
    </p:bg>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684234" y="-16633"/>
            <a:ext cx="8555095" cy="6616174"/>
          </a:xfrm>
          <a:prstGeom prst="rect">
            <a:avLst/>
          </a:prstGeom>
        </p:spPr>
      </p:pic>
      <p:sp>
        <p:nvSpPr>
          <p:cNvPr id="2" name="Titre 1"/>
          <p:cNvSpPr>
            <a:spLocks noGrp="1"/>
          </p:cNvSpPr>
          <p:nvPr>
            <p:ph type="title"/>
          </p:nvPr>
        </p:nvSpPr>
        <p:spPr>
          <a:xfrm>
            <a:off x="0" y="274638"/>
            <a:ext cx="12192000" cy="562074"/>
          </a:xfrm>
        </p:spPr>
        <p:txBody>
          <a:bodyPr>
            <a:noAutofit/>
          </a:bodyPr>
          <a:lstStyle>
            <a:lvl1pPr algn="ctr">
              <a:defRPr sz="3600"/>
            </a:lvl1pPr>
          </a:lstStyle>
          <a:p>
            <a:r>
              <a:rPr lang="en-US" noProof="0" dirty="0" err="1"/>
              <a:t>Cliquez</a:t>
            </a:r>
            <a:r>
              <a:rPr lang="en-US" noProof="0" dirty="0"/>
              <a:t> pour modifier le style du </a:t>
            </a:r>
            <a:r>
              <a:rPr lang="en-US" noProof="0" dirty="0" err="1"/>
              <a:t>titre</a:t>
            </a:r>
            <a:endParaRPr lang="en-US" noProof="0" dirty="0"/>
          </a:p>
        </p:txBody>
      </p:sp>
      <p:sp>
        <p:nvSpPr>
          <p:cNvPr id="3" name="Espace réservé du contenu 2"/>
          <p:cNvSpPr>
            <a:spLocks noGrp="1"/>
          </p:cNvSpPr>
          <p:nvPr>
            <p:ph idx="1"/>
          </p:nvPr>
        </p:nvSpPr>
        <p:spPr>
          <a:xfrm>
            <a:off x="609600" y="980729"/>
            <a:ext cx="10972800" cy="5145435"/>
          </a:xfrm>
        </p:spPr>
        <p:txBody>
          <a:bodyPr>
            <a:normAutofit/>
          </a:bodyPr>
          <a:lstStyle>
            <a:lvl1pPr>
              <a:defRPr sz="2800"/>
            </a:lvl1pPr>
            <a:lvl2pPr>
              <a:buFont typeface="Arial" pitchFamily="34" charset="0"/>
              <a:buChar char="•"/>
              <a:defRPr sz="2400"/>
            </a:lvl2pPr>
            <a:lvl3pPr>
              <a:defRPr sz="2000"/>
            </a:lvl3pPr>
            <a:lvl4pPr>
              <a:buFont typeface="Arial" pitchFamily="34" charset="0"/>
              <a:buChar char="•"/>
              <a:defRPr sz="2000"/>
            </a:lvl4pPr>
            <a:lvl5pPr>
              <a:buFont typeface="Arial" pitchFamily="34" charset="0"/>
              <a:buChar char="•"/>
              <a:defRPr sz="1800"/>
            </a:lvl5pPr>
          </a:lstStyle>
          <a:p>
            <a:pPr lvl="0"/>
            <a:r>
              <a:rPr lang="en-US" noProof="0" dirty="0" err="1"/>
              <a:t>Cliquez</a:t>
            </a:r>
            <a:r>
              <a:rPr lang="en-US" noProof="0" dirty="0"/>
              <a:t> pour 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7" name="Rectangle 6"/>
          <p:cNvSpPr/>
          <p:nvPr userDrawn="1"/>
        </p:nvSpPr>
        <p:spPr>
          <a:xfrm>
            <a:off x="0" y="6597352"/>
            <a:ext cx="12192000" cy="2606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ZoneTexte 7"/>
          <p:cNvSpPr txBox="1"/>
          <p:nvPr userDrawn="1"/>
        </p:nvSpPr>
        <p:spPr>
          <a:xfrm>
            <a:off x="9247041" y="6611780"/>
            <a:ext cx="2002471" cy="246221"/>
          </a:xfrm>
          <a:prstGeom prst="rect">
            <a:avLst/>
          </a:prstGeom>
          <a:noFill/>
        </p:spPr>
        <p:txBody>
          <a:bodyPr wrap="none" rtlCol="0">
            <a:spAutoFit/>
          </a:bodyPr>
          <a:lstStyle/>
          <a:p>
            <a:r>
              <a:rPr lang="fr-FR" sz="1000" dirty="0" err="1">
                <a:solidFill>
                  <a:schemeClr val="tx1"/>
                </a:solidFill>
              </a:rPr>
              <a:t>Eurographics</a:t>
            </a:r>
            <a:r>
              <a:rPr lang="fr-FR" sz="1000" baseline="0" dirty="0">
                <a:solidFill>
                  <a:schemeClr val="tx1"/>
                </a:solidFill>
              </a:rPr>
              <a:t> 2014 – Tutorial </a:t>
            </a:r>
            <a:endParaRPr lang="fr-FR" sz="1000" dirty="0">
              <a:solidFill>
                <a:schemeClr val="tx1"/>
              </a:solidFill>
            </a:endParaRPr>
          </a:p>
        </p:txBody>
      </p:sp>
      <p:pic>
        <p:nvPicPr>
          <p:cNvPr id="9" name="Image 8" descr="crestic.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 y="5733257"/>
            <a:ext cx="2162223" cy="826789"/>
          </a:xfrm>
          <a:prstGeom prst="rect">
            <a:avLst/>
          </a:prstGeom>
        </p:spPr>
      </p:pic>
      <p:pic>
        <p:nvPicPr>
          <p:cNvPr id="10" name="Picture 5" descr="courriertype2bpimp"/>
          <p:cNvPicPr>
            <a:picLocks noChangeAspect="1" noChangeArrowheads="1"/>
          </p:cNvPicPr>
          <p:nvPr userDrawn="1"/>
        </p:nvPicPr>
        <p:blipFill>
          <a:blip r:embed="rId5" cstate="print">
            <a:clrChange>
              <a:clrFrom>
                <a:srgbClr val="FDFDFD"/>
              </a:clrFrom>
              <a:clrTo>
                <a:srgbClr val="FDFDFD">
                  <a:alpha val="0"/>
                </a:srgbClr>
              </a:clrTo>
            </a:clrChange>
          </a:blip>
          <a:srcRect l="50548" t="82835" b="8929"/>
          <a:stretch>
            <a:fillRect/>
          </a:stretch>
        </p:blipFill>
        <p:spPr bwMode="auto">
          <a:xfrm>
            <a:off x="1" y="6156298"/>
            <a:ext cx="3971196" cy="701703"/>
          </a:xfrm>
          <a:prstGeom prst="rect">
            <a:avLst/>
          </a:prstGeom>
          <a:noFill/>
          <a:ln>
            <a:noFill/>
          </a:ln>
        </p:spPr>
      </p:pic>
      <p:sp>
        <p:nvSpPr>
          <p:cNvPr id="12" name="Espace réservé du numéro de diapositive 5"/>
          <p:cNvSpPr txBox="1">
            <a:spLocks/>
          </p:cNvSpPr>
          <p:nvPr userDrawn="1"/>
        </p:nvSpPr>
        <p:spPr>
          <a:xfrm>
            <a:off x="9299872" y="6551721"/>
            <a:ext cx="28448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71CAB60-D202-40DE-BA08-0E706A0FF4AD}" type="slidenum">
              <a:rPr kumimoji="0" lang="fr-F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Image 10"/>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268" y="6004517"/>
            <a:ext cx="4428195" cy="612935"/>
          </a:xfrm>
          <a:prstGeom prst="rect">
            <a:avLst/>
          </a:prstGeom>
        </p:spPr>
      </p:pic>
      <p:sp>
        <p:nvSpPr>
          <p:cNvPr id="17" name="Espace réservé du texte 5"/>
          <p:cNvSpPr>
            <a:spLocks noGrp="1"/>
          </p:cNvSpPr>
          <p:nvPr>
            <p:ph type="body" sz="quarter" idx="10"/>
          </p:nvPr>
        </p:nvSpPr>
        <p:spPr>
          <a:xfrm>
            <a:off x="0" y="0"/>
            <a:ext cx="12192000" cy="274638"/>
          </a:xfrm>
          <a:gradFill flip="none" rotWithShape="1">
            <a:gsLst>
              <a:gs pos="0">
                <a:schemeClr val="bg1">
                  <a:lumMod val="50000"/>
                </a:schemeClr>
              </a:gs>
              <a:gs pos="74000">
                <a:srgbClr val="C0C0C0">
                  <a:tint val="44500"/>
                  <a:satMod val="160000"/>
                </a:srgbClr>
              </a:gs>
              <a:gs pos="100000">
                <a:srgbClr val="C0C0C0">
                  <a:tint val="23500"/>
                  <a:satMod val="160000"/>
                </a:srgbClr>
              </a:gs>
            </a:gsLst>
            <a:path path="circle">
              <a:fillToRect t="100000" r="100000"/>
            </a:path>
            <a:tileRect l="-100000" b="-100000"/>
          </a:gradFill>
        </p:spPr>
        <p:txBody>
          <a:bodyPr>
            <a:noAutofit/>
          </a:bodyPr>
          <a:lstStyle>
            <a:lvl1pPr marL="0" indent="0">
              <a:buFontTx/>
              <a:buNone/>
              <a:defRPr sz="1600" b="0">
                <a:ln>
                  <a:noFill/>
                </a:ln>
                <a:solidFill>
                  <a:schemeClr val="bg1"/>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fr-FR" dirty="0"/>
              <a:t>Modifiez les styles du texte du masque</a:t>
            </a:r>
          </a:p>
        </p:txBody>
      </p:sp>
    </p:spTree>
    <p:extLst>
      <p:ext uri="{BB962C8B-B14F-4D97-AF65-F5344CB8AC3E}">
        <p14:creationId xmlns:p14="http://schemas.microsoft.com/office/powerpoint/2010/main" val="2708162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re et contenu">
    <p:bg>
      <p:bgPr>
        <a:solidFill>
          <a:schemeClr val="bg1">
            <a:lumMod val="95000"/>
          </a:schemeClr>
        </a:solidFill>
        <a:effectLst/>
      </p:bgPr>
    </p:bg>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684234" y="-16633"/>
            <a:ext cx="8555095" cy="6616174"/>
          </a:xfrm>
          <a:prstGeom prst="rect">
            <a:avLst/>
          </a:prstGeom>
        </p:spPr>
      </p:pic>
      <p:sp>
        <p:nvSpPr>
          <p:cNvPr id="2" name="Titre 1"/>
          <p:cNvSpPr>
            <a:spLocks noGrp="1"/>
          </p:cNvSpPr>
          <p:nvPr>
            <p:ph type="title"/>
          </p:nvPr>
        </p:nvSpPr>
        <p:spPr>
          <a:xfrm>
            <a:off x="0" y="274638"/>
            <a:ext cx="12192000" cy="562074"/>
          </a:xfrm>
        </p:spPr>
        <p:txBody>
          <a:bodyPr>
            <a:noAutofit/>
          </a:bodyPr>
          <a:lstStyle>
            <a:lvl1pPr algn="ctr">
              <a:defRPr sz="3600"/>
            </a:lvl1pPr>
          </a:lstStyle>
          <a:p>
            <a:r>
              <a:rPr lang="en-US" noProof="0" dirty="0" err="1"/>
              <a:t>Cliquez</a:t>
            </a:r>
            <a:r>
              <a:rPr lang="en-US" noProof="0" dirty="0"/>
              <a:t> pour modifier le style du </a:t>
            </a:r>
            <a:r>
              <a:rPr lang="en-US" noProof="0" dirty="0" err="1"/>
              <a:t>titre</a:t>
            </a:r>
            <a:endParaRPr lang="en-US" noProof="0" dirty="0"/>
          </a:p>
        </p:txBody>
      </p:sp>
      <p:sp>
        <p:nvSpPr>
          <p:cNvPr id="3" name="Espace réservé du contenu 2"/>
          <p:cNvSpPr>
            <a:spLocks noGrp="1"/>
          </p:cNvSpPr>
          <p:nvPr>
            <p:ph idx="1"/>
          </p:nvPr>
        </p:nvSpPr>
        <p:spPr>
          <a:xfrm>
            <a:off x="609600" y="980729"/>
            <a:ext cx="10972800" cy="5145435"/>
          </a:xfrm>
        </p:spPr>
        <p:txBody>
          <a:bodyPr>
            <a:normAutofit/>
          </a:bodyPr>
          <a:lstStyle>
            <a:lvl1pPr>
              <a:defRPr sz="2800"/>
            </a:lvl1pPr>
            <a:lvl2pPr>
              <a:buFont typeface="Arial" pitchFamily="34" charset="0"/>
              <a:buChar char="•"/>
              <a:defRPr sz="2400"/>
            </a:lvl2pPr>
            <a:lvl3pPr>
              <a:defRPr sz="2000"/>
            </a:lvl3pPr>
            <a:lvl4pPr>
              <a:buFont typeface="Arial" pitchFamily="34" charset="0"/>
              <a:buChar char="•"/>
              <a:defRPr sz="2000"/>
            </a:lvl4pPr>
            <a:lvl5pPr>
              <a:buFont typeface="Arial" pitchFamily="34" charset="0"/>
              <a:buChar char="•"/>
              <a:defRPr sz="1800"/>
            </a:lvl5pPr>
          </a:lstStyle>
          <a:p>
            <a:pPr lvl="0"/>
            <a:r>
              <a:rPr lang="en-US" noProof="0" dirty="0" err="1"/>
              <a:t>Cliquez</a:t>
            </a:r>
            <a:r>
              <a:rPr lang="en-US" noProof="0" dirty="0"/>
              <a:t> pour 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7" name="Rectangle 6"/>
          <p:cNvSpPr/>
          <p:nvPr userDrawn="1"/>
        </p:nvSpPr>
        <p:spPr>
          <a:xfrm>
            <a:off x="0" y="6597352"/>
            <a:ext cx="12192000" cy="2606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ZoneTexte 7"/>
          <p:cNvSpPr txBox="1"/>
          <p:nvPr userDrawn="1"/>
        </p:nvSpPr>
        <p:spPr>
          <a:xfrm>
            <a:off x="9247041" y="6611780"/>
            <a:ext cx="2002471" cy="246221"/>
          </a:xfrm>
          <a:prstGeom prst="rect">
            <a:avLst/>
          </a:prstGeom>
          <a:noFill/>
        </p:spPr>
        <p:txBody>
          <a:bodyPr wrap="none" rtlCol="0">
            <a:spAutoFit/>
          </a:bodyPr>
          <a:lstStyle/>
          <a:p>
            <a:r>
              <a:rPr lang="fr-FR" sz="1000" dirty="0" err="1">
                <a:solidFill>
                  <a:schemeClr val="tx1"/>
                </a:solidFill>
              </a:rPr>
              <a:t>Eurographics</a:t>
            </a:r>
            <a:r>
              <a:rPr lang="fr-FR" sz="1000" baseline="0" dirty="0">
                <a:solidFill>
                  <a:schemeClr val="tx1"/>
                </a:solidFill>
              </a:rPr>
              <a:t> 2014 – Tutorial </a:t>
            </a:r>
            <a:endParaRPr lang="fr-FR" sz="1000" dirty="0">
              <a:solidFill>
                <a:schemeClr val="tx1"/>
              </a:solidFill>
            </a:endParaRPr>
          </a:p>
        </p:txBody>
      </p:sp>
      <p:pic>
        <p:nvPicPr>
          <p:cNvPr id="9" name="Image 8" descr="crestic.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 y="5733257"/>
            <a:ext cx="2162223" cy="826789"/>
          </a:xfrm>
          <a:prstGeom prst="rect">
            <a:avLst/>
          </a:prstGeom>
        </p:spPr>
      </p:pic>
      <p:pic>
        <p:nvPicPr>
          <p:cNvPr id="10" name="Picture 5" descr="courriertype2bpimp"/>
          <p:cNvPicPr>
            <a:picLocks noChangeAspect="1" noChangeArrowheads="1"/>
          </p:cNvPicPr>
          <p:nvPr userDrawn="1"/>
        </p:nvPicPr>
        <p:blipFill>
          <a:blip r:embed="rId5" cstate="print">
            <a:clrChange>
              <a:clrFrom>
                <a:srgbClr val="FDFDFD"/>
              </a:clrFrom>
              <a:clrTo>
                <a:srgbClr val="FDFDFD">
                  <a:alpha val="0"/>
                </a:srgbClr>
              </a:clrTo>
            </a:clrChange>
          </a:blip>
          <a:srcRect l="50548" t="82835" b="8929"/>
          <a:stretch>
            <a:fillRect/>
          </a:stretch>
        </p:blipFill>
        <p:spPr bwMode="auto">
          <a:xfrm>
            <a:off x="1" y="6156298"/>
            <a:ext cx="3971196" cy="701703"/>
          </a:xfrm>
          <a:prstGeom prst="rect">
            <a:avLst/>
          </a:prstGeom>
          <a:noFill/>
          <a:ln>
            <a:noFill/>
          </a:ln>
        </p:spPr>
      </p:pic>
      <p:sp>
        <p:nvSpPr>
          <p:cNvPr id="12" name="Espace réservé du numéro de diapositive 5"/>
          <p:cNvSpPr txBox="1">
            <a:spLocks/>
          </p:cNvSpPr>
          <p:nvPr userDrawn="1"/>
        </p:nvSpPr>
        <p:spPr>
          <a:xfrm>
            <a:off x="9299872" y="6551721"/>
            <a:ext cx="28448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71CAB60-D202-40DE-BA08-0E706A0FF4AD}" type="slidenum">
              <a:rPr kumimoji="0" lang="fr-F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Image 10"/>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268" y="6004517"/>
            <a:ext cx="4428195" cy="612935"/>
          </a:xfrm>
          <a:prstGeom prst="rect">
            <a:avLst/>
          </a:prstGeom>
        </p:spPr>
      </p:pic>
      <p:sp>
        <p:nvSpPr>
          <p:cNvPr id="17" name="Espace réservé du texte 5"/>
          <p:cNvSpPr>
            <a:spLocks noGrp="1"/>
          </p:cNvSpPr>
          <p:nvPr>
            <p:ph type="body" sz="quarter" idx="10"/>
          </p:nvPr>
        </p:nvSpPr>
        <p:spPr>
          <a:xfrm>
            <a:off x="0" y="0"/>
            <a:ext cx="12192000" cy="274638"/>
          </a:xfrm>
          <a:gradFill flip="none" rotWithShape="1">
            <a:gsLst>
              <a:gs pos="0">
                <a:schemeClr val="bg1">
                  <a:lumMod val="50000"/>
                </a:schemeClr>
              </a:gs>
              <a:gs pos="74000">
                <a:srgbClr val="C0C0C0">
                  <a:tint val="44500"/>
                  <a:satMod val="160000"/>
                </a:srgbClr>
              </a:gs>
              <a:gs pos="100000">
                <a:srgbClr val="C0C0C0">
                  <a:tint val="23500"/>
                  <a:satMod val="160000"/>
                </a:srgbClr>
              </a:gs>
            </a:gsLst>
            <a:path path="circle">
              <a:fillToRect t="100000" r="100000"/>
            </a:path>
            <a:tileRect l="-100000" b="-100000"/>
          </a:gradFill>
        </p:spPr>
        <p:txBody>
          <a:bodyPr>
            <a:noAutofit/>
          </a:bodyPr>
          <a:lstStyle>
            <a:lvl1pPr marL="0" indent="0">
              <a:buFontTx/>
              <a:buNone/>
              <a:defRPr sz="1600" b="0">
                <a:ln>
                  <a:noFill/>
                </a:ln>
                <a:solidFill>
                  <a:schemeClr val="bg1"/>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fr-FR" dirty="0"/>
              <a:t>Modifiez les styles du texte du masque</a:t>
            </a:r>
          </a:p>
        </p:txBody>
      </p:sp>
    </p:spTree>
    <p:extLst>
      <p:ext uri="{BB962C8B-B14F-4D97-AF65-F5344CB8AC3E}">
        <p14:creationId xmlns:p14="http://schemas.microsoft.com/office/powerpoint/2010/main" val="3833505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re seul">
    <p:bg>
      <p:bgPr>
        <a:solidFill>
          <a:schemeClr val="bg1">
            <a:lumMod val="95000"/>
          </a:schemeClr>
        </a:solidFill>
        <a:effectLst/>
      </p:bgPr>
    </p:bg>
    <p:spTree>
      <p:nvGrpSpPr>
        <p:cNvPr id="1" name=""/>
        <p:cNvGrpSpPr/>
        <p:nvPr/>
      </p:nvGrpSpPr>
      <p:grpSpPr>
        <a:xfrm>
          <a:off x="0" y="0"/>
          <a:ext cx="0" cy="0"/>
          <a:chOff x="0" y="0"/>
          <a:chExt cx="0" cy="0"/>
        </a:xfrm>
      </p:grpSpPr>
      <p:pic>
        <p:nvPicPr>
          <p:cNvPr id="16" name="Image 15"/>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684234" y="-16633"/>
            <a:ext cx="8555095" cy="6616174"/>
          </a:xfrm>
          <a:prstGeom prst="rect">
            <a:avLst/>
          </a:prstGeom>
        </p:spPr>
      </p:pic>
      <p:sp>
        <p:nvSpPr>
          <p:cNvPr id="17" name="Rectangle 16"/>
          <p:cNvSpPr/>
          <p:nvPr userDrawn="1"/>
        </p:nvSpPr>
        <p:spPr>
          <a:xfrm>
            <a:off x="0" y="6597352"/>
            <a:ext cx="12192000" cy="2606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0" name="Image 9" descr="crestic.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 y="5733257"/>
            <a:ext cx="2162223" cy="826789"/>
          </a:xfrm>
          <a:prstGeom prst="rect">
            <a:avLst/>
          </a:prstGeom>
        </p:spPr>
      </p:pic>
      <p:pic>
        <p:nvPicPr>
          <p:cNvPr id="11" name="Picture 5" descr="courriertype2bpimp"/>
          <p:cNvPicPr>
            <a:picLocks noChangeAspect="1" noChangeArrowheads="1"/>
          </p:cNvPicPr>
          <p:nvPr userDrawn="1"/>
        </p:nvPicPr>
        <p:blipFill>
          <a:blip r:embed="rId5" cstate="print">
            <a:clrChange>
              <a:clrFrom>
                <a:srgbClr val="FDFDFD"/>
              </a:clrFrom>
              <a:clrTo>
                <a:srgbClr val="FDFDFD">
                  <a:alpha val="0"/>
                </a:srgbClr>
              </a:clrTo>
            </a:clrChange>
          </a:blip>
          <a:srcRect l="50548" t="82835" b="8929"/>
          <a:stretch>
            <a:fillRect/>
          </a:stretch>
        </p:blipFill>
        <p:spPr bwMode="auto">
          <a:xfrm>
            <a:off x="1" y="6156298"/>
            <a:ext cx="3971196" cy="701703"/>
          </a:xfrm>
          <a:prstGeom prst="rect">
            <a:avLst/>
          </a:prstGeom>
          <a:noFill/>
          <a:ln>
            <a:noFill/>
          </a:ln>
        </p:spPr>
      </p:pic>
      <p:sp>
        <p:nvSpPr>
          <p:cNvPr id="12" name="Titre 1"/>
          <p:cNvSpPr>
            <a:spLocks noGrp="1"/>
          </p:cNvSpPr>
          <p:nvPr>
            <p:ph type="title"/>
          </p:nvPr>
        </p:nvSpPr>
        <p:spPr>
          <a:xfrm>
            <a:off x="0" y="274638"/>
            <a:ext cx="12192000" cy="562074"/>
          </a:xfrm>
        </p:spPr>
        <p:txBody>
          <a:bodyPr>
            <a:noAutofit/>
          </a:bodyPr>
          <a:lstStyle>
            <a:lvl1pPr algn="ctr">
              <a:defRPr sz="3600"/>
            </a:lvl1pPr>
          </a:lstStyle>
          <a:p>
            <a:r>
              <a:rPr lang="en-US" noProof="0" dirty="0" err="1"/>
              <a:t>Cliquez</a:t>
            </a:r>
            <a:r>
              <a:rPr lang="en-US" noProof="0" dirty="0"/>
              <a:t> pour modifier le style du </a:t>
            </a:r>
            <a:r>
              <a:rPr lang="en-US" noProof="0" dirty="0" err="1"/>
              <a:t>titre</a:t>
            </a:r>
            <a:endParaRPr lang="en-US" noProof="0" dirty="0"/>
          </a:p>
        </p:txBody>
      </p:sp>
      <p:sp>
        <p:nvSpPr>
          <p:cNvPr id="14" name="Espace réservé du numéro de diapositive 5"/>
          <p:cNvSpPr txBox="1">
            <a:spLocks/>
          </p:cNvSpPr>
          <p:nvPr userDrawn="1"/>
        </p:nvSpPr>
        <p:spPr>
          <a:xfrm>
            <a:off x="9299872" y="6551721"/>
            <a:ext cx="28448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71CAB60-D202-40DE-BA08-0E706A0FF4AD}" type="slidenum">
              <a:rPr kumimoji="0" lang="fr-F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ZoneTexte 12"/>
          <p:cNvSpPr txBox="1"/>
          <p:nvPr userDrawn="1"/>
        </p:nvSpPr>
        <p:spPr>
          <a:xfrm>
            <a:off x="9247041" y="6611780"/>
            <a:ext cx="2002471" cy="246221"/>
          </a:xfrm>
          <a:prstGeom prst="rect">
            <a:avLst/>
          </a:prstGeom>
          <a:noFill/>
        </p:spPr>
        <p:txBody>
          <a:bodyPr wrap="none" rtlCol="0">
            <a:spAutoFit/>
          </a:bodyPr>
          <a:lstStyle/>
          <a:p>
            <a:r>
              <a:rPr lang="fr-FR" sz="1000" dirty="0" err="1">
                <a:solidFill>
                  <a:schemeClr val="tx1"/>
                </a:solidFill>
              </a:rPr>
              <a:t>Eurographics</a:t>
            </a:r>
            <a:r>
              <a:rPr lang="fr-FR" sz="1000" baseline="0" dirty="0">
                <a:solidFill>
                  <a:schemeClr val="tx1"/>
                </a:solidFill>
              </a:rPr>
              <a:t> 2014 – Tutorial </a:t>
            </a:r>
            <a:endParaRPr lang="fr-FR" sz="1000" dirty="0">
              <a:solidFill>
                <a:schemeClr val="tx1"/>
              </a:solidFill>
            </a:endParaRPr>
          </a:p>
        </p:txBody>
      </p:sp>
      <p:pic>
        <p:nvPicPr>
          <p:cNvPr id="15" name="Image 14"/>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268" y="6004517"/>
            <a:ext cx="4428195" cy="612935"/>
          </a:xfrm>
          <a:prstGeom prst="rect">
            <a:avLst/>
          </a:prstGeom>
        </p:spPr>
      </p:pic>
      <p:sp>
        <p:nvSpPr>
          <p:cNvPr id="20" name="Espace réservé du texte 5"/>
          <p:cNvSpPr>
            <a:spLocks noGrp="1"/>
          </p:cNvSpPr>
          <p:nvPr>
            <p:ph type="body" sz="quarter" idx="10"/>
          </p:nvPr>
        </p:nvSpPr>
        <p:spPr>
          <a:xfrm>
            <a:off x="0" y="0"/>
            <a:ext cx="12192000" cy="274638"/>
          </a:xfrm>
          <a:gradFill flip="none" rotWithShape="1">
            <a:gsLst>
              <a:gs pos="0">
                <a:schemeClr val="bg1">
                  <a:lumMod val="50000"/>
                </a:schemeClr>
              </a:gs>
              <a:gs pos="75000">
                <a:srgbClr val="C0C0C0">
                  <a:tint val="44500"/>
                  <a:satMod val="160000"/>
                </a:srgbClr>
              </a:gs>
              <a:gs pos="100000">
                <a:srgbClr val="C0C0C0">
                  <a:tint val="23500"/>
                  <a:satMod val="160000"/>
                </a:srgbClr>
              </a:gs>
            </a:gsLst>
            <a:path path="circle">
              <a:fillToRect t="100000" r="100000"/>
            </a:path>
            <a:tileRect l="-100000" b="-100000"/>
          </a:gradFill>
        </p:spPr>
        <p:txBody>
          <a:bodyPr>
            <a:noAutofit/>
          </a:bodyPr>
          <a:lstStyle>
            <a:lvl1pPr marL="0" indent="0">
              <a:buFontTx/>
              <a:buNone/>
              <a:defRPr sz="1600" b="0">
                <a:solidFill>
                  <a:schemeClr val="bg1"/>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fr-FR" dirty="0"/>
              <a:t>Modifiez les styles du texte du masque</a:t>
            </a:r>
          </a:p>
        </p:txBody>
      </p:sp>
    </p:spTree>
    <p:extLst>
      <p:ext uri="{BB962C8B-B14F-4D97-AF65-F5344CB8AC3E}">
        <p14:creationId xmlns:p14="http://schemas.microsoft.com/office/powerpoint/2010/main" val="3356992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re seul">
    <p:bg>
      <p:bgPr>
        <a:solidFill>
          <a:schemeClr val="bg1">
            <a:lumMod val="95000"/>
          </a:schemeClr>
        </a:solidFill>
        <a:effectLst/>
      </p:bgPr>
    </p:bg>
    <p:spTree>
      <p:nvGrpSpPr>
        <p:cNvPr id="1" name=""/>
        <p:cNvGrpSpPr/>
        <p:nvPr/>
      </p:nvGrpSpPr>
      <p:grpSpPr>
        <a:xfrm>
          <a:off x="0" y="0"/>
          <a:ext cx="0" cy="0"/>
          <a:chOff x="0" y="0"/>
          <a:chExt cx="0" cy="0"/>
        </a:xfrm>
      </p:grpSpPr>
      <p:pic>
        <p:nvPicPr>
          <p:cNvPr id="16" name="Image 15"/>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684234" y="-16633"/>
            <a:ext cx="8555095" cy="6616174"/>
          </a:xfrm>
          <a:prstGeom prst="rect">
            <a:avLst/>
          </a:prstGeom>
        </p:spPr>
      </p:pic>
      <p:sp>
        <p:nvSpPr>
          <p:cNvPr id="17" name="Rectangle 16"/>
          <p:cNvSpPr/>
          <p:nvPr userDrawn="1"/>
        </p:nvSpPr>
        <p:spPr>
          <a:xfrm>
            <a:off x="0" y="6597352"/>
            <a:ext cx="12192000" cy="260648"/>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0" name="Image 9" descr="crestic.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 y="5733257"/>
            <a:ext cx="2162223" cy="826789"/>
          </a:xfrm>
          <a:prstGeom prst="rect">
            <a:avLst/>
          </a:prstGeom>
        </p:spPr>
      </p:pic>
      <p:pic>
        <p:nvPicPr>
          <p:cNvPr id="11" name="Picture 5" descr="courriertype2bpimp"/>
          <p:cNvPicPr>
            <a:picLocks noChangeAspect="1" noChangeArrowheads="1"/>
          </p:cNvPicPr>
          <p:nvPr userDrawn="1"/>
        </p:nvPicPr>
        <p:blipFill>
          <a:blip r:embed="rId5" cstate="print">
            <a:clrChange>
              <a:clrFrom>
                <a:srgbClr val="FDFDFD"/>
              </a:clrFrom>
              <a:clrTo>
                <a:srgbClr val="FDFDFD">
                  <a:alpha val="0"/>
                </a:srgbClr>
              </a:clrTo>
            </a:clrChange>
          </a:blip>
          <a:srcRect l="50548" t="82835" b="8929"/>
          <a:stretch>
            <a:fillRect/>
          </a:stretch>
        </p:blipFill>
        <p:spPr bwMode="auto">
          <a:xfrm>
            <a:off x="1" y="6156298"/>
            <a:ext cx="3971196" cy="701703"/>
          </a:xfrm>
          <a:prstGeom prst="rect">
            <a:avLst/>
          </a:prstGeom>
          <a:noFill/>
          <a:ln>
            <a:noFill/>
          </a:ln>
        </p:spPr>
      </p:pic>
      <p:sp>
        <p:nvSpPr>
          <p:cNvPr id="12" name="Titre 1"/>
          <p:cNvSpPr>
            <a:spLocks noGrp="1"/>
          </p:cNvSpPr>
          <p:nvPr>
            <p:ph type="title"/>
          </p:nvPr>
        </p:nvSpPr>
        <p:spPr>
          <a:xfrm>
            <a:off x="0" y="274638"/>
            <a:ext cx="12192000" cy="562074"/>
          </a:xfrm>
        </p:spPr>
        <p:txBody>
          <a:bodyPr>
            <a:noAutofit/>
          </a:bodyPr>
          <a:lstStyle>
            <a:lvl1pPr algn="ctr">
              <a:defRPr sz="3600"/>
            </a:lvl1pPr>
          </a:lstStyle>
          <a:p>
            <a:r>
              <a:rPr lang="en-US" noProof="0" dirty="0" err="1"/>
              <a:t>Cliquez</a:t>
            </a:r>
            <a:r>
              <a:rPr lang="en-US" noProof="0" dirty="0"/>
              <a:t> pour modifier le style du </a:t>
            </a:r>
            <a:r>
              <a:rPr lang="en-US" noProof="0" dirty="0" err="1"/>
              <a:t>titre</a:t>
            </a:r>
            <a:endParaRPr lang="en-US" noProof="0" dirty="0"/>
          </a:p>
        </p:txBody>
      </p:sp>
      <p:sp>
        <p:nvSpPr>
          <p:cNvPr id="14" name="Espace réservé du numéro de diapositive 5"/>
          <p:cNvSpPr txBox="1">
            <a:spLocks/>
          </p:cNvSpPr>
          <p:nvPr userDrawn="1"/>
        </p:nvSpPr>
        <p:spPr>
          <a:xfrm>
            <a:off x="9299872" y="6551721"/>
            <a:ext cx="28448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071CAB60-D202-40DE-BA08-0E706A0FF4AD}" type="slidenum">
              <a:rPr kumimoji="0" lang="fr-F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ZoneTexte 12"/>
          <p:cNvSpPr txBox="1"/>
          <p:nvPr userDrawn="1"/>
        </p:nvSpPr>
        <p:spPr>
          <a:xfrm>
            <a:off x="9247041" y="6611780"/>
            <a:ext cx="2002471" cy="246221"/>
          </a:xfrm>
          <a:prstGeom prst="rect">
            <a:avLst/>
          </a:prstGeom>
          <a:noFill/>
        </p:spPr>
        <p:txBody>
          <a:bodyPr wrap="none" rtlCol="0">
            <a:spAutoFit/>
          </a:bodyPr>
          <a:lstStyle/>
          <a:p>
            <a:r>
              <a:rPr lang="fr-FR" sz="1000" dirty="0" err="1">
                <a:solidFill>
                  <a:schemeClr val="tx1"/>
                </a:solidFill>
              </a:rPr>
              <a:t>Eurographics</a:t>
            </a:r>
            <a:r>
              <a:rPr lang="fr-FR" sz="1000" baseline="0" dirty="0">
                <a:solidFill>
                  <a:schemeClr val="tx1"/>
                </a:solidFill>
              </a:rPr>
              <a:t> 2014 – Tutorial </a:t>
            </a:r>
            <a:endParaRPr lang="fr-FR" sz="1000" dirty="0">
              <a:solidFill>
                <a:schemeClr val="tx1"/>
              </a:solidFill>
            </a:endParaRPr>
          </a:p>
        </p:txBody>
      </p:sp>
      <p:pic>
        <p:nvPicPr>
          <p:cNvPr id="15" name="Image 14"/>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09268" y="6004517"/>
            <a:ext cx="4428195" cy="612935"/>
          </a:xfrm>
          <a:prstGeom prst="rect">
            <a:avLst/>
          </a:prstGeom>
        </p:spPr>
      </p:pic>
      <p:sp>
        <p:nvSpPr>
          <p:cNvPr id="20" name="Espace réservé du texte 5"/>
          <p:cNvSpPr>
            <a:spLocks noGrp="1"/>
          </p:cNvSpPr>
          <p:nvPr>
            <p:ph type="body" sz="quarter" idx="10"/>
          </p:nvPr>
        </p:nvSpPr>
        <p:spPr>
          <a:xfrm>
            <a:off x="0" y="0"/>
            <a:ext cx="12192000" cy="274638"/>
          </a:xfrm>
          <a:gradFill flip="none" rotWithShape="1">
            <a:gsLst>
              <a:gs pos="0">
                <a:schemeClr val="bg1">
                  <a:lumMod val="50000"/>
                </a:schemeClr>
              </a:gs>
              <a:gs pos="75000">
                <a:srgbClr val="C0C0C0">
                  <a:tint val="44500"/>
                  <a:satMod val="160000"/>
                </a:srgbClr>
              </a:gs>
              <a:gs pos="100000">
                <a:srgbClr val="C0C0C0">
                  <a:tint val="23500"/>
                  <a:satMod val="160000"/>
                </a:srgbClr>
              </a:gs>
            </a:gsLst>
            <a:path path="circle">
              <a:fillToRect t="100000" r="100000"/>
            </a:path>
            <a:tileRect l="-100000" b="-100000"/>
          </a:gradFill>
        </p:spPr>
        <p:txBody>
          <a:bodyPr>
            <a:noAutofit/>
          </a:bodyPr>
          <a:lstStyle>
            <a:lvl1pPr marL="0" indent="0">
              <a:buFontTx/>
              <a:buNone/>
              <a:defRPr sz="1600" b="0">
                <a:solidFill>
                  <a:schemeClr val="bg1"/>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fr-FR" dirty="0"/>
              <a:t>Modifiez les styles du texte du masque</a:t>
            </a:r>
          </a:p>
        </p:txBody>
      </p:sp>
    </p:spTree>
    <p:extLst>
      <p:ext uri="{BB962C8B-B14F-4D97-AF65-F5344CB8AC3E}">
        <p14:creationId xmlns:p14="http://schemas.microsoft.com/office/powerpoint/2010/main" val="2940147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600" y="273600"/>
            <a:ext cx="10972320" cy="1145160"/>
          </a:xfrm>
          <a:prstGeom prst="rect">
            <a:avLst/>
          </a:prstGeom>
        </p:spPr>
        <p:txBody>
          <a:bodyPr/>
          <a:lstStyle/>
          <a:p>
            <a:endParaRPr/>
          </a:p>
        </p:txBody>
      </p:sp>
      <p:sp>
        <p:nvSpPr>
          <p:cNvPr id="49" name="PlaceHolder 2"/>
          <p:cNvSpPr>
            <a:spLocks noGrp="1"/>
          </p:cNvSpPr>
          <p:nvPr>
            <p:ph type="subTitle"/>
          </p:nvPr>
        </p:nvSpPr>
        <p:spPr>
          <a:xfrm>
            <a:off x="609600" y="1604520"/>
            <a:ext cx="10728480" cy="3977640"/>
          </a:xfrm>
          <a:prstGeom prst="rect">
            <a:avLst/>
          </a:prstGeom>
        </p:spPr>
        <p:txBody>
          <a:bodyPr anchor="ctr"/>
          <a:lstStyle/>
          <a:p>
            <a:endParaRPr/>
          </a:p>
        </p:txBody>
      </p:sp>
    </p:spTree>
    <p:extLst>
      <p:ext uri="{BB962C8B-B14F-4D97-AF65-F5344CB8AC3E}">
        <p14:creationId xmlns:p14="http://schemas.microsoft.com/office/powerpoint/2010/main" val="1428200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apositive de titre avec image">
    <p:spTree>
      <p:nvGrpSpPr>
        <p:cNvPr id="1" name=""/>
        <p:cNvGrpSpPr/>
        <p:nvPr/>
      </p:nvGrpSpPr>
      <p:grpSpPr>
        <a:xfrm>
          <a:off x="0" y="0"/>
          <a:ext cx="0" cy="0"/>
          <a:chOff x="0" y="0"/>
          <a:chExt cx="0" cy="0"/>
        </a:xfrm>
      </p:grpSpPr>
      <p:sp>
        <p:nvSpPr>
          <p:cNvPr id="2" name="Title 1"/>
          <p:cNvSpPr>
            <a:spLocks noGrp="1"/>
          </p:cNvSpPr>
          <p:nvPr>
            <p:ph type="ctrTitle"/>
          </p:nvPr>
        </p:nvSpPr>
        <p:spPr>
          <a:xfrm>
            <a:off x="484718" y="3352802"/>
            <a:ext cx="11222567" cy="1470025"/>
          </a:xfrm>
        </p:spPr>
        <p:txBody>
          <a:bodyPr/>
          <a:lstStyle/>
          <a:p>
            <a:r>
              <a:rPr lang="fr-FR"/>
              <a:t>Modifiez le style du titre</a:t>
            </a:r>
            <a:endParaRPr dirty="0"/>
          </a:p>
        </p:txBody>
      </p:sp>
      <p:sp>
        <p:nvSpPr>
          <p:cNvPr id="3" name="Subtitle 2"/>
          <p:cNvSpPr>
            <a:spLocks noGrp="1"/>
          </p:cNvSpPr>
          <p:nvPr>
            <p:ph type="subTitle" idx="1"/>
          </p:nvPr>
        </p:nvSpPr>
        <p:spPr>
          <a:xfrm>
            <a:off x="484718" y="4771030"/>
            <a:ext cx="11222567"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dirty="0"/>
          </a:p>
        </p:txBody>
      </p:sp>
      <p:sp>
        <p:nvSpPr>
          <p:cNvPr id="9" name="Picture Placeholder 2"/>
          <p:cNvSpPr>
            <a:spLocks noGrp="1"/>
          </p:cNvSpPr>
          <p:nvPr>
            <p:ph type="pic" idx="13"/>
          </p:nvPr>
        </p:nvSpPr>
        <p:spPr>
          <a:xfrm>
            <a:off x="494640" y="363538"/>
            <a:ext cx="11202720" cy="2836862"/>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a:t>Cliquez sur l'icône pour ajouter une image</a:t>
            </a:r>
            <a:endParaRPr noProof="0"/>
          </a:p>
        </p:txBody>
      </p:sp>
    </p:spTree>
    <p:extLst>
      <p:ext uri="{BB962C8B-B14F-4D97-AF65-F5344CB8AC3E}">
        <p14:creationId xmlns:p14="http://schemas.microsoft.com/office/powerpoint/2010/main" val="2346256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732367" y="2403145"/>
            <a:ext cx="10742084" cy="1362075"/>
          </a:xfrm>
        </p:spPr>
        <p:txBody>
          <a:bodyPr/>
          <a:lstStyle>
            <a:lvl1pPr algn="ctr">
              <a:defRPr sz="4600" b="0" cap="none" baseline="0"/>
            </a:lvl1pPr>
          </a:lstStyle>
          <a:p>
            <a:r>
              <a:rPr lang="fr-FR"/>
              <a:t>Modifiez le style du titre</a:t>
            </a:r>
            <a:endParaRPr/>
          </a:p>
        </p:txBody>
      </p:sp>
      <p:sp>
        <p:nvSpPr>
          <p:cNvPr id="3" name="Text Placeholder 2"/>
          <p:cNvSpPr>
            <a:spLocks noGrp="1"/>
          </p:cNvSpPr>
          <p:nvPr>
            <p:ph type="body" idx="1"/>
          </p:nvPr>
        </p:nvSpPr>
        <p:spPr>
          <a:xfrm>
            <a:off x="732367" y="3736006"/>
            <a:ext cx="10742084" cy="1500187"/>
          </a:xfrm>
        </p:spPr>
        <p:txBody>
          <a:bodyPr>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5" name="Footer Placeholder 4"/>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6" name="Slide Number Placeholder 5"/>
          <p:cNvSpPr>
            <a:spLocks noGrp="1"/>
          </p:cNvSpPr>
          <p:nvPr>
            <p:ph type="sldNum" sz="quarter" idx="12"/>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2645048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732367" y="107576"/>
            <a:ext cx="10723035" cy="1336956"/>
          </a:xfrm>
        </p:spPr>
        <p:txBody>
          <a:bodyPr/>
          <a:lstStyle/>
          <a:p>
            <a:r>
              <a:rPr lang="fr-FR"/>
              <a:t>Modifiez le style du titre</a:t>
            </a:r>
            <a:endParaRPr/>
          </a:p>
        </p:txBody>
      </p:sp>
      <p:sp>
        <p:nvSpPr>
          <p:cNvPr id="3" name="Content Placeholder 2"/>
          <p:cNvSpPr>
            <a:spLocks noGrp="1"/>
          </p:cNvSpPr>
          <p:nvPr>
            <p:ph sz="half" idx="1"/>
          </p:nvPr>
        </p:nvSpPr>
        <p:spPr>
          <a:xfrm>
            <a:off x="732367"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dirty="0"/>
          </a:p>
        </p:txBody>
      </p:sp>
      <p:sp>
        <p:nvSpPr>
          <p:cNvPr id="4" name="Content Placeholder 3"/>
          <p:cNvSpPr>
            <a:spLocks noGrp="1"/>
          </p:cNvSpPr>
          <p:nvPr>
            <p:ph sz="half" idx="2"/>
          </p:nvPr>
        </p:nvSpPr>
        <p:spPr>
          <a:xfrm>
            <a:off x="6334761"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dirty="0"/>
          </a:p>
        </p:txBody>
      </p:sp>
      <p:sp>
        <p:nvSpPr>
          <p:cNvPr id="5" name="Date Placeholder 4"/>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6" name="Footer Placeholder 5"/>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3344547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732365" y="107576"/>
            <a:ext cx="10723035" cy="1336956"/>
          </a:xfrm>
        </p:spPr>
        <p:txBody>
          <a:bodyPr/>
          <a:lstStyle>
            <a:lvl1pPr>
              <a:defRPr/>
            </a:lvl1pPr>
          </a:lstStyle>
          <a:p>
            <a:r>
              <a:rPr lang="fr-FR"/>
              <a:t>Modifiez le style du titre</a:t>
            </a:r>
            <a:endParaRPr/>
          </a:p>
        </p:txBody>
      </p:sp>
      <p:sp>
        <p:nvSpPr>
          <p:cNvPr id="3" name="Text Placeholder 2"/>
          <p:cNvSpPr>
            <a:spLocks noGrp="1"/>
          </p:cNvSpPr>
          <p:nvPr>
            <p:ph type="body" idx="1"/>
          </p:nvPr>
        </p:nvSpPr>
        <p:spPr>
          <a:xfrm>
            <a:off x="732365"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732365"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dirty="0"/>
          </a:p>
        </p:txBody>
      </p:sp>
      <p:sp>
        <p:nvSpPr>
          <p:cNvPr id="5" name="Text Placeholder 4"/>
          <p:cNvSpPr>
            <a:spLocks noGrp="1"/>
          </p:cNvSpPr>
          <p:nvPr>
            <p:ph type="body" sz="quarter" idx="3"/>
          </p:nvPr>
        </p:nvSpPr>
        <p:spPr>
          <a:xfrm>
            <a:off x="6334760"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334760"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dirty="0"/>
          </a:p>
        </p:txBody>
      </p:sp>
      <p:sp>
        <p:nvSpPr>
          <p:cNvPr id="7" name="Date Placeholder 6"/>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8" name="Footer Placeholder 7"/>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9" name="Slide Number Placeholder 8"/>
          <p:cNvSpPr>
            <a:spLocks noGrp="1"/>
          </p:cNvSpPr>
          <p:nvPr>
            <p:ph type="sldNum" sz="quarter" idx="12"/>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1301355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a:p>
        </p:txBody>
      </p:sp>
      <p:sp>
        <p:nvSpPr>
          <p:cNvPr id="3" name="Date Placeholder 2"/>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4" name="Footer Placeholder 3"/>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5" name="Slide Number Placeholder 4"/>
          <p:cNvSpPr>
            <a:spLocks noGrp="1"/>
          </p:cNvSpPr>
          <p:nvPr>
            <p:ph type="sldNum" sz="quarter" idx="12"/>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3920489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3" name="Footer Placeholder 2"/>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4" name="Slide Number Placeholder 3"/>
          <p:cNvSpPr>
            <a:spLocks noGrp="1"/>
          </p:cNvSpPr>
          <p:nvPr>
            <p:ph type="sldNum" sz="quarter" idx="12"/>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44697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11199" y="611872"/>
            <a:ext cx="5120640" cy="1162050"/>
          </a:xfrm>
        </p:spPr>
        <p:txBody>
          <a:bodyPr/>
          <a:lstStyle>
            <a:lvl1pPr algn="ctr">
              <a:defRPr sz="3600" b="0"/>
            </a:lvl1pPr>
          </a:lstStyle>
          <a:p>
            <a:r>
              <a:rPr lang="fr-FR"/>
              <a:t>Modifiez le style du titre</a:t>
            </a:r>
            <a:endParaRPr/>
          </a:p>
        </p:txBody>
      </p:sp>
      <p:sp>
        <p:nvSpPr>
          <p:cNvPr id="3" name="Content Placeholder 2"/>
          <p:cNvSpPr>
            <a:spLocks noGrp="1"/>
          </p:cNvSpPr>
          <p:nvPr>
            <p:ph idx="1"/>
          </p:nvPr>
        </p:nvSpPr>
        <p:spPr>
          <a:xfrm>
            <a:off x="6323765" y="368300"/>
            <a:ext cx="512064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dirty="0"/>
          </a:p>
        </p:txBody>
      </p:sp>
      <p:sp>
        <p:nvSpPr>
          <p:cNvPr id="4" name="Text Placeholder 3"/>
          <p:cNvSpPr>
            <a:spLocks noGrp="1"/>
          </p:cNvSpPr>
          <p:nvPr>
            <p:ph type="body" sz="half" idx="2"/>
          </p:nvPr>
        </p:nvSpPr>
        <p:spPr>
          <a:xfrm>
            <a:off x="711199" y="1787856"/>
            <a:ext cx="512064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1386418" y="6335714"/>
            <a:ext cx="1534583" cy="365125"/>
          </a:xfrm>
          <a:prstGeom prst="rect">
            <a:avLst/>
          </a:prstGeom>
        </p:spPr>
        <p:txBody>
          <a:bodyPr/>
          <a:lstStyle>
            <a:lvl1pPr fontAlgn="auto">
              <a:spcBef>
                <a:spcPts val="0"/>
              </a:spcBef>
              <a:spcAft>
                <a:spcPts val="0"/>
              </a:spcAft>
              <a:defRPr>
                <a:latin typeface="+mn-lt"/>
                <a:ea typeface="+mn-ea"/>
                <a:cs typeface="+mn-cs"/>
              </a:defRPr>
            </a:lvl1pPr>
          </a:lstStyle>
          <a:p>
            <a:fld id="{C764DE79-268F-4C1A-8933-263129D2AF90}" type="datetimeFigureOut">
              <a:rPr lang="en-US" smtClean="0"/>
              <a:t>10/8/2017</a:t>
            </a:fld>
            <a:endParaRPr lang="en-US" dirty="0"/>
          </a:p>
        </p:txBody>
      </p:sp>
      <p:sp>
        <p:nvSpPr>
          <p:cNvPr id="6" name="Footer Placeholder 5"/>
          <p:cNvSpPr>
            <a:spLocks noGrp="1"/>
          </p:cNvSpPr>
          <p:nvPr>
            <p:ph type="ftr" sz="quarter" idx="11"/>
          </p:nvPr>
        </p:nvSpPr>
        <p:spPr>
          <a:xfrm>
            <a:off x="353485" y="6251575"/>
            <a:ext cx="2423583" cy="388938"/>
          </a:xfrm>
          <a:prstGeom prst="rect">
            <a:avLst/>
          </a:prstGeom>
        </p:spPr>
        <p:txBody>
          <a:bodyPr/>
          <a:lstStyle>
            <a:lvl1pPr fontAlgn="auto">
              <a:spcBef>
                <a:spcPts val="0"/>
              </a:spcBef>
              <a:spcAft>
                <a:spcPts val="0"/>
              </a:spcAft>
              <a:defRPr>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530417" y="6275389"/>
            <a:ext cx="1320800" cy="365125"/>
          </a:xfrm>
          <a:prstGeom prst="rect">
            <a:avLst/>
          </a:prstGeom>
        </p:spPr>
        <p:txBody>
          <a:bodyPr/>
          <a:lstStyle>
            <a:lvl1pPr fontAlgn="auto">
              <a:spcBef>
                <a:spcPts val="0"/>
              </a:spcBef>
              <a:spcAft>
                <a:spcPts val="0"/>
              </a:spcAft>
              <a:defRPr>
                <a:latin typeface="+mn-lt"/>
                <a:ea typeface="+mn-ea"/>
                <a:cs typeface="+mn-cs"/>
              </a:defRPr>
            </a:lvl1pPr>
          </a:lstStyle>
          <a:p>
            <a:fld id="{48F63A3B-78C7-47BE-AE5E-E10140E04643}" type="slidenum">
              <a:rPr lang="en-US" smtClean="0"/>
              <a:t>‹N°›</a:t>
            </a:fld>
            <a:endParaRPr lang="en-US" dirty="0"/>
          </a:p>
        </p:txBody>
      </p:sp>
    </p:spTree>
    <p:extLst>
      <p:ext uri="{BB962C8B-B14F-4D97-AF65-F5344CB8AC3E}">
        <p14:creationId xmlns:p14="http://schemas.microsoft.com/office/powerpoint/2010/main" val="3623564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732368" y="107951"/>
            <a:ext cx="10723033" cy="1006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noProof="0"/>
              <a:t>Cliquez et modifiez le titre</a:t>
            </a:r>
          </a:p>
        </p:txBody>
      </p:sp>
      <p:sp>
        <p:nvSpPr>
          <p:cNvPr id="7171" name="Text Placeholder 2"/>
          <p:cNvSpPr>
            <a:spLocks noGrp="1"/>
          </p:cNvSpPr>
          <p:nvPr>
            <p:ph type="body" idx="1"/>
          </p:nvPr>
        </p:nvSpPr>
        <p:spPr bwMode="auto">
          <a:xfrm>
            <a:off x="732368" y="1409701"/>
            <a:ext cx="10723033" cy="46890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Cliquez pour 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6" name="Rectangle 5">
            <a:extLst>
              <a:ext uri="{FF2B5EF4-FFF2-40B4-BE49-F238E27FC236}">
                <a16:creationId xmlns:a16="http://schemas.microsoft.com/office/drawing/2014/main" id="{DC7ABF04-8656-400A-97EB-40C0BAA35BEA}"/>
              </a:ext>
            </a:extLst>
          </p:cNvPr>
          <p:cNvSpPr/>
          <p:nvPr userDrawn="1"/>
        </p:nvSpPr>
        <p:spPr>
          <a:xfrm>
            <a:off x="1" y="365129"/>
            <a:ext cx="476251" cy="749801"/>
          </a:xfrm>
          <a:prstGeom prst="rect">
            <a:avLst/>
          </a:prstGeom>
          <a:solidFill>
            <a:srgbClr val="267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dirty="0"/>
          </a:p>
        </p:txBody>
      </p:sp>
      <p:sp>
        <p:nvSpPr>
          <p:cNvPr id="7" name="Espace réservé du texte 3">
            <a:extLst>
              <a:ext uri="{FF2B5EF4-FFF2-40B4-BE49-F238E27FC236}">
                <a16:creationId xmlns:a16="http://schemas.microsoft.com/office/drawing/2014/main" id="{FB923CE4-3F3F-4F06-8317-667EA9D5BF5F}"/>
              </a:ext>
            </a:extLst>
          </p:cNvPr>
          <p:cNvSpPr txBox="1">
            <a:spLocks/>
          </p:cNvSpPr>
          <p:nvPr userDrawn="1"/>
        </p:nvSpPr>
        <p:spPr>
          <a:xfrm rot="5400000">
            <a:off x="-2106407" y="3516108"/>
            <a:ext cx="4689064" cy="476251"/>
          </a:xfrm>
          <a:prstGeom prst="rect">
            <a:avLst/>
          </a:prstGeom>
          <a:gradFill flip="none" rotWithShape="1">
            <a:gsLst>
              <a:gs pos="0">
                <a:srgbClr val="26728A"/>
              </a:gs>
              <a:gs pos="100000">
                <a:srgbClr val="93CEE1"/>
              </a:gs>
            </a:gsLst>
            <a:path path="circle">
              <a:fillToRect t="100000" r="100000"/>
            </a:path>
            <a:tileRect l="-100000" b="-100000"/>
          </a:gradFill>
        </p:spPr>
        <p:txBody>
          <a:bodyPr vert="horz" lIns="68580" tIns="34290" rIns="68580" bIns="34290" rtlCol="0">
            <a:noAutofit/>
          </a:bodyPr>
          <a:lstStyle>
            <a:lvl1pPr marL="0" indent="0" algn="l" defTabSz="914400" rtl="0" eaLnBrk="1" latinLnBrk="0" hangingPunct="1">
              <a:spcBef>
                <a:spcPct val="20000"/>
              </a:spcBef>
              <a:buFontTx/>
              <a:buNone/>
              <a:defRPr sz="1600" b="0" kern="1200">
                <a:ln>
                  <a:noFill/>
                </a:ln>
                <a:solidFill>
                  <a:schemeClr val="bg1"/>
                </a:solidFill>
                <a:latin typeface="Helvetica" panose="020B0604020202020204" pitchFamily="34" charset="0"/>
                <a:ea typeface="+mn-ea"/>
                <a:cs typeface="Helvetica" panose="020B0604020202020204" pitchFamily="34" charset="0"/>
              </a:defRPr>
            </a:lvl1pPr>
            <a:lvl2pPr marL="457200" indent="0" algn="l" defTabSz="914400" rtl="0" eaLnBrk="1" latinLnBrk="0" hangingPunct="1">
              <a:spcBef>
                <a:spcPct val="20000"/>
              </a:spcBef>
              <a:buFontTx/>
              <a:buNone/>
              <a:defRPr sz="16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914400" indent="0" algn="l" defTabSz="914400" rtl="0" eaLnBrk="1" latinLnBrk="0" hangingPunct="1">
              <a:spcBef>
                <a:spcPct val="20000"/>
              </a:spcBef>
              <a:buFontTx/>
              <a:buNone/>
              <a:defRPr sz="16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371600" indent="0" algn="l" defTabSz="914400" rtl="0" eaLnBrk="1" latinLnBrk="0" hangingPunct="1">
              <a:spcBef>
                <a:spcPct val="20000"/>
              </a:spcBef>
              <a:buFontTx/>
              <a:buNone/>
              <a:defRPr sz="16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1828800" indent="0" algn="l" defTabSz="914400" rtl="0" eaLnBrk="1" latinLnBrk="0" hangingPunct="1">
              <a:spcBef>
                <a:spcPct val="20000"/>
              </a:spcBef>
              <a:buFontTx/>
              <a:buNone/>
              <a:defRPr sz="16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dirty="0">
              <a:ln>
                <a:noFill/>
              </a:ln>
              <a:solidFill>
                <a:sysClr val="window" lastClr="FFFFFF"/>
              </a:solidFill>
              <a:effectLst/>
              <a:uLnTx/>
              <a:uFillTx/>
              <a:latin typeface="Helvetica" panose="020B0604020202020204" pitchFamily="34" charset="0"/>
              <a:ea typeface="+mn-ea"/>
              <a:cs typeface="Helvetica" panose="020B0604020202020204" pitchFamily="34" charset="0"/>
            </a:endParaRPr>
          </a:p>
        </p:txBody>
      </p:sp>
      <p:pic>
        <p:nvPicPr>
          <p:cNvPr id="8" name="Image 7" descr="Afficher l'image d'origine">
            <a:extLst>
              <a:ext uri="{FF2B5EF4-FFF2-40B4-BE49-F238E27FC236}">
                <a16:creationId xmlns:a16="http://schemas.microsoft.com/office/drawing/2014/main" id="{6E937354-B11C-4D26-9E4E-1946EDA77360}"/>
              </a:ext>
            </a:extLst>
          </p:cNvPr>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10425739" y="6034916"/>
            <a:ext cx="1617980" cy="741680"/>
          </a:xfrm>
          <a:prstGeom prst="rect">
            <a:avLst/>
          </a:prstGeom>
          <a:noFill/>
          <a:ln>
            <a:noFill/>
          </a:ln>
        </p:spPr>
      </p:pic>
      <p:pic>
        <p:nvPicPr>
          <p:cNvPr id="9" name="Picture 20" descr="Afficher l'image d'origine">
            <a:extLst>
              <a:ext uri="{FF2B5EF4-FFF2-40B4-BE49-F238E27FC236}">
                <a16:creationId xmlns:a16="http://schemas.microsoft.com/office/drawing/2014/main" id="{BBF8E37D-5A61-4993-A955-E6764F9098CF}"/>
              </a:ext>
            </a:extLst>
          </p:cNvPr>
          <p:cNvPicPr/>
          <p:nvPr userDrawn="1"/>
        </p:nvPicPr>
        <p:blipFill>
          <a:blip r:embed="rId27" cstate="print">
            <a:extLst>
              <a:ext uri="{28A0092B-C50C-407E-A947-70E740481C1C}">
                <a14:useLocalDpi xmlns:a14="http://schemas.microsoft.com/office/drawing/2010/main" val="0"/>
              </a:ext>
            </a:extLst>
          </a:blip>
          <a:srcRect/>
          <a:stretch>
            <a:fillRect/>
          </a:stretch>
        </p:blipFill>
        <p:spPr bwMode="auto">
          <a:xfrm>
            <a:off x="1" y="6131940"/>
            <a:ext cx="1525649" cy="644657"/>
          </a:xfrm>
          <a:prstGeom prst="rect">
            <a:avLst/>
          </a:prstGeom>
          <a:noFill/>
          <a:extLst/>
        </p:spPr>
      </p:pic>
    </p:spTree>
    <p:extLst>
      <p:ext uri="{BB962C8B-B14F-4D97-AF65-F5344CB8AC3E}">
        <p14:creationId xmlns:p14="http://schemas.microsoft.com/office/powerpoint/2010/main" val="356245307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6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p:txStyles>
    <p:titleStyle>
      <a:lvl1pPr algn="ctr" rtl="0" eaLnBrk="1" fontAlgn="base" hangingPunct="1">
        <a:spcBef>
          <a:spcPct val="0"/>
        </a:spcBef>
        <a:spcAft>
          <a:spcPct val="0"/>
        </a:spcAft>
        <a:defRPr sz="4600" b="1" kern="1200">
          <a:solidFill>
            <a:schemeClr val="accent1"/>
          </a:solidFill>
          <a:latin typeface="Optima"/>
          <a:ea typeface="ＭＳ Ｐゴシック" charset="0"/>
          <a:cs typeface="Optima"/>
        </a:defRPr>
      </a:lvl1pPr>
      <a:lvl2pPr algn="ctr" rtl="0" eaLnBrk="1" fontAlgn="base" hangingPunct="1">
        <a:spcBef>
          <a:spcPct val="0"/>
        </a:spcBef>
        <a:spcAft>
          <a:spcPct val="0"/>
        </a:spcAft>
        <a:defRPr sz="4600" b="1">
          <a:solidFill>
            <a:schemeClr val="accent1"/>
          </a:solidFill>
          <a:latin typeface="Optima" charset="0"/>
          <a:ea typeface="ＭＳ Ｐゴシック" charset="0"/>
        </a:defRPr>
      </a:lvl2pPr>
      <a:lvl3pPr algn="ctr" rtl="0" eaLnBrk="1" fontAlgn="base" hangingPunct="1">
        <a:spcBef>
          <a:spcPct val="0"/>
        </a:spcBef>
        <a:spcAft>
          <a:spcPct val="0"/>
        </a:spcAft>
        <a:defRPr sz="4600" b="1">
          <a:solidFill>
            <a:schemeClr val="accent1"/>
          </a:solidFill>
          <a:latin typeface="Optima" charset="0"/>
          <a:ea typeface="ＭＳ Ｐゴシック" charset="0"/>
        </a:defRPr>
      </a:lvl3pPr>
      <a:lvl4pPr algn="ctr" rtl="0" eaLnBrk="1" fontAlgn="base" hangingPunct="1">
        <a:spcBef>
          <a:spcPct val="0"/>
        </a:spcBef>
        <a:spcAft>
          <a:spcPct val="0"/>
        </a:spcAft>
        <a:defRPr sz="4600" b="1">
          <a:solidFill>
            <a:schemeClr val="accent1"/>
          </a:solidFill>
          <a:latin typeface="Optima" charset="0"/>
          <a:ea typeface="ＭＳ Ｐゴシック" charset="0"/>
        </a:defRPr>
      </a:lvl4pPr>
      <a:lvl5pPr algn="ctr" rtl="0" eaLnBrk="1" fontAlgn="base" hangingPunct="1">
        <a:spcBef>
          <a:spcPct val="0"/>
        </a:spcBef>
        <a:spcAft>
          <a:spcPct val="0"/>
        </a:spcAft>
        <a:defRPr sz="4600" b="1">
          <a:solidFill>
            <a:schemeClr val="accent1"/>
          </a:solidFill>
          <a:latin typeface="Optima" charset="0"/>
          <a:ea typeface="ＭＳ Ｐゴシック" charset="0"/>
        </a:defRPr>
      </a:lvl5pPr>
      <a:lvl6pPr marL="457200" algn="ctr" rtl="0" eaLnBrk="1" fontAlgn="base" hangingPunct="1">
        <a:spcBef>
          <a:spcPct val="0"/>
        </a:spcBef>
        <a:spcAft>
          <a:spcPct val="0"/>
        </a:spcAft>
        <a:defRPr sz="4600" b="1">
          <a:solidFill>
            <a:schemeClr val="accent1"/>
          </a:solidFill>
          <a:latin typeface="Optima" charset="0"/>
          <a:ea typeface="ＭＳ Ｐゴシック" charset="0"/>
        </a:defRPr>
      </a:lvl6pPr>
      <a:lvl7pPr marL="914400" algn="ctr" rtl="0" eaLnBrk="1" fontAlgn="base" hangingPunct="1">
        <a:spcBef>
          <a:spcPct val="0"/>
        </a:spcBef>
        <a:spcAft>
          <a:spcPct val="0"/>
        </a:spcAft>
        <a:defRPr sz="4600" b="1">
          <a:solidFill>
            <a:schemeClr val="accent1"/>
          </a:solidFill>
          <a:latin typeface="Optima" charset="0"/>
          <a:ea typeface="ＭＳ Ｐゴシック" charset="0"/>
        </a:defRPr>
      </a:lvl7pPr>
      <a:lvl8pPr marL="1371600" algn="ctr" rtl="0" eaLnBrk="1" fontAlgn="base" hangingPunct="1">
        <a:spcBef>
          <a:spcPct val="0"/>
        </a:spcBef>
        <a:spcAft>
          <a:spcPct val="0"/>
        </a:spcAft>
        <a:defRPr sz="4600" b="1">
          <a:solidFill>
            <a:schemeClr val="accent1"/>
          </a:solidFill>
          <a:latin typeface="Optima" charset="0"/>
          <a:ea typeface="ＭＳ Ｐゴシック" charset="0"/>
        </a:defRPr>
      </a:lvl8pPr>
      <a:lvl9pPr marL="1828800" algn="ctr" rtl="0" eaLnBrk="1" fontAlgn="base" hangingPunct="1">
        <a:spcBef>
          <a:spcPct val="0"/>
        </a:spcBef>
        <a:spcAft>
          <a:spcPct val="0"/>
        </a:spcAft>
        <a:defRPr sz="4600" b="1">
          <a:solidFill>
            <a:schemeClr val="accent1"/>
          </a:solidFill>
          <a:latin typeface="Optima" charset="0"/>
          <a:ea typeface="ＭＳ Ｐゴシック" charset="0"/>
        </a:defRPr>
      </a:lvl9pPr>
    </p:titleStyle>
    <p:bodyStyle>
      <a:lvl1pPr marL="349250" indent="-349250" algn="l" rtl="0" eaLnBrk="1" fontAlgn="base" hangingPunct="1">
        <a:spcBef>
          <a:spcPts val="2000"/>
        </a:spcBef>
        <a:spcAft>
          <a:spcPct val="0"/>
        </a:spcAft>
        <a:buClr>
          <a:srgbClr val="6FB7D7"/>
        </a:buClr>
        <a:buSzPct val="110000"/>
        <a:buFont typeface="Wingdings 2" charset="0"/>
        <a:buChar char=""/>
        <a:defRPr sz="2400" kern="1200">
          <a:solidFill>
            <a:srgbClr val="595959"/>
          </a:solidFill>
          <a:latin typeface="Optima"/>
          <a:ea typeface="ＭＳ Ｐゴシック" charset="0"/>
          <a:cs typeface="Optima"/>
        </a:defRPr>
      </a:lvl1pPr>
      <a:lvl2pPr marL="685800" indent="-336550" algn="l" rtl="0" eaLnBrk="1" fontAlgn="base" hangingPunct="1">
        <a:spcBef>
          <a:spcPts val="600"/>
        </a:spcBef>
        <a:spcAft>
          <a:spcPct val="0"/>
        </a:spcAft>
        <a:buClr>
          <a:srgbClr val="215D77"/>
        </a:buClr>
        <a:buSzPct val="110000"/>
        <a:buFont typeface="Wingdings 2" charset="0"/>
        <a:buChar char=""/>
        <a:defRPr sz="2200" kern="1200">
          <a:solidFill>
            <a:srgbClr val="595959"/>
          </a:solidFill>
          <a:latin typeface="Optima"/>
          <a:ea typeface="ＭＳ Ｐゴシック" charset="0"/>
          <a:cs typeface="Optima"/>
        </a:defRPr>
      </a:lvl2pPr>
      <a:lvl3pPr marL="968375" indent="-282575" algn="l" rtl="0" eaLnBrk="1" fontAlgn="base" hangingPunct="1">
        <a:spcBef>
          <a:spcPts val="600"/>
        </a:spcBef>
        <a:spcAft>
          <a:spcPct val="0"/>
        </a:spcAft>
        <a:buClr>
          <a:srgbClr val="6FB7D7"/>
        </a:buClr>
        <a:buSzPct val="110000"/>
        <a:buFont typeface="Wingdings 2" charset="0"/>
        <a:buChar char=""/>
        <a:defRPr sz="2000" kern="1200">
          <a:solidFill>
            <a:srgbClr val="595959"/>
          </a:solidFill>
          <a:latin typeface="Optima"/>
          <a:ea typeface="ＭＳ Ｐゴシック" charset="0"/>
          <a:cs typeface="Optima"/>
        </a:defRPr>
      </a:lvl3pPr>
      <a:lvl4pPr marL="1263650" indent="-295275" algn="l" rtl="0" eaLnBrk="1" fontAlgn="base" hangingPunct="1">
        <a:spcBef>
          <a:spcPts val="600"/>
        </a:spcBef>
        <a:spcAft>
          <a:spcPct val="0"/>
        </a:spcAft>
        <a:buClr>
          <a:srgbClr val="215D77"/>
        </a:buClr>
        <a:buSzPct val="110000"/>
        <a:buFont typeface="Wingdings 2" charset="0"/>
        <a:buChar char=""/>
        <a:defRPr kern="1200">
          <a:solidFill>
            <a:srgbClr val="595959"/>
          </a:solidFill>
          <a:latin typeface="Optima"/>
          <a:ea typeface="ＭＳ Ｐゴシック" charset="0"/>
          <a:cs typeface="Optima"/>
        </a:defRPr>
      </a:lvl4pPr>
      <a:lvl5pPr marL="1546225" indent="-282575" algn="l" rtl="0" eaLnBrk="1" fontAlgn="base" hangingPunct="1">
        <a:spcBef>
          <a:spcPts val="600"/>
        </a:spcBef>
        <a:spcAft>
          <a:spcPct val="0"/>
        </a:spcAft>
        <a:buClr>
          <a:srgbClr val="6FB7D7"/>
        </a:buClr>
        <a:buSzPct val="110000"/>
        <a:buFont typeface="Wingdings 2" charset="0"/>
        <a:buChar char=""/>
        <a:defRPr kern="1200">
          <a:solidFill>
            <a:srgbClr val="595959"/>
          </a:solidFill>
          <a:latin typeface="Optima"/>
          <a:ea typeface="ＭＳ Ｐゴシック" charset="0"/>
          <a:cs typeface="Optima"/>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eline.loscos@univ-reims.f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hyperlink" Target="http://www.binoc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76.png"/><Relationship Id="rId7" Type="http://schemas.openxmlformats.org/officeDocument/2006/relationships/image" Target="../media/image72.png"/><Relationship Id="rId12"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65.png"/><Relationship Id="rId5" Type="http://schemas.openxmlformats.org/officeDocument/2006/relationships/image" Target="../media/image70.png"/><Relationship Id="rId15" Type="http://schemas.openxmlformats.org/officeDocument/2006/relationships/image" Target="../media/image79.png"/><Relationship Id="rId10" Type="http://schemas.openxmlformats.org/officeDocument/2006/relationships/image" Target="../media/image64.png"/><Relationship Id="rId4" Type="http://schemas.openxmlformats.org/officeDocument/2006/relationships/image" Target="../media/image64.jpeg"/><Relationship Id="rId9" Type="http://schemas.openxmlformats.org/officeDocument/2006/relationships/image" Target="../media/image74.png"/><Relationship Id="rId1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3.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jpe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5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3.jpeg"/><Relationship Id="rId4" Type="http://schemas.openxmlformats.org/officeDocument/2006/relationships/image" Target="../media/image125.jpeg"/></Relationships>
</file>

<file path=ppt/slides/_rels/slide5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129.png"/><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gif"/><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23.jpe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6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140.png"/></Relationships>
</file>

<file path=ppt/slides/_rels/slide6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67.xml.rels><?xml version="1.0" encoding="UTF-8" standalone="yes"?>
<Relationships xmlns="http://schemas.openxmlformats.org/package/2006/relationships"><Relationship Id="rId8" Type="http://schemas.openxmlformats.org/officeDocument/2006/relationships/image" Target="../media/image168.png"/><Relationship Id="rId3" Type="http://schemas.microsoft.com/office/2007/relationships/media" Target="../media/media2.avi"/><Relationship Id="rId7" Type="http://schemas.openxmlformats.org/officeDocument/2006/relationships/image" Target="../media/image16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7.xml"/><Relationship Id="rId5" Type="http://schemas.openxmlformats.org/officeDocument/2006/relationships/slideLayout" Target="../slideLayouts/slideLayout24.xml"/><Relationship Id="rId4" Type="http://schemas.openxmlformats.org/officeDocument/2006/relationships/video" Target="../media/media2.avi"/></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72.gif"/><Relationship Id="rId5" Type="http://schemas.openxmlformats.org/officeDocument/2006/relationships/image" Target="../media/image171.gif"/><Relationship Id="rId4" Type="http://schemas.openxmlformats.org/officeDocument/2006/relationships/image" Target="../media/image17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7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78.emf"/><Relationship Id="rId4" Type="http://schemas.openxmlformats.org/officeDocument/2006/relationships/image" Target="../media/image177.png"/></Relationships>
</file>

<file path=ppt/slides/_rels/slide72.xml.rels><?xml version="1.0" encoding="UTF-8" standalone="yes"?>
<Relationships xmlns="http://schemas.openxmlformats.org/package/2006/relationships"><Relationship Id="rId3" Type="http://schemas.openxmlformats.org/officeDocument/2006/relationships/image" Target="../media/image180.gif"/><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gif"/><Relationship Id="rId4" Type="http://schemas.openxmlformats.org/officeDocument/2006/relationships/image" Target="../media/image181.gif"/></Relationships>
</file>

<file path=ppt/slides/_rels/slide73.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8.png"/><Relationship Id="rId4" Type="http://schemas.openxmlformats.org/officeDocument/2006/relationships/image" Target="../media/image186.png"/></Relationships>
</file>

<file path=ppt/slides/_rels/slide74.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media" Target="../media/media4.wmv"/><Relationship Id="rId7" Type="http://schemas.openxmlformats.org/officeDocument/2006/relationships/image" Target="../media/image193.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192.png"/><Relationship Id="rId5" Type="http://schemas.openxmlformats.org/officeDocument/2006/relationships/slideLayout" Target="../slideLayouts/slideLayout2.xml"/><Relationship Id="rId4" Type="http://schemas.openxmlformats.org/officeDocument/2006/relationships/video" Target="../media/media4.wmv"/></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194.png"/><Relationship Id="rId4" Type="http://schemas.openxmlformats.org/officeDocument/2006/relationships/image" Target="../media/image94.jpeg"/></Relationships>
</file>

<file path=ppt/slides/_rels/slide8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2.jpe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84.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5.png"/><Relationship Id="rId3" Type="http://schemas.openxmlformats.org/officeDocument/2006/relationships/image" Target="../media/image195.jpeg"/><Relationship Id="rId7" Type="http://schemas.openxmlformats.org/officeDocument/2006/relationships/image" Target="../media/image198.png"/><Relationship Id="rId12" Type="http://schemas.openxmlformats.org/officeDocument/2006/relationships/image" Target="../media/image203.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4.png"/><Relationship Id="rId9" Type="http://schemas.openxmlformats.org/officeDocument/2006/relationships/image" Target="../media/image200.jpeg"/></Relationships>
</file>

<file path=ppt/slides/_rels/slide85.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image" Target="../media/image212.png"/></Relationships>
</file>

<file path=ppt/slides/_rels/slide86.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08.png"/><Relationship Id="rId3" Type="http://schemas.openxmlformats.org/officeDocument/2006/relationships/image" Target="../media/image214.png"/><Relationship Id="rId7" Type="http://schemas.openxmlformats.org/officeDocument/2006/relationships/image" Target="../media/image218.pn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image" Target="../media/image213.png"/><Relationship Id="rId16"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7.png"/><Relationship Id="rId11" Type="http://schemas.openxmlformats.org/officeDocument/2006/relationships/image" Target="../media/image206.png"/><Relationship Id="rId5" Type="http://schemas.openxmlformats.org/officeDocument/2006/relationships/image" Target="../media/image216.png"/><Relationship Id="rId15" Type="http://schemas.openxmlformats.org/officeDocument/2006/relationships/image" Target="../media/image210.png"/><Relationship Id="rId10" Type="http://schemas.openxmlformats.org/officeDocument/2006/relationships/image" Target="../media/image204.png"/><Relationship Id="rId4" Type="http://schemas.openxmlformats.org/officeDocument/2006/relationships/image" Target="../media/image215.png"/><Relationship Id="rId9" Type="http://schemas.openxmlformats.org/officeDocument/2006/relationships/image" Target="../media/image220.png"/><Relationship Id="rId14" Type="http://schemas.openxmlformats.org/officeDocument/2006/relationships/image" Target="../media/image209.png"/></Relationships>
</file>

<file path=ppt/slides/_rels/slide87.xml.rels><?xml version="1.0" encoding="UTF-8" standalone="yes"?>
<Relationships xmlns="http://schemas.openxmlformats.org/package/2006/relationships"><Relationship Id="rId8" Type="http://schemas.openxmlformats.org/officeDocument/2006/relationships/image" Target="../media/image226.jpeg"/><Relationship Id="rId3" Type="http://schemas.openxmlformats.org/officeDocument/2006/relationships/image" Target="../media/image221.jpeg"/><Relationship Id="rId7" Type="http://schemas.openxmlformats.org/officeDocument/2006/relationships/image" Target="../media/image22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jpeg"/></Relationships>
</file>

<file path=ppt/slides/_rels/slide88.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CH" dirty="0"/>
              <a:t>Part II – </a:t>
            </a:r>
            <a:r>
              <a:rPr lang="en-US" dirty="0"/>
              <a:t>Capture of 3D point clouds</a:t>
            </a:r>
            <a:endParaRPr lang="de-CH" dirty="0">
              <a:latin typeface="Helvetica"/>
              <a:cs typeface="Helvetica"/>
            </a:endParaRPr>
          </a:p>
        </p:txBody>
      </p:sp>
      <p:sp>
        <p:nvSpPr>
          <p:cNvPr id="3" name="Subtitle 2"/>
          <p:cNvSpPr>
            <a:spLocks noGrp="1"/>
          </p:cNvSpPr>
          <p:nvPr>
            <p:ph type="subTitle" idx="1"/>
          </p:nvPr>
        </p:nvSpPr>
        <p:spPr>
          <a:xfrm>
            <a:off x="2846922" y="3299012"/>
            <a:ext cx="6498159" cy="2409810"/>
          </a:xfrm>
        </p:spPr>
        <p:txBody>
          <a:bodyPr>
            <a:normAutofit/>
          </a:bodyPr>
          <a:lstStyle/>
          <a:p>
            <a:r>
              <a:rPr lang="de-CH" dirty="0"/>
              <a:t>Céline Loscos</a:t>
            </a:r>
          </a:p>
          <a:p>
            <a:r>
              <a:rPr lang="de-CH" dirty="0">
                <a:hlinkClick r:id="rId2"/>
              </a:rPr>
              <a:t>Celine.loscos@univ-reims.fr</a:t>
            </a:r>
            <a:r>
              <a:rPr lang="de-CH" dirty="0"/>
              <a:t> </a:t>
            </a:r>
          </a:p>
          <a:p>
            <a:pPr>
              <a:tabLst>
                <a:tab pos="535781" algn="l"/>
              </a:tabLst>
            </a:pPr>
            <a:r>
              <a:rPr lang="de-CH" baseline="30000" dirty="0"/>
              <a:t>	</a:t>
            </a:r>
          </a:p>
          <a:p>
            <a:pPr>
              <a:tabLst>
                <a:tab pos="535781" algn="l"/>
              </a:tabLst>
            </a:pPr>
            <a:r>
              <a:rPr lang="de-CH" dirty="0"/>
              <a:t>CReSTIC Laboratory</a:t>
            </a:r>
          </a:p>
          <a:p>
            <a:pPr>
              <a:tabLst>
                <a:tab pos="535781" algn="l"/>
              </a:tabLst>
            </a:pPr>
            <a:r>
              <a:rPr lang="de-CH" dirty="0"/>
              <a:t>RVM Team</a:t>
            </a:r>
          </a:p>
          <a:p>
            <a:pPr>
              <a:tabLst>
                <a:tab pos="535781" algn="l"/>
              </a:tabLst>
            </a:pPr>
            <a:r>
              <a:rPr lang="de-CH" dirty="0"/>
              <a:t>University </a:t>
            </a:r>
            <a:r>
              <a:rPr lang="de-CH" dirty="0" err="1"/>
              <a:t>of</a:t>
            </a:r>
            <a:r>
              <a:rPr lang="de-CH" dirty="0"/>
              <a:t> Reims Champagne-Ardenne, France</a:t>
            </a:r>
          </a:p>
        </p:txBody>
      </p:sp>
    </p:spTree>
    <p:extLst>
      <p:ext uri="{BB962C8B-B14F-4D97-AF65-F5344CB8AC3E}">
        <p14:creationId xmlns:p14="http://schemas.microsoft.com/office/powerpoint/2010/main" val="7167248"/>
      </p:ext>
    </p:extLst>
  </p:cSld>
  <p:clrMapOvr>
    <a:masterClrMapping/>
  </p:clrMapOvr>
  <mc:AlternateContent xmlns:mc="http://schemas.openxmlformats.org/markup-compatibility/2006" xmlns:p14="http://schemas.microsoft.com/office/powerpoint/2010/main">
    <mc:Choice Requires="p14">
      <p:transition spd="slow" p14:dur="59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32368" y="107951"/>
            <a:ext cx="10723033" cy="1018885"/>
          </a:xfrm>
        </p:spPr>
        <p:txBody>
          <a:bodyPr/>
          <a:lstStyle/>
          <a:p>
            <a:r>
              <a:rPr lang="en-US" dirty="0"/>
              <a:t>Acquisition of 3D point clouds</a:t>
            </a:r>
          </a:p>
        </p:txBody>
      </p:sp>
      <p:sp>
        <p:nvSpPr>
          <p:cNvPr id="3" name="Espace réservé du contenu 2"/>
          <p:cNvSpPr>
            <a:spLocks noGrp="1"/>
          </p:cNvSpPr>
          <p:nvPr>
            <p:ph idx="1"/>
          </p:nvPr>
        </p:nvSpPr>
        <p:spPr/>
        <p:txBody>
          <a:bodyPr/>
          <a:lstStyle/>
          <a:p>
            <a:r>
              <a:rPr lang="en-US" dirty="0"/>
              <a:t>Use of a </a:t>
            </a:r>
            <a:r>
              <a:rPr lang="en-US" dirty="0" err="1"/>
              <a:t>multiview</a:t>
            </a:r>
            <a:r>
              <a:rPr lang="en-US" dirty="0"/>
              <a:t> acquisition system</a:t>
            </a:r>
          </a:p>
          <a:p>
            <a:r>
              <a:rPr lang="en-US" dirty="0"/>
              <a:t>What is it? What is it for ?</a:t>
            </a:r>
          </a:p>
          <a:p>
            <a:pPr lvl="1"/>
            <a:r>
              <a:rPr lang="en-US" dirty="0"/>
              <a:t>Composed of several cameras</a:t>
            </a:r>
          </a:p>
          <a:p>
            <a:pPr lvl="1"/>
            <a:r>
              <a:rPr lang="en-US" dirty="0"/>
              <a:t>To represent a same scene at a given time from several viewpoints</a:t>
            </a:r>
          </a:p>
          <a:p>
            <a:r>
              <a:rPr lang="en-US" dirty="0"/>
              <a:t>How many cameras?</a:t>
            </a:r>
          </a:p>
          <a:p>
            <a:r>
              <a:rPr lang="en-US" dirty="0"/>
              <a:t>Which configuration? </a:t>
            </a:r>
          </a:p>
        </p:txBody>
      </p:sp>
    </p:spTree>
    <p:extLst>
      <p:ext uri="{BB962C8B-B14F-4D97-AF65-F5344CB8AC3E}">
        <p14:creationId xmlns:p14="http://schemas.microsoft.com/office/powerpoint/2010/main" val="125588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32368" y="107952"/>
            <a:ext cx="10723033" cy="1084516"/>
          </a:xfrm>
        </p:spPr>
        <p:txBody>
          <a:bodyPr/>
          <a:lstStyle/>
          <a:p>
            <a:r>
              <a:rPr lang="en-US" dirty="0"/>
              <a:t>Different </a:t>
            </a:r>
            <a:r>
              <a:rPr lang="en-US" dirty="0" err="1"/>
              <a:t>multiview</a:t>
            </a:r>
            <a:r>
              <a:rPr lang="en-US" dirty="0"/>
              <a:t> acquisition systems</a:t>
            </a:r>
          </a:p>
        </p:txBody>
      </p:sp>
      <p:sp>
        <p:nvSpPr>
          <p:cNvPr id="3" name="Espace réservé du contenu 2"/>
          <p:cNvSpPr>
            <a:spLocks noGrp="1"/>
          </p:cNvSpPr>
          <p:nvPr>
            <p:ph idx="1"/>
          </p:nvPr>
        </p:nvSpPr>
        <p:spPr/>
        <p:txBody>
          <a:bodyPr/>
          <a:lstStyle/>
          <a:p>
            <a:r>
              <a:rPr lang="en-US" dirty="0"/>
              <a:t>Why taking several shots of a same scene?</a:t>
            </a:r>
          </a:p>
          <a:p>
            <a:pPr lvl="1"/>
            <a:endParaRPr lang="en-US" dirty="0"/>
          </a:p>
        </p:txBody>
      </p:sp>
      <p:sp>
        <p:nvSpPr>
          <p:cNvPr id="4" name="Espace réservé du contenu 4"/>
          <p:cNvSpPr txBox="1">
            <a:spLocks/>
          </p:cNvSpPr>
          <p:nvPr/>
        </p:nvSpPr>
        <p:spPr>
          <a:xfrm>
            <a:off x="1227572" y="2418735"/>
            <a:ext cx="4166464" cy="27063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3D visualization of captured videos</a:t>
            </a:r>
          </a:p>
          <a:p>
            <a:r>
              <a:rPr lang="en-US" sz="2000" dirty="0"/>
              <a:t>Real scene reconstruction</a:t>
            </a:r>
          </a:p>
          <a:p>
            <a:pPr lvl="1"/>
            <a:r>
              <a:rPr lang="en-US" sz="2000" dirty="0"/>
              <a:t>2.5D reconstruction (depth)</a:t>
            </a:r>
          </a:p>
          <a:p>
            <a:pPr lvl="1"/>
            <a:r>
              <a:rPr lang="en-US" sz="2000" dirty="0"/>
              <a:t>3D reconstruction w/</a:t>
            </a:r>
            <a:r>
              <a:rPr lang="en-US" sz="2000" dirty="0" err="1"/>
              <a:t>wo</a:t>
            </a:r>
            <a:r>
              <a:rPr lang="en-US" sz="2000" dirty="0"/>
              <a:t> texture (digital models)</a:t>
            </a:r>
          </a:p>
          <a:p>
            <a:pPr lvl="1"/>
            <a:r>
              <a:rPr lang="en-US" sz="2000" dirty="0" err="1"/>
              <a:t>MoCap</a:t>
            </a:r>
            <a:r>
              <a:rPr lang="en-US" sz="2000" dirty="0"/>
              <a:t> (movement) – used for animation</a:t>
            </a:r>
          </a:p>
        </p:txBody>
      </p:sp>
      <p:sp>
        <p:nvSpPr>
          <p:cNvPr id="5" name="Espace réservé du contenu 4"/>
          <p:cNvSpPr txBox="1">
            <a:spLocks/>
          </p:cNvSpPr>
          <p:nvPr/>
        </p:nvSpPr>
        <p:spPr>
          <a:xfrm>
            <a:off x="6709353" y="2418735"/>
            <a:ext cx="4171083" cy="2298597"/>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Image compositing (adjustments/lighting)</a:t>
            </a:r>
          </a:p>
          <a:p>
            <a:r>
              <a:rPr lang="en-US" sz="2000" dirty="0"/>
              <a:t>Mosaicking (panorama or High-Res image)</a:t>
            </a:r>
          </a:p>
          <a:p>
            <a:r>
              <a:rPr lang="en-US" sz="2000" dirty="0"/>
              <a:t>Frozen time or bullet time</a:t>
            </a:r>
          </a:p>
          <a:p>
            <a:r>
              <a:rPr lang="en-US" sz="2000" dirty="0"/>
              <a:t>AR</a:t>
            </a:r>
          </a:p>
          <a:p>
            <a:r>
              <a:rPr lang="en-US" sz="2000" dirty="0"/>
              <a:t>FVV</a:t>
            </a:r>
          </a:p>
          <a:p>
            <a:r>
              <a:rPr lang="en-US" sz="2000" dirty="0"/>
              <a:t>Refocus	</a:t>
            </a:r>
          </a:p>
        </p:txBody>
      </p:sp>
    </p:spTree>
    <p:extLst>
      <p:ext uri="{BB962C8B-B14F-4D97-AF65-F5344CB8AC3E}">
        <p14:creationId xmlns:p14="http://schemas.microsoft.com/office/powerpoint/2010/main" val="524393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Different </a:t>
            </a:r>
            <a:r>
              <a:rPr lang="en-US" dirty="0" err="1"/>
              <a:t>multiview</a:t>
            </a:r>
            <a:r>
              <a:rPr lang="en-US" dirty="0"/>
              <a:t> acquisition systems</a:t>
            </a:r>
          </a:p>
        </p:txBody>
      </p:sp>
      <p:sp>
        <p:nvSpPr>
          <p:cNvPr id="3" name="Espace réservé du contenu 2">
            <a:extLst>
              <a:ext uri="{FF2B5EF4-FFF2-40B4-BE49-F238E27FC236}">
                <a16:creationId xmlns:a16="http://schemas.microsoft.com/office/drawing/2014/main" id="{0EB7288A-B484-415C-A56E-23459F96BC26}"/>
              </a:ext>
            </a:extLst>
          </p:cNvPr>
          <p:cNvSpPr>
            <a:spLocks noGrp="1"/>
          </p:cNvSpPr>
          <p:nvPr>
            <p:ph idx="1"/>
          </p:nvPr>
        </p:nvSpPr>
        <p:spPr/>
        <p:txBody>
          <a:bodyPr/>
          <a:lstStyle/>
          <a:p>
            <a:r>
              <a:rPr lang="en-US" sz="2000" dirty="0"/>
              <a:t>Binocular systems</a:t>
            </a:r>
          </a:p>
          <a:p>
            <a:pPr lvl="1">
              <a:buFont typeface="Arial" pitchFamily="34" charset="0"/>
              <a:buChar char="•"/>
            </a:pPr>
            <a:r>
              <a:rPr lang="en-US" sz="2000" dirty="0"/>
              <a:t>Stereoscopic RIG</a:t>
            </a:r>
          </a:p>
          <a:p>
            <a:pPr lvl="1"/>
            <a:endParaRPr lang="en-US" sz="2000" dirty="0"/>
          </a:p>
          <a:p>
            <a:r>
              <a:rPr lang="en-US" sz="2000" dirty="0"/>
              <a:t>Multiview systems</a:t>
            </a:r>
          </a:p>
          <a:p>
            <a:pPr lvl="1">
              <a:buFont typeface="Arial" pitchFamily="34" charset="0"/>
              <a:buChar char="•"/>
            </a:pPr>
            <a:r>
              <a:rPr lang="en-US" sz="2000" dirty="0"/>
              <a:t>Lateral or directional</a:t>
            </a:r>
          </a:p>
          <a:p>
            <a:pPr lvl="2"/>
            <a:r>
              <a:rPr lang="en-US" dirty="0"/>
              <a:t>Linear or grid (</a:t>
            </a:r>
            <a:r>
              <a:rPr lang="en-US" i="1" dirty="0"/>
              <a:t>Camera Array</a:t>
            </a:r>
            <a:r>
              <a:rPr lang="en-US" dirty="0"/>
              <a:t>)</a:t>
            </a:r>
          </a:p>
          <a:p>
            <a:pPr lvl="2"/>
            <a:r>
              <a:rPr lang="en-US" dirty="0" err="1"/>
              <a:t>Plenoptic</a:t>
            </a:r>
            <a:endParaRPr lang="en-US" dirty="0"/>
          </a:p>
          <a:p>
            <a:pPr lvl="1">
              <a:buFont typeface="Arial" pitchFamily="34" charset="0"/>
              <a:buChar char="•"/>
            </a:pPr>
            <a:r>
              <a:rPr lang="en-US" sz="2000" dirty="0"/>
              <a:t>Encompassing or omnidirectional</a:t>
            </a:r>
          </a:p>
          <a:p>
            <a:pPr lvl="1">
              <a:buFont typeface="Arial" pitchFamily="34" charset="0"/>
              <a:buChar char="•"/>
            </a:pPr>
            <a:endParaRPr lang="en-US" sz="2000" dirty="0"/>
          </a:p>
          <a:p>
            <a:r>
              <a:rPr lang="en-US" dirty="0"/>
              <a:t>Other infrared systems</a:t>
            </a:r>
          </a:p>
        </p:txBody>
      </p:sp>
      <p:pic>
        <p:nvPicPr>
          <p:cNvPr id="19" name="Image 18"/>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745" b="49780"/>
          <a:stretch/>
        </p:blipFill>
        <p:spPr>
          <a:xfrm>
            <a:off x="9060390" y="2904817"/>
            <a:ext cx="2440922" cy="1831392"/>
          </a:xfrm>
          <a:prstGeom prst="rect">
            <a:avLst/>
          </a:prstGeom>
        </p:spPr>
      </p:pic>
      <p:sp>
        <p:nvSpPr>
          <p:cNvPr id="20" name="Espace réservé du contenu 2"/>
          <p:cNvSpPr txBox="1">
            <a:spLocks/>
          </p:cNvSpPr>
          <p:nvPr/>
        </p:nvSpPr>
        <p:spPr>
          <a:xfrm>
            <a:off x="732368" y="1582673"/>
            <a:ext cx="4785605" cy="385907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pic>
        <p:nvPicPr>
          <p:cNvPr id="22"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7328" y="1487061"/>
            <a:ext cx="2970330" cy="1006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2742322"/>
            <a:ext cx="2753832" cy="929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Image 6">
            <a:extLst>
              <a:ext uri="{FF2B5EF4-FFF2-40B4-BE49-F238E27FC236}">
                <a16:creationId xmlns:a16="http://schemas.microsoft.com/office/drawing/2014/main" id="{4D4C2125-89B9-47A1-8924-FCFBF45BEA3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827393" y="4998963"/>
            <a:ext cx="3381160" cy="1656279"/>
          </a:xfrm>
          <a:prstGeom prst="rect">
            <a:avLst/>
          </a:prstGeom>
        </p:spPr>
      </p:pic>
      <p:pic>
        <p:nvPicPr>
          <p:cNvPr id="8" name="Image 7">
            <a:extLst>
              <a:ext uri="{FF2B5EF4-FFF2-40B4-BE49-F238E27FC236}">
                <a16:creationId xmlns:a16="http://schemas.microsoft.com/office/drawing/2014/main" id="{8AE19EC9-98C5-4851-B433-C2FE4E399254}"/>
              </a:ext>
            </a:extLst>
          </p:cNvPr>
          <p:cNvPicPr>
            <a:picLocks noChangeAspect="1"/>
          </p:cNvPicPr>
          <p:nvPr/>
        </p:nvPicPr>
        <p:blipFill rotWithShape="1">
          <a:blip r:embed="rId7">
            <a:clrChange>
              <a:clrFrom>
                <a:srgbClr val="FFFFFF"/>
              </a:clrFrom>
              <a:clrTo>
                <a:srgbClr val="FFFFFF">
                  <a:alpha val="0"/>
                </a:srgbClr>
              </a:clrTo>
            </a:clrChange>
          </a:blip>
          <a:srcRect l="4746"/>
          <a:stretch/>
        </p:blipFill>
        <p:spPr>
          <a:xfrm>
            <a:off x="7208553" y="5037919"/>
            <a:ext cx="4378036" cy="1516227"/>
          </a:xfrm>
          <a:prstGeom prst="rect">
            <a:avLst/>
          </a:prstGeom>
        </p:spPr>
      </p:pic>
    </p:spTree>
    <p:extLst>
      <p:ext uri="{BB962C8B-B14F-4D97-AF65-F5344CB8AC3E}">
        <p14:creationId xmlns:p14="http://schemas.microsoft.com/office/powerpoint/2010/main" val="407598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32368" y="107951"/>
            <a:ext cx="10723033" cy="958423"/>
          </a:xfrm>
        </p:spPr>
        <p:txBody>
          <a:bodyPr/>
          <a:lstStyle/>
          <a:p>
            <a:r>
              <a:rPr lang="en-US" dirty="0"/>
              <a:t>Binocular systems</a:t>
            </a:r>
          </a:p>
        </p:txBody>
      </p:sp>
      <p:sp>
        <p:nvSpPr>
          <p:cNvPr id="3" name="Espace réservé du contenu 2"/>
          <p:cNvSpPr>
            <a:spLocks noGrp="1"/>
          </p:cNvSpPr>
          <p:nvPr>
            <p:ph idx="1"/>
          </p:nvPr>
        </p:nvSpPr>
        <p:spPr/>
        <p:txBody>
          <a:bodyPr/>
          <a:lstStyle/>
          <a:p>
            <a:r>
              <a:rPr lang="en-US" dirty="0"/>
              <a:t>Stereoscopic rig: two cameras connected by a rigid or articulated device</a:t>
            </a:r>
          </a:p>
          <a:p>
            <a:pPr defTabSz="914400"/>
            <a:endParaRPr lang="en-US" dirty="0"/>
          </a:p>
          <a:p>
            <a:pPr defTabSz="914400"/>
            <a:endParaRPr lang="en-US" dirty="0"/>
          </a:p>
          <a:p>
            <a:pPr defTabSz="914400"/>
            <a:endParaRPr lang="en-US" dirty="0"/>
          </a:p>
          <a:p>
            <a:pPr defTabSz="914400"/>
            <a:endParaRPr lang="en-US" dirty="0"/>
          </a:p>
          <a:p>
            <a:pPr defTabSz="914400"/>
            <a:r>
              <a:rPr lang="en-US" dirty="0"/>
              <a:t>Binocular video refers to </a:t>
            </a:r>
            <a:r>
              <a:rPr lang="en-US" b="1" dirty="0"/>
              <a:t>stereoscopy</a:t>
            </a:r>
          </a:p>
          <a:p>
            <a:pPr defTabSz="914400"/>
            <a:r>
              <a:rPr lang="en-US" dirty="0"/>
              <a:t>Use of stereo correspondences to extract depth information</a:t>
            </a:r>
          </a:p>
          <a:p>
            <a:pPr defTabSz="914400"/>
            <a:r>
              <a:rPr lang="en-US" dirty="0"/>
              <a:t>The shooting geometry is linked to epipolar geometry</a:t>
            </a:r>
          </a:p>
          <a:p>
            <a:endParaRPr lang="en-US" dirty="0"/>
          </a:p>
          <a:p>
            <a:endParaRPr lang="en-US" dirty="0"/>
          </a:p>
        </p:txBody>
      </p:sp>
      <p:grpSp>
        <p:nvGrpSpPr>
          <p:cNvPr id="7" name="Groupe 6"/>
          <p:cNvGrpSpPr/>
          <p:nvPr/>
        </p:nvGrpSpPr>
        <p:grpSpPr>
          <a:xfrm>
            <a:off x="1678165" y="2014670"/>
            <a:ext cx="8435653" cy="2051113"/>
            <a:chOff x="1828800" y="2120900"/>
            <a:chExt cx="11247536" cy="2734816"/>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120900"/>
              <a:ext cx="5715000" cy="129540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560316"/>
              <a:ext cx="5715000" cy="1295400"/>
            </a:xfrm>
            <a:prstGeom prst="rect">
              <a:avLst/>
            </a:prstGeom>
          </p:spPr>
        </p:pic>
        <p:sp>
          <p:nvSpPr>
            <p:cNvPr id="6" name="ZoneTexte 5"/>
            <p:cNvSpPr txBox="1"/>
            <p:nvPr/>
          </p:nvSpPr>
          <p:spPr>
            <a:xfrm>
              <a:off x="7811817" y="3360261"/>
              <a:ext cx="5264519" cy="400109"/>
            </a:xfrm>
            <a:prstGeom prst="rect">
              <a:avLst/>
            </a:prstGeom>
            <a:noFill/>
          </p:spPr>
          <p:txBody>
            <a:bodyPr wrap="none" rtlCol="0">
              <a:spAutoFit/>
            </a:bodyPr>
            <a:lstStyle/>
            <a:p>
              <a:r>
                <a:rPr lang="en-US" sz="1350" dirty="0"/>
                <a:t>Rigs from </a:t>
              </a:r>
              <a:r>
                <a:rPr lang="en-US" sz="1350" dirty="0" err="1"/>
                <a:t>Binocle</a:t>
              </a:r>
              <a:r>
                <a:rPr lang="en-US" sz="1350" dirty="0"/>
                <a:t> (</a:t>
              </a:r>
              <a:r>
                <a:rPr lang="en-US" sz="1350" dirty="0">
                  <a:hlinkClick r:id="rId4"/>
                </a:rPr>
                <a:t>http://www.binocle.com/</a:t>
              </a:r>
              <a:r>
                <a:rPr lang="en-US" sz="1350" dirty="0"/>
                <a:t>) </a:t>
              </a:r>
            </a:p>
          </p:txBody>
        </p:sp>
      </p:grpSp>
    </p:spTree>
    <p:extLst>
      <p:ext uri="{BB962C8B-B14F-4D97-AF65-F5344CB8AC3E}">
        <p14:creationId xmlns:p14="http://schemas.microsoft.com/office/powerpoint/2010/main" val="849021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9527" y="365127"/>
            <a:ext cx="11434617" cy="752473"/>
          </a:xfrm>
        </p:spPr>
        <p:txBody>
          <a:bodyPr>
            <a:normAutofit/>
          </a:bodyPr>
          <a:lstStyle/>
          <a:p>
            <a:r>
              <a:rPr lang="en-US" sz="4000" dirty="0"/>
              <a:t>Lateral or directional </a:t>
            </a:r>
            <a:r>
              <a:rPr lang="en-US" sz="4000" dirty="0" err="1"/>
              <a:t>multiview</a:t>
            </a:r>
            <a:r>
              <a:rPr lang="en-US" sz="4000" dirty="0"/>
              <a:t> systems</a:t>
            </a:r>
          </a:p>
        </p:txBody>
      </p:sp>
      <p:sp>
        <p:nvSpPr>
          <p:cNvPr id="3" name="Espace réservé du contenu 2"/>
          <p:cNvSpPr>
            <a:spLocks noGrp="1"/>
          </p:cNvSpPr>
          <p:nvPr>
            <p:ph idx="1"/>
          </p:nvPr>
        </p:nvSpPr>
        <p:spPr/>
        <p:txBody>
          <a:bodyPr/>
          <a:lstStyle/>
          <a:p>
            <a:r>
              <a:rPr lang="en-US" dirty="0"/>
              <a:t>Three or more cameras</a:t>
            </a:r>
          </a:p>
          <a:p>
            <a:r>
              <a:rPr lang="en-US" dirty="0"/>
              <a:t>Associated to </a:t>
            </a:r>
            <a:r>
              <a:rPr lang="en-US" dirty="0" err="1"/>
              <a:t>multistereoscopy</a:t>
            </a:r>
            <a:endParaRPr lang="en-US" dirty="0"/>
          </a:p>
          <a:p>
            <a:r>
              <a:rPr lang="en-US" dirty="0"/>
              <a:t>Evenly distributed along a curve or a grid</a:t>
            </a:r>
          </a:p>
          <a:p>
            <a:r>
              <a:rPr lang="en-US" dirty="0"/>
              <a:t>Mechanical assembly (linear or </a:t>
            </a:r>
            <a:r>
              <a:rPr lang="en-US" dirty="0" err="1"/>
              <a:t>matricial</a:t>
            </a:r>
            <a:r>
              <a:rPr lang="en-US" dirty="0"/>
              <a:t>)</a:t>
            </a:r>
          </a:p>
          <a:p>
            <a:r>
              <a:rPr lang="en-US" dirty="0"/>
              <a:t>Synchronization using specific electronics</a:t>
            </a:r>
          </a:p>
          <a:p>
            <a:r>
              <a:rPr lang="en-US" dirty="0"/>
              <a:t>Target content (FVV, 3D reconstruction, 3D visualization, refocus, …) impacts on </a:t>
            </a:r>
          </a:p>
          <a:p>
            <a:pPr lvl="1"/>
            <a:r>
              <a:rPr lang="en-US" dirty="0"/>
              <a:t>The number of cameras needed</a:t>
            </a:r>
          </a:p>
          <a:p>
            <a:pPr lvl="1"/>
            <a:r>
              <a:rPr lang="en-US" dirty="0"/>
              <a:t>Their spatial organization</a:t>
            </a:r>
          </a:p>
        </p:txBody>
      </p:sp>
    </p:spTree>
    <p:extLst>
      <p:ext uri="{BB962C8B-B14F-4D97-AF65-F5344CB8AC3E}">
        <p14:creationId xmlns:p14="http://schemas.microsoft.com/office/powerpoint/2010/main" val="3830114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74133" y="2487963"/>
            <a:ext cx="6660594" cy="2992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re 1"/>
          <p:cNvSpPr>
            <a:spLocks noGrp="1"/>
          </p:cNvSpPr>
          <p:nvPr>
            <p:ph type="title"/>
          </p:nvPr>
        </p:nvSpPr>
        <p:spPr>
          <a:xfrm>
            <a:off x="732368" y="107951"/>
            <a:ext cx="10723033" cy="1024193"/>
          </a:xfrm>
        </p:spPr>
        <p:txBody>
          <a:bodyPr>
            <a:normAutofit/>
          </a:bodyPr>
          <a:lstStyle/>
          <a:p>
            <a:r>
              <a:rPr lang="fr-FR" dirty="0"/>
              <a:t>Camera </a:t>
            </a:r>
            <a:r>
              <a:rPr lang="fr-FR" dirty="0" err="1"/>
              <a:t>models</a:t>
            </a:r>
            <a:endParaRPr lang="fr-FR" dirty="0"/>
          </a:p>
        </p:txBody>
      </p:sp>
      <p:sp>
        <p:nvSpPr>
          <p:cNvPr id="12" name="Espace réservé du contenu 2"/>
          <p:cNvSpPr>
            <a:spLocks noGrp="1"/>
          </p:cNvSpPr>
          <p:nvPr>
            <p:ph idx="1"/>
          </p:nvPr>
        </p:nvSpPr>
        <p:spPr/>
        <p:txBody>
          <a:bodyPr>
            <a:noAutofit/>
          </a:bodyPr>
          <a:lstStyle/>
          <a:p>
            <a:pPr marL="257175" lvl="1" indent="-257175"/>
            <a:r>
              <a:rPr lang="fr-FR" dirty="0"/>
              <a:t>3 types of </a:t>
            </a:r>
            <a:r>
              <a:rPr lang="fr-FR" dirty="0" err="1"/>
              <a:t>geometry</a:t>
            </a:r>
            <a:r>
              <a:rPr lang="fr-FR" dirty="0"/>
              <a:t> of </a:t>
            </a:r>
            <a:r>
              <a:rPr lang="fr-FR" dirty="0" err="1"/>
              <a:t>multiview</a:t>
            </a:r>
            <a:r>
              <a:rPr lang="fr-FR" dirty="0"/>
              <a:t> capture</a:t>
            </a:r>
          </a:p>
        </p:txBody>
      </p:sp>
      <p:pic>
        <p:nvPicPr>
          <p:cNvPr id="13" name="Image 12" descr="convergente.png"/>
          <p:cNvPicPr>
            <a:picLocks noChangeAspect="1"/>
          </p:cNvPicPr>
          <p:nvPr/>
        </p:nvPicPr>
        <p:blipFill>
          <a:blip r:embed="rId3" cstate="print"/>
          <a:stretch>
            <a:fillRect/>
          </a:stretch>
        </p:blipFill>
        <p:spPr>
          <a:xfrm>
            <a:off x="1485578" y="2799785"/>
            <a:ext cx="2160000" cy="2000156"/>
          </a:xfrm>
          <a:prstGeom prst="rect">
            <a:avLst/>
          </a:prstGeom>
        </p:spPr>
      </p:pic>
      <p:pic>
        <p:nvPicPr>
          <p:cNvPr id="14" name="Image 13" descr="parallele.png"/>
          <p:cNvPicPr>
            <a:picLocks noChangeAspect="1"/>
          </p:cNvPicPr>
          <p:nvPr/>
        </p:nvPicPr>
        <p:blipFill>
          <a:blip r:embed="rId4" cstate="print"/>
          <a:stretch>
            <a:fillRect/>
          </a:stretch>
        </p:blipFill>
        <p:spPr>
          <a:xfrm>
            <a:off x="5083500" y="3096176"/>
            <a:ext cx="2025000" cy="1928789"/>
          </a:xfrm>
          <a:prstGeom prst="rect">
            <a:avLst/>
          </a:prstGeom>
        </p:spPr>
      </p:pic>
      <p:pic>
        <p:nvPicPr>
          <p:cNvPr id="15" name="Image 14" descr="parallele_decentre.png"/>
          <p:cNvPicPr>
            <a:picLocks noChangeAspect="1"/>
          </p:cNvPicPr>
          <p:nvPr/>
        </p:nvPicPr>
        <p:blipFill>
          <a:blip r:embed="rId5" cstate="print"/>
          <a:stretch>
            <a:fillRect/>
          </a:stretch>
        </p:blipFill>
        <p:spPr>
          <a:xfrm>
            <a:off x="8712649" y="2820190"/>
            <a:ext cx="2160000" cy="2162273"/>
          </a:xfrm>
          <a:prstGeom prst="rect">
            <a:avLst/>
          </a:prstGeom>
        </p:spPr>
      </p:pic>
      <p:sp>
        <p:nvSpPr>
          <p:cNvPr id="18" name="ZoneTexte 17"/>
          <p:cNvSpPr txBox="1"/>
          <p:nvPr/>
        </p:nvSpPr>
        <p:spPr>
          <a:xfrm>
            <a:off x="1683126" y="2205535"/>
            <a:ext cx="1714512" cy="507831"/>
          </a:xfrm>
          <a:prstGeom prst="rect">
            <a:avLst/>
          </a:prstGeom>
          <a:noFill/>
        </p:spPr>
        <p:txBody>
          <a:bodyPr wrap="square" rtlCol="0">
            <a:spAutoFit/>
          </a:bodyPr>
          <a:lstStyle/>
          <a:p>
            <a:pPr algn="ctr"/>
            <a:r>
              <a:rPr lang="fr-FR" sz="1350" b="1" dirty="0" err="1"/>
              <a:t>Converging</a:t>
            </a:r>
            <a:r>
              <a:rPr lang="fr-FR" sz="1350" b="1" dirty="0"/>
              <a:t> </a:t>
            </a:r>
            <a:r>
              <a:rPr lang="fr-FR" sz="1350" b="1" dirty="0" err="1"/>
              <a:t>geometry</a:t>
            </a:r>
            <a:endParaRPr lang="fr-FR" sz="1350" b="1" dirty="0"/>
          </a:p>
        </p:txBody>
      </p:sp>
      <p:sp>
        <p:nvSpPr>
          <p:cNvPr id="19" name="ZoneTexte 18"/>
          <p:cNvSpPr txBox="1"/>
          <p:nvPr/>
        </p:nvSpPr>
        <p:spPr>
          <a:xfrm>
            <a:off x="5292323" y="2210964"/>
            <a:ext cx="1714512" cy="300082"/>
          </a:xfrm>
          <a:prstGeom prst="rect">
            <a:avLst/>
          </a:prstGeom>
          <a:noFill/>
        </p:spPr>
        <p:txBody>
          <a:bodyPr wrap="square" rtlCol="0">
            <a:spAutoFit/>
          </a:bodyPr>
          <a:lstStyle/>
          <a:p>
            <a:pPr algn="ctr"/>
            <a:r>
              <a:rPr lang="fr-FR" sz="1350" b="1" dirty="0" err="1"/>
              <a:t>Parallel</a:t>
            </a:r>
            <a:r>
              <a:rPr lang="fr-FR" sz="1350" b="1" dirty="0"/>
              <a:t> </a:t>
            </a:r>
            <a:r>
              <a:rPr lang="fr-FR" sz="1350" b="1" dirty="0" err="1"/>
              <a:t>geometry</a:t>
            </a:r>
            <a:endParaRPr lang="fr-FR" sz="1350" b="1" dirty="0"/>
          </a:p>
        </p:txBody>
      </p:sp>
      <p:sp>
        <p:nvSpPr>
          <p:cNvPr id="20" name="ZoneTexte 19"/>
          <p:cNvSpPr txBox="1"/>
          <p:nvPr/>
        </p:nvSpPr>
        <p:spPr>
          <a:xfrm>
            <a:off x="8687299" y="2093281"/>
            <a:ext cx="2035983" cy="507831"/>
          </a:xfrm>
          <a:prstGeom prst="rect">
            <a:avLst/>
          </a:prstGeom>
          <a:noFill/>
        </p:spPr>
        <p:txBody>
          <a:bodyPr wrap="square" rtlCol="0">
            <a:spAutoFit/>
          </a:bodyPr>
          <a:lstStyle/>
          <a:p>
            <a:pPr algn="ctr"/>
            <a:r>
              <a:rPr lang="fr-FR" sz="1350" b="1" dirty="0"/>
              <a:t>Off-axis </a:t>
            </a:r>
            <a:r>
              <a:rPr lang="fr-FR" sz="1350" b="1" dirty="0" err="1"/>
              <a:t>parallel</a:t>
            </a:r>
            <a:r>
              <a:rPr lang="fr-FR" sz="1350" b="1" dirty="0"/>
              <a:t> </a:t>
            </a:r>
            <a:r>
              <a:rPr lang="fr-FR" sz="1350" b="1" dirty="0" err="1"/>
              <a:t>geometry</a:t>
            </a:r>
            <a:endParaRPr lang="fr-FR" sz="1350" b="1" dirty="0"/>
          </a:p>
        </p:txBody>
      </p:sp>
      <p:grpSp>
        <p:nvGrpSpPr>
          <p:cNvPr id="4" name="Groupe 3"/>
          <p:cNvGrpSpPr/>
          <p:nvPr/>
        </p:nvGrpSpPr>
        <p:grpSpPr>
          <a:xfrm>
            <a:off x="3926070" y="5394872"/>
            <a:ext cx="4356719" cy="800220"/>
            <a:chOff x="1785918" y="5290158"/>
            <a:chExt cx="5808958" cy="1066960"/>
          </a:xfrm>
        </p:grpSpPr>
        <p:pic>
          <p:nvPicPr>
            <p:cNvPr id="16" name="Image 15" descr="legende1.png"/>
            <p:cNvPicPr>
              <a:picLocks noChangeAspect="1"/>
            </p:cNvPicPr>
            <p:nvPr/>
          </p:nvPicPr>
          <p:blipFill>
            <a:blip r:embed="rId6" cstate="print"/>
            <a:stretch>
              <a:fillRect/>
            </a:stretch>
          </p:blipFill>
          <p:spPr>
            <a:xfrm>
              <a:off x="1785918" y="5290158"/>
              <a:ext cx="2880000" cy="1025923"/>
            </a:xfrm>
            <a:prstGeom prst="rect">
              <a:avLst/>
            </a:prstGeom>
          </p:spPr>
        </p:pic>
        <p:pic>
          <p:nvPicPr>
            <p:cNvPr id="17" name="Image 16" descr="legende2.png"/>
            <p:cNvPicPr>
              <a:picLocks noChangeAspect="1"/>
            </p:cNvPicPr>
            <p:nvPr/>
          </p:nvPicPr>
          <p:blipFill>
            <a:blip r:embed="rId7" cstate="print"/>
            <a:stretch>
              <a:fillRect/>
            </a:stretch>
          </p:blipFill>
          <p:spPr>
            <a:xfrm>
              <a:off x="4714876" y="5290158"/>
              <a:ext cx="2880000" cy="1025923"/>
            </a:xfrm>
            <a:prstGeom prst="rect">
              <a:avLst/>
            </a:prstGeom>
          </p:spPr>
        </p:pic>
        <p:sp>
          <p:nvSpPr>
            <p:cNvPr id="3" name="ZoneTexte 2"/>
            <p:cNvSpPr txBox="1"/>
            <p:nvPr/>
          </p:nvSpPr>
          <p:spPr>
            <a:xfrm>
              <a:off x="5387030" y="5425695"/>
              <a:ext cx="1584176" cy="338555"/>
            </a:xfrm>
            <a:prstGeom prst="rect">
              <a:avLst/>
            </a:prstGeom>
            <a:solidFill>
              <a:schemeClr val="bg1"/>
            </a:solidFill>
          </p:spPr>
          <p:txBody>
            <a:bodyPr wrap="square" rtlCol="0">
              <a:spAutoFit/>
            </a:bodyPr>
            <a:lstStyle/>
            <a:p>
              <a:r>
                <a:rPr lang="fr-FR" sz="1050" dirty="0"/>
                <a:t>Optical center</a:t>
              </a:r>
            </a:p>
          </p:txBody>
        </p:sp>
        <p:sp>
          <p:nvSpPr>
            <p:cNvPr id="21" name="ZoneTexte 20"/>
            <p:cNvSpPr txBox="1"/>
            <p:nvPr/>
          </p:nvSpPr>
          <p:spPr>
            <a:xfrm>
              <a:off x="5360623" y="5803120"/>
              <a:ext cx="2232248" cy="553998"/>
            </a:xfrm>
            <a:prstGeom prst="rect">
              <a:avLst/>
            </a:prstGeom>
            <a:solidFill>
              <a:schemeClr val="bg1"/>
            </a:solidFill>
          </p:spPr>
          <p:txBody>
            <a:bodyPr wrap="square" rtlCol="0">
              <a:spAutoFit/>
            </a:bodyPr>
            <a:lstStyle/>
            <a:p>
              <a:r>
                <a:rPr lang="fr-FR" sz="1050" dirty="0"/>
                <a:t>Capture area of images (in inverse </a:t>
              </a:r>
              <a:r>
                <a:rPr lang="fr-FR" sz="1050" dirty="0" err="1"/>
                <a:t>stenope</a:t>
              </a:r>
              <a:r>
                <a:rPr lang="fr-FR" sz="1050" dirty="0"/>
                <a:t>)</a:t>
              </a:r>
            </a:p>
          </p:txBody>
        </p:sp>
        <p:sp>
          <p:nvSpPr>
            <p:cNvPr id="22" name="ZoneTexte 21"/>
            <p:cNvSpPr txBox="1"/>
            <p:nvPr/>
          </p:nvSpPr>
          <p:spPr>
            <a:xfrm>
              <a:off x="2411761" y="5805265"/>
              <a:ext cx="2232248" cy="338555"/>
            </a:xfrm>
            <a:prstGeom prst="rect">
              <a:avLst/>
            </a:prstGeom>
            <a:solidFill>
              <a:schemeClr val="bg1"/>
            </a:solidFill>
          </p:spPr>
          <p:txBody>
            <a:bodyPr wrap="square" rtlCol="0">
              <a:spAutoFit/>
            </a:bodyPr>
            <a:lstStyle/>
            <a:p>
              <a:r>
                <a:rPr lang="fr-FR" sz="1050" dirty="0" err="1"/>
                <a:t>Lines</a:t>
              </a:r>
              <a:r>
                <a:rPr lang="fr-FR" sz="1050" dirty="0"/>
                <a:t> of </a:t>
              </a:r>
              <a:r>
                <a:rPr lang="fr-FR" sz="1050" dirty="0" err="1"/>
                <a:t>optical</a:t>
              </a:r>
              <a:r>
                <a:rPr lang="fr-FR" sz="1050" dirty="0"/>
                <a:t> </a:t>
              </a:r>
              <a:r>
                <a:rPr lang="fr-FR" sz="1050" dirty="0" err="1"/>
                <a:t>centers</a:t>
              </a:r>
              <a:endParaRPr lang="fr-FR" sz="1050" dirty="0"/>
            </a:p>
          </p:txBody>
        </p:sp>
        <p:sp>
          <p:nvSpPr>
            <p:cNvPr id="23" name="ZoneTexte 22"/>
            <p:cNvSpPr txBox="1"/>
            <p:nvPr/>
          </p:nvSpPr>
          <p:spPr>
            <a:xfrm>
              <a:off x="2433670" y="5315661"/>
              <a:ext cx="2232248" cy="338555"/>
            </a:xfrm>
            <a:prstGeom prst="rect">
              <a:avLst/>
            </a:prstGeom>
            <a:solidFill>
              <a:schemeClr val="bg1"/>
            </a:solidFill>
          </p:spPr>
          <p:txBody>
            <a:bodyPr wrap="square" rtlCol="0">
              <a:spAutoFit/>
            </a:bodyPr>
            <a:lstStyle/>
            <a:p>
              <a:r>
                <a:rPr lang="fr-FR" sz="1050" dirty="0"/>
                <a:t>Optical axis</a:t>
              </a:r>
            </a:p>
          </p:txBody>
        </p:sp>
      </p:grpSp>
      <p:sp>
        <p:nvSpPr>
          <p:cNvPr id="24" name="ZoneTexte 23"/>
          <p:cNvSpPr txBox="1"/>
          <p:nvPr/>
        </p:nvSpPr>
        <p:spPr>
          <a:xfrm>
            <a:off x="2109740" y="2791153"/>
            <a:ext cx="1097705" cy="253916"/>
          </a:xfrm>
          <a:prstGeom prst="rect">
            <a:avLst/>
          </a:prstGeom>
          <a:solidFill>
            <a:schemeClr val="bg1"/>
          </a:solidFill>
        </p:spPr>
        <p:txBody>
          <a:bodyPr wrap="square" rtlCol="0">
            <a:spAutoFit/>
          </a:bodyPr>
          <a:lstStyle/>
          <a:p>
            <a:r>
              <a:rPr lang="fr-FR" sz="1050" dirty="0"/>
              <a:t>Focal point</a:t>
            </a:r>
          </a:p>
        </p:txBody>
      </p:sp>
      <p:sp>
        <p:nvSpPr>
          <p:cNvPr id="25" name="ZoneTexte 24"/>
          <p:cNvSpPr txBox="1"/>
          <p:nvPr/>
        </p:nvSpPr>
        <p:spPr>
          <a:xfrm>
            <a:off x="9347358" y="2791078"/>
            <a:ext cx="1097705" cy="253916"/>
          </a:xfrm>
          <a:prstGeom prst="rect">
            <a:avLst/>
          </a:prstGeom>
          <a:solidFill>
            <a:schemeClr val="bg1"/>
          </a:solidFill>
        </p:spPr>
        <p:txBody>
          <a:bodyPr wrap="square" rtlCol="0">
            <a:spAutoFit/>
          </a:bodyPr>
          <a:lstStyle/>
          <a:p>
            <a:r>
              <a:rPr lang="fr-FR" sz="1050" dirty="0"/>
              <a:t>Focal point</a:t>
            </a:r>
          </a:p>
        </p:txBody>
      </p:sp>
    </p:spTree>
    <p:extLst>
      <p:ext uri="{BB962C8B-B14F-4D97-AF65-F5344CB8AC3E}">
        <p14:creationId xmlns:p14="http://schemas.microsoft.com/office/powerpoint/2010/main" val="1341709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4945" y="365128"/>
            <a:ext cx="11333019" cy="789418"/>
          </a:xfrm>
        </p:spPr>
        <p:txBody>
          <a:bodyPr/>
          <a:lstStyle/>
          <a:p>
            <a:r>
              <a:rPr lang="en-US" dirty="0"/>
              <a:t>Camera arrays vs. </a:t>
            </a:r>
            <a:r>
              <a:rPr lang="en-US" dirty="0" err="1"/>
              <a:t>plenoptic</a:t>
            </a:r>
            <a:r>
              <a:rPr lang="en-US" dirty="0"/>
              <a:t> systems</a:t>
            </a:r>
          </a:p>
        </p:txBody>
      </p:sp>
      <p:sp>
        <p:nvSpPr>
          <p:cNvPr id="3" name="Espace réservé du contenu 2"/>
          <p:cNvSpPr>
            <a:spLocks noGrp="1"/>
          </p:cNvSpPr>
          <p:nvPr>
            <p:ph idx="1"/>
          </p:nvPr>
        </p:nvSpPr>
        <p:spPr/>
        <p:txBody>
          <a:bodyPr/>
          <a:lstStyle/>
          <a:p>
            <a:r>
              <a:rPr lang="en-US" dirty="0"/>
              <a:t>Camera arrays</a:t>
            </a:r>
          </a:p>
          <a:p>
            <a:pPr lvl="1"/>
            <a:r>
              <a:rPr lang="en-US" dirty="0"/>
              <a:t>Capture multiple images with significant resolution for depth and 3D reconstruction, or Interactive visualization</a:t>
            </a:r>
          </a:p>
          <a:p>
            <a:r>
              <a:rPr lang="en-US" dirty="0" err="1"/>
              <a:t>Plenoptic</a:t>
            </a:r>
            <a:r>
              <a:rPr lang="en-US" dirty="0"/>
              <a:t> systems </a:t>
            </a:r>
          </a:p>
          <a:p>
            <a:pPr lvl="1"/>
            <a:r>
              <a:rPr lang="en-US" dirty="0"/>
              <a:t>Capture </a:t>
            </a:r>
            <a:r>
              <a:rPr lang="en-US" dirty="0" err="1"/>
              <a:t>lightfield</a:t>
            </a:r>
            <a:r>
              <a:rPr lang="en-US" dirty="0"/>
              <a:t> for FVV (interpolated views), or refocus and can be used for depth reconstruction</a:t>
            </a:r>
          </a:p>
          <a:p>
            <a:pPr lvl="1"/>
            <a:endParaRPr lang="en-US" dirty="0"/>
          </a:p>
        </p:txBody>
      </p:sp>
      <p:pic>
        <p:nvPicPr>
          <p:cNvPr id="4" name="Image 3">
            <a:extLst>
              <a:ext uri="{FF2B5EF4-FFF2-40B4-BE49-F238E27FC236}">
                <a16:creationId xmlns:a16="http://schemas.microsoft.com/office/drawing/2014/main" id="{E5AFF8A7-DA7F-449A-AD71-545C96A151A4}"/>
              </a:ext>
            </a:extLst>
          </p:cNvPr>
          <p:cNvPicPr>
            <a:picLocks noChangeAspect="1"/>
          </p:cNvPicPr>
          <p:nvPr/>
        </p:nvPicPr>
        <p:blipFill>
          <a:blip r:embed="rId2"/>
          <a:stretch>
            <a:fillRect/>
          </a:stretch>
        </p:blipFill>
        <p:spPr>
          <a:xfrm>
            <a:off x="3330533" y="3880402"/>
            <a:ext cx="6197738" cy="2700000"/>
          </a:xfrm>
          <a:prstGeom prst="rect">
            <a:avLst/>
          </a:prstGeom>
        </p:spPr>
      </p:pic>
    </p:spTree>
    <p:extLst>
      <p:ext uri="{BB962C8B-B14F-4D97-AF65-F5344CB8AC3E}">
        <p14:creationId xmlns:p14="http://schemas.microsoft.com/office/powerpoint/2010/main" val="2552380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732368" y="107952"/>
            <a:ext cx="10723033" cy="991176"/>
          </a:xfrm>
        </p:spPr>
        <p:txBody>
          <a:bodyPr/>
          <a:lstStyle/>
          <a:p>
            <a:r>
              <a:rPr lang="en-US" dirty="0"/>
              <a:t>Different </a:t>
            </a:r>
            <a:r>
              <a:rPr lang="en-US" dirty="0" err="1"/>
              <a:t>multiview</a:t>
            </a:r>
            <a:r>
              <a:rPr lang="en-US" dirty="0"/>
              <a:t> acquisition systems</a:t>
            </a:r>
          </a:p>
        </p:txBody>
      </p:sp>
      <p:graphicFrame>
        <p:nvGraphicFramePr>
          <p:cNvPr id="5" name="Tableau 4"/>
          <p:cNvGraphicFramePr>
            <a:graphicFrameLocks noGrp="1"/>
          </p:cNvGraphicFramePr>
          <p:nvPr>
            <p:extLst/>
          </p:nvPr>
        </p:nvGraphicFramePr>
        <p:xfrm>
          <a:off x="2781300" y="1628775"/>
          <a:ext cx="6610352" cy="3810000"/>
        </p:xfrm>
        <a:graphic>
          <a:graphicData uri="http://schemas.openxmlformats.org/drawingml/2006/table">
            <a:tbl>
              <a:tblPr firstRow="1" bandRow="1">
                <a:tableStyleId>{0505E3EF-67EA-436B-97B2-0124C06EBD24}</a:tableStyleId>
              </a:tblPr>
              <a:tblGrid>
                <a:gridCol w="1652588">
                  <a:extLst>
                    <a:ext uri="{9D8B030D-6E8A-4147-A177-3AD203B41FA5}">
                      <a16:colId xmlns:a16="http://schemas.microsoft.com/office/drawing/2014/main" val="20000"/>
                    </a:ext>
                  </a:extLst>
                </a:gridCol>
                <a:gridCol w="1652588">
                  <a:extLst>
                    <a:ext uri="{9D8B030D-6E8A-4147-A177-3AD203B41FA5}">
                      <a16:colId xmlns:a16="http://schemas.microsoft.com/office/drawing/2014/main" val="20001"/>
                    </a:ext>
                  </a:extLst>
                </a:gridCol>
                <a:gridCol w="1652588">
                  <a:extLst>
                    <a:ext uri="{9D8B030D-6E8A-4147-A177-3AD203B41FA5}">
                      <a16:colId xmlns:a16="http://schemas.microsoft.com/office/drawing/2014/main" val="20002"/>
                    </a:ext>
                  </a:extLst>
                </a:gridCol>
                <a:gridCol w="1652588">
                  <a:extLst>
                    <a:ext uri="{9D8B030D-6E8A-4147-A177-3AD203B41FA5}">
                      <a16:colId xmlns:a16="http://schemas.microsoft.com/office/drawing/2014/main" val="20003"/>
                    </a:ext>
                  </a:extLst>
                </a:gridCol>
              </a:tblGrid>
              <a:tr h="480060">
                <a:tc>
                  <a:txBody>
                    <a:bodyPr/>
                    <a:lstStyle/>
                    <a:p>
                      <a:pPr algn="r"/>
                      <a:r>
                        <a:rPr lang="en-US" sz="1400" dirty="0"/>
                        <a:t>Systems</a:t>
                      </a:r>
                    </a:p>
                  </a:txBody>
                  <a:tcPr marL="68580" marR="68580" marT="34290" marB="34290"/>
                </a:tc>
                <a:tc>
                  <a:txBody>
                    <a:bodyPr/>
                    <a:lstStyle/>
                    <a:p>
                      <a:pPr algn="ctr"/>
                      <a:r>
                        <a:rPr lang="en-US" sz="1400" dirty="0"/>
                        <a:t>Binocular</a:t>
                      </a:r>
                    </a:p>
                  </a:txBody>
                  <a:tcPr marL="68580" marR="68580" marT="34290" marB="34290"/>
                </a:tc>
                <a:tc>
                  <a:txBody>
                    <a:bodyPr/>
                    <a:lstStyle/>
                    <a:p>
                      <a:pPr algn="ctr"/>
                      <a:r>
                        <a:rPr lang="en-US" sz="1400" dirty="0"/>
                        <a:t>Lateral/directional</a:t>
                      </a:r>
                      <a:r>
                        <a:rPr lang="en-US" sz="1400" baseline="0" dirty="0"/>
                        <a:t> </a:t>
                      </a:r>
                      <a:r>
                        <a:rPr lang="en-US" sz="1400" dirty="0" err="1"/>
                        <a:t>multiview</a:t>
                      </a:r>
                      <a:endParaRPr lang="en-US" sz="1400" dirty="0"/>
                    </a:p>
                  </a:txBody>
                  <a:tcPr marL="68580" marR="68580" marT="34290" marB="34290"/>
                </a:tc>
                <a:tc>
                  <a:txBody>
                    <a:bodyPr/>
                    <a:lstStyle/>
                    <a:p>
                      <a:pPr algn="ctr"/>
                      <a:r>
                        <a:rPr lang="en-US" sz="1400" dirty="0"/>
                        <a:t>Global/Omnidirectional</a:t>
                      </a:r>
                    </a:p>
                  </a:txBody>
                  <a:tcPr marL="68580" marR="68580" marT="34290" marB="34290"/>
                </a:tc>
                <a:extLst>
                  <a:ext uri="{0D108BD9-81ED-4DB2-BD59-A6C34878D82A}">
                    <a16:rowId xmlns:a16="http://schemas.microsoft.com/office/drawing/2014/main" val="10000"/>
                  </a:ext>
                </a:extLst>
              </a:tr>
              <a:tr h="27813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a:t>3D video visualization</a:t>
                      </a:r>
                    </a:p>
                  </a:txBody>
                  <a:tcPr marL="68580" marR="68580" marT="34290" marB="34290"/>
                </a:tc>
                <a:tc>
                  <a:txBody>
                    <a:bodyPr/>
                    <a:lstStyle/>
                    <a:p>
                      <a:pPr algn="ctr"/>
                      <a:r>
                        <a:rPr lang="en-US" sz="1400" dirty="0"/>
                        <a:t>X</a:t>
                      </a:r>
                    </a:p>
                  </a:txBody>
                  <a:tcPr marL="68580" marR="68580" marT="34290" marB="34290" anchor="ctr" anchorCtr="1"/>
                </a:tc>
                <a:tc>
                  <a:txBody>
                    <a:bodyPr/>
                    <a:lstStyle/>
                    <a:p>
                      <a:pPr algn="ctr"/>
                      <a:r>
                        <a:rPr lang="en-US" sz="1400" dirty="0"/>
                        <a:t>X</a:t>
                      </a:r>
                    </a:p>
                  </a:txBody>
                  <a:tcPr marL="68580" marR="68580" marT="34290" marB="34290" anchor="ctr" anchorCtr="1"/>
                </a:tc>
                <a:tc>
                  <a:txBody>
                    <a:bodyPr/>
                    <a:lstStyle/>
                    <a:p>
                      <a:pPr algn="ctr"/>
                      <a:endParaRPr lang="en-US" sz="1400" dirty="0"/>
                    </a:p>
                  </a:txBody>
                  <a:tcPr marL="68580" marR="68580" marT="34290" marB="34290" anchor="ctr" anchorCtr="1"/>
                </a:tc>
                <a:extLst>
                  <a:ext uri="{0D108BD9-81ED-4DB2-BD59-A6C34878D82A}">
                    <a16:rowId xmlns:a16="http://schemas.microsoft.com/office/drawing/2014/main" val="10001"/>
                  </a:ext>
                </a:extLst>
              </a:tr>
              <a:tr h="278130">
                <a:tc>
                  <a:txBody>
                    <a:bodyPr/>
                    <a:lstStyle/>
                    <a:p>
                      <a:pPr algn="r"/>
                      <a:r>
                        <a:rPr lang="en-US" sz="1400" dirty="0"/>
                        <a:t>2.5D/depth</a:t>
                      </a:r>
                    </a:p>
                  </a:txBody>
                  <a:tcPr marL="68580" marR="68580" marT="34290" marB="34290"/>
                </a:tc>
                <a:tc>
                  <a:txBody>
                    <a:bodyPr/>
                    <a:lstStyle/>
                    <a:p>
                      <a:pPr algn="ctr"/>
                      <a:r>
                        <a:rPr lang="en-US" sz="1400" dirty="0"/>
                        <a:t>X</a:t>
                      </a:r>
                    </a:p>
                  </a:txBody>
                  <a:tcPr marL="68580" marR="68580" marT="34290" marB="34290" anchor="ctr" anchorCtr="1"/>
                </a:tc>
                <a:tc>
                  <a:txBody>
                    <a:bodyPr/>
                    <a:lstStyle/>
                    <a:p>
                      <a:pPr algn="ctr"/>
                      <a:r>
                        <a:rPr lang="en-US" sz="1400" dirty="0"/>
                        <a:t>X</a:t>
                      </a:r>
                    </a:p>
                  </a:txBody>
                  <a:tcPr marL="68580" marR="68580" marT="34290" marB="34290" anchor="ctr" anchorCtr="1"/>
                </a:tc>
                <a:tc>
                  <a:txBody>
                    <a:bodyPr/>
                    <a:lstStyle/>
                    <a:p>
                      <a:pPr algn="ctr"/>
                      <a:endParaRPr lang="en-US" sz="1400" dirty="0"/>
                    </a:p>
                  </a:txBody>
                  <a:tcPr marL="68580" marR="68580" marT="34290" marB="34290" anchor="ctr" anchorCtr="1"/>
                </a:tc>
                <a:extLst>
                  <a:ext uri="{0D108BD9-81ED-4DB2-BD59-A6C34878D82A}">
                    <a16:rowId xmlns:a16="http://schemas.microsoft.com/office/drawing/2014/main" val="10002"/>
                  </a:ext>
                </a:extLst>
              </a:tr>
              <a:tr h="278130">
                <a:tc>
                  <a:txBody>
                    <a:bodyPr/>
                    <a:lstStyle/>
                    <a:p>
                      <a:pPr algn="r"/>
                      <a:r>
                        <a:rPr lang="en-US" sz="1400" dirty="0"/>
                        <a:t>3D modeling</a:t>
                      </a:r>
                    </a:p>
                  </a:txBody>
                  <a:tcPr marL="68580" marR="68580" marT="34290" marB="34290"/>
                </a:tc>
                <a:tc>
                  <a:txBody>
                    <a:bodyPr/>
                    <a:lstStyle/>
                    <a:p>
                      <a:pPr algn="ctr"/>
                      <a:endParaRPr lang="en-US" sz="1400" dirty="0"/>
                    </a:p>
                  </a:txBody>
                  <a:tcPr marL="68580" marR="68580" marT="34290" marB="34290" anchor="ctr" anchorCtr="1"/>
                </a:tc>
                <a:tc>
                  <a:txBody>
                    <a:bodyPr/>
                    <a:lstStyle/>
                    <a:p>
                      <a:pPr algn="ctr"/>
                      <a:r>
                        <a:rPr lang="en-US" sz="1400" dirty="0"/>
                        <a:t>X</a:t>
                      </a:r>
                    </a:p>
                  </a:txBody>
                  <a:tcPr marL="68580" marR="68580" marT="34290" marB="34290" anchor="ctr" anchorCtr="1"/>
                </a:tc>
                <a:tc>
                  <a:txBody>
                    <a:bodyPr/>
                    <a:lstStyle/>
                    <a:p>
                      <a:pPr algn="ctr"/>
                      <a:r>
                        <a:rPr lang="en-US" sz="1400" dirty="0"/>
                        <a:t>X</a:t>
                      </a:r>
                    </a:p>
                  </a:txBody>
                  <a:tcPr marL="68580" marR="68580" marT="34290" marB="34290" anchor="ctr" anchorCtr="1"/>
                </a:tc>
                <a:extLst>
                  <a:ext uri="{0D108BD9-81ED-4DB2-BD59-A6C34878D82A}">
                    <a16:rowId xmlns:a16="http://schemas.microsoft.com/office/drawing/2014/main" val="10003"/>
                  </a:ext>
                </a:extLst>
              </a:tr>
              <a:tr h="278130">
                <a:tc>
                  <a:txBody>
                    <a:bodyPr/>
                    <a:lstStyle/>
                    <a:p>
                      <a:pPr algn="r"/>
                      <a:r>
                        <a:rPr lang="en-US" sz="1400" dirty="0" err="1"/>
                        <a:t>MoCap</a:t>
                      </a:r>
                      <a:endParaRPr lang="en-US" sz="1400" dirty="0"/>
                    </a:p>
                  </a:txBody>
                  <a:tcPr marL="68580" marR="68580" marT="34290" marB="34290"/>
                </a:tc>
                <a:tc>
                  <a:txBody>
                    <a:bodyPr/>
                    <a:lstStyle/>
                    <a:p>
                      <a:pPr algn="ctr"/>
                      <a:endParaRPr lang="en-US" sz="1400" dirty="0"/>
                    </a:p>
                  </a:txBody>
                  <a:tcPr marL="68580" marR="68580" marT="34290" marB="34290" anchor="ctr" anchorCtr="1"/>
                </a:tc>
                <a:tc>
                  <a:txBody>
                    <a:bodyPr/>
                    <a:lstStyle/>
                    <a:p>
                      <a:pPr algn="ctr"/>
                      <a:endParaRPr lang="en-US" sz="1400"/>
                    </a:p>
                  </a:txBody>
                  <a:tcPr marL="68580" marR="68580" marT="34290" marB="34290" anchor="ctr" anchorCtr="1"/>
                </a:tc>
                <a:tc>
                  <a:txBody>
                    <a:bodyPr/>
                    <a:lstStyle/>
                    <a:p>
                      <a:pPr algn="ctr"/>
                      <a:r>
                        <a:rPr lang="en-US" sz="1400" dirty="0"/>
                        <a:t>X</a:t>
                      </a:r>
                    </a:p>
                  </a:txBody>
                  <a:tcPr marL="68580" marR="68580" marT="34290" marB="34290" anchor="ctr" anchorCtr="1"/>
                </a:tc>
                <a:extLst>
                  <a:ext uri="{0D108BD9-81ED-4DB2-BD59-A6C34878D82A}">
                    <a16:rowId xmlns:a16="http://schemas.microsoft.com/office/drawing/2014/main" val="10004"/>
                  </a:ext>
                </a:extLst>
              </a:tr>
              <a:tr h="278130">
                <a:tc>
                  <a:txBody>
                    <a:bodyPr/>
                    <a:lstStyle/>
                    <a:p>
                      <a:pPr algn="r"/>
                      <a:r>
                        <a:rPr lang="en-US" sz="1400" dirty="0"/>
                        <a:t>Compositing</a:t>
                      </a:r>
                    </a:p>
                  </a:txBody>
                  <a:tcPr marL="68580" marR="68580" marT="34290" marB="34290"/>
                </a:tc>
                <a:tc>
                  <a:txBody>
                    <a:bodyPr/>
                    <a:lstStyle/>
                    <a:p>
                      <a:pPr algn="ctr"/>
                      <a:r>
                        <a:rPr lang="en-US" sz="1400" dirty="0"/>
                        <a:t>X</a:t>
                      </a:r>
                    </a:p>
                  </a:txBody>
                  <a:tcPr marL="68580" marR="68580" marT="34290" marB="34290" anchor="ctr" anchorCtr="1"/>
                </a:tc>
                <a:tc>
                  <a:txBody>
                    <a:bodyPr/>
                    <a:lstStyle/>
                    <a:p>
                      <a:pPr algn="ctr"/>
                      <a:r>
                        <a:rPr lang="en-US" sz="1400" dirty="0"/>
                        <a:t>X</a:t>
                      </a:r>
                    </a:p>
                  </a:txBody>
                  <a:tcPr marL="68580" marR="68580" marT="34290" marB="34290" anchor="ctr" anchorCtr="1"/>
                </a:tc>
                <a:tc>
                  <a:txBody>
                    <a:bodyPr/>
                    <a:lstStyle/>
                    <a:p>
                      <a:pPr algn="ctr"/>
                      <a:r>
                        <a:rPr lang="en-US" sz="1400" dirty="0"/>
                        <a:t>X</a:t>
                      </a:r>
                    </a:p>
                  </a:txBody>
                  <a:tcPr marL="68580" marR="68580" marT="34290" marB="34290" anchor="ctr" anchorCtr="1"/>
                </a:tc>
                <a:extLst>
                  <a:ext uri="{0D108BD9-81ED-4DB2-BD59-A6C34878D82A}">
                    <a16:rowId xmlns:a16="http://schemas.microsoft.com/office/drawing/2014/main" val="10005"/>
                  </a:ext>
                </a:extLst>
              </a:tr>
              <a:tr h="278130">
                <a:tc>
                  <a:txBody>
                    <a:bodyPr/>
                    <a:lstStyle/>
                    <a:p>
                      <a:pPr algn="r"/>
                      <a:r>
                        <a:rPr lang="en-US" sz="1400" dirty="0"/>
                        <a:t>Mosaicking</a:t>
                      </a:r>
                    </a:p>
                  </a:txBody>
                  <a:tcPr marL="68580" marR="68580" marT="34290" marB="34290"/>
                </a:tc>
                <a:tc>
                  <a:txBody>
                    <a:bodyPr/>
                    <a:lstStyle/>
                    <a:p>
                      <a:pPr algn="ctr"/>
                      <a:endParaRPr lang="en-US" sz="1400"/>
                    </a:p>
                  </a:txBody>
                  <a:tcPr marL="68580" marR="68580" marT="34290" marB="34290" anchor="ctr" anchorCtr="1"/>
                </a:tc>
                <a:tc>
                  <a:txBody>
                    <a:bodyPr/>
                    <a:lstStyle/>
                    <a:p>
                      <a:pPr algn="ctr"/>
                      <a:r>
                        <a:rPr lang="en-US" sz="1400" dirty="0"/>
                        <a:t>X</a:t>
                      </a:r>
                    </a:p>
                  </a:txBody>
                  <a:tcPr marL="68580" marR="68580" marT="34290" marB="34290" anchor="ctr" anchorCtr="1"/>
                </a:tc>
                <a:tc>
                  <a:txBody>
                    <a:bodyPr/>
                    <a:lstStyle/>
                    <a:p>
                      <a:pPr algn="ctr"/>
                      <a:endParaRPr lang="en-US" sz="1400" dirty="0"/>
                    </a:p>
                  </a:txBody>
                  <a:tcPr marL="68580" marR="68580" marT="34290" marB="34290" anchor="ctr" anchorCtr="1"/>
                </a:tc>
                <a:extLst>
                  <a:ext uri="{0D108BD9-81ED-4DB2-BD59-A6C34878D82A}">
                    <a16:rowId xmlns:a16="http://schemas.microsoft.com/office/drawing/2014/main" val="10006"/>
                  </a:ext>
                </a:extLst>
              </a:tr>
              <a:tr h="278130">
                <a:tc>
                  <a:txBody>
                    <a:bodyPr/>
                    <a:lstStyle/>
                    <a:p>
                      <a:pPr algn="r"/>
                      <a:r>
                        <a:rPr lang="en-US" sz="1400" dirty="0"/>
                        <a:t>Frozen</a:t>
                      </a:r>
                      <a:r>
                        <a:rPr lang="en-US" sz="1400" baseline="0" dirty="0"/>
                        <a:t> time</a:t>
                      </a:r>
                      <a:endParaRPr lang="en-US" sz="1400" dirty="0"/>
                    </a:p>
                  </a:txBody>
                  <a:tcPr marL="68580" marR="68580" marT="34290" marB="34290"/>
                </a:tc>
                <a:tc>
                  <a:txBody>
                    <a:bodyPr/>
                    <a:lstStyle/>
                    <a:p>
                      <a:pPr algn="ctr"/>
                      <a:endParaRPr lang="en-US" sz="1400"/>
                    </a:p>
                  </a:txBody>
                  <a:tcPr marL="68580" marR="68580" marT="34290" marB="34290" anchor="ctr" anchorCtr="1"/>
                </a:tc>
                <a:tc>
                  <a:txBody>
                    <a:bodyPr/>
                    <a:lstStyle/>
                    <a:p>
                      <a:pPr algn="ctr"/>
                      <a:r>
                        <a:rPr lang="en-US" sz="1400" dirty="0"/>
                        <a:t>X</a:t>
                      </a:r>
                    </a:p>
                  </a:txBody>
                  <a:tcPr marL="68580" marR="68580" marT="34290" marB="34290" anchor="ctr" anchorCtr="1"/>
                </a:tc>
                <a:tc>
                  <a:txBody>
                    <a:bodyPr/>
                    <a:lstStyle/>
                    <a:p>
                      <a:pPr algn="ctr"/>
                      <a:r>
                        <a:rPr lang="en-US" sz="1400" dirty="0"/>
                        <a:t>X</a:t>
                      </a:r>
                    </a:p>
                  </a:txBody>
                  <a:tcPr marL="68580" marR="68580" marT="34290" marB="34290" anchor="ctr" anchorCtr="1"/>
                </a:tc>
                <a:extLst>
                  <a:ext uri="{0D108BD9-81ED-4DB2-BD59-A6C34878D82A}">
                    <a16:rowId xmlns:a16="http://schemas.microsoft.com/office/drawing/2014/main" val="10007"/>
                  </a:ext>
                </a:extLst>
              </a:tr>
              <a:tr h="278130">
                <a:tc>
                  <a:txBody>
                    <a:bodyPr/>
                    <a:lstStyle/>
                    <a:p>
                      <a:pPr algn="r"/>
                      <a:r>
                        <a:rPr lang="en-US" sz="1400" dirty="0"/>
                        <a:t>Bullet time</a:t>
                      </a:r>
                    </a:p>
                  </a:txBody>
                  <a:tcPr marL="68580" marR="68580" marT="34290" marB="34290"/>
                </a:tc>
                <a:tc>
                  <a:txBody>
                    <a:bodyPr/>
                    <a:lstStyle/>
                    <a:p>
                      <a:pPr algn="ctr"/>
                      <a:endParaRPr lang="en-US" sz="1400"/>
                    </a:p>
                  </a:txBody>
                  <a:tcPr marL="68580" marR="68580" marT="34290" marB="34290" anchor="ctr" anchorCtr="1"/>
                </a:tc>
                <a:tc>
                  <a:txBody>
                    <a:bodyPr/>
                    <a:lstStyle/>
                    <a:p>
                      <a:pPr algn="ctr"/>
                      <a:endParaRPr lang="en-US" sz="1400"/>
                    </a:p>
                  </a:txBody>
                  <a:tcPr marL="68580" marR="68580" marT="34290" marB="34290" anchor="ctr" anchorCtr="1"/>
                </a:tc>
                <a:tc>
                  <a:txBody>
                    <a:bodyPr/>
                    <a:lstStyle/>
                    <a:p>
                      <a:pPr algn="ctr"/>
                      <a:r>
                        <a:rPr lang="en-US" sz="1400" dirty="0"/>
                        <a:t>X</a:t>
                      </a:r>
                    </a:p>
                  </a:txBody>
                  <a:tcPr marL="68580" marR="68580" marT="34290" marB="34290" anchor="ctr" anchorCtr="1"/>
                </a:tc>
                <a:extLst>
                  <a:ext uri="{0D108BD9-81ED-4DB2-BD59-A6C34878D82A}">
                    <a16:rowId xmlns:a16="http://schemas.microsoft.com/office/drawing/2014/main" val="10008"/>
                  </a:ext>
                </a:extLst>
              </a:tr>
              <a:tr h="278130">
                <a:tc>
                  <a:txBody>
                    <a:bodyPr/>
                    <a:lstStyle/>
                    <a:p>
                      <a:pPr algn="r"/>
                      <a:r>
                        <a:rPr lang="en-US" sz="1400" dirty="0"/>
                        <a:t>AR</a:t>
                      </a:r>
                    </a:p>
                  </a:txBody>
                  <a:tcPr marL="68580" marR="68580" marT="34290" marB="34290"/>
                </a:tc>
                <a:tc>
                  <a:txBody>
                    <a:bodyPr/>
                    <a:lstStyle/>
                    <a:p>
                      <a:pPr algn="ctr"/>
                      <a:r>
                        <a:rPr lang="en-US" sz="1400" dirty="0"/>
                        <a:t>X</a:t>
                      </a:r>
                    </a:p>
                  </a:txBody>
                  <a:tcPr marL="68580" marR="68580" marT="34290" marB="34290" anchor="ctr" anchorCtr="1"/>
                </a:tc>
                <a:tc>
                  <a:txBody>
                    <a:bodyPr/>
                    <a:lstStyle/>
                    <a:p>
                      <a:pPr algn="ctr"/>
                      <a:r>
                        <a:rPr lang="en-US" sz="1400" dirty="0"/>
                        <a:t>X</a:t>
                      </a:r>
                    </a:p>
                  </a:txBody>
                  <a:tcPr marL="68580" marR="68580" marT="34290" marB="34290" anchor="ctr" anchorCtr="1"/>
                </a:tc>
                <a:tc>
                  <a:txBody>
                    <a:bodyPr/>
                    <a:lstStyle/>
                    <a:p>
                      <a:pPr algn="ctr"/>
                      <a:r>
                        <a:rPr lang="en-US" sz="1400" dirty="0"/>
                        <a:t>X</a:t>
                      </a:r>
                    </a:p>
                  </a:txBody>
                  <a:tcPr marL="68580" marR="68580" marT="34290" marB="34290" anchor="ctr" anchorCtr="1"/>
                </a:tc>
                <a:extLst>
                  <a:ext uri="{0D108BD9-81ED-4DB2-BD59-A6C34878D82A}">
                    <a16:rowId xmlns:a16="http://schemas.microsoft.com/office/drawing/2014/main" val="10009"/>
                  </a:ext>
                </a:extLst>
              </a:tr>
              <a:tr h="278130">
                <a:tc>
                  <a:txBody>
                    <a:bodyPr/>
                    <a:lstStyle/>
                    <a:p>
                      <a:pPr algn="r"/>
                      <a:r>
                        <a:rPr lang="en-US" sz="1400" dirty="0"/>
                        <a:t>FVV</a:t>
                      </a:r>
                    </a:p>
                  </a:txBody>
                  <a:tcPr marL="68580" marR="68580" marT="34290" marB="34290"/>
                </a:tc>
                <a:tc>
                  <a:txBody>
                    <a:bodyPr/>
                    <a:lstStyle/>
                    <a:p>
                      <a:pPr algn="ctr"/>
                      <a:endParaRPr lang="en-US" sz="1400"/>
                    </a:p>
                  </a:txBody>
                  <a:tcPr marL="68580" marR="68580" marT="34290" marB="34290" anchor="ctr" anchorCtr="1"/>
                </a:tc>
                <a:tc>
                  <a:txBody>
                    <a:bodyPr/>
                    <a:lstStyle/>
                    <a:p>
                      <a:pPr algn="ctr"/>
                      <a:r>
                        <a:rPr lang="en-US" sz="1400" dirty="0"/>
                        <a:t>X</a:t>
                      </a:r>
                    </a:p>
                  </a:txBody>
                  <a:tcPr marL="68580" marR="68580" marT="34290" marB="34290" anchor="ctr" anchorCtr="1"/>
                </a:tc>
                <a:tc>
                  <a:txBody>
                    <a:bodyPr/>
                    <a:lstStyle/>
                    <a:p>
                      <a:pPr algn="ctr"/>
                      <a:r>
                        <a:rPr lang="en-US" sz="1400" dirty="0"/>
                        <a:t>X</a:t>
                      </a:r>
                    </a:p>
                  </a:txBody>
                  <a:tcPr marL="68580" marR="68580" marT="34290" marB="34290" anchor="ctr" anchorCtr="1"/>
                </a:tc>
                <a:extLst>
                  <a:ext uri="{0D108BD9-81ED-4DB2-BD59-A6C34878D82A}">
                    <a16:rowId xmlns:a16="http://schemas.microsoft.com/office/drawing/2014/main" val="10010"/>
                  </a:ext>
                </a:extLst>
              </a:tr>
              <a:tr h="278130">
                <a:tc>
                  <a:txBody>
                    <a:bodyPr/>
                    <a:lstStyle/>
                    <a:p>
                      <a:pPr algn="r"/>
                      <a:r>
                        <a:rPr lang="en-US" sz="1400" dirty="0"/>
                        <a:t>Refocus</a:t>
                      </a:r>
                    </a:p>
                  </a:txBody>
                  <a:tcPr marL="68580" marR="68580" marT="34290" marB="34290"/>
                </a:tc>
                <a:tc>
                  <a:txBody>
                    <a:bodyPr/>
                    <a:lstStyle/>
                    <a:p>
                      <a:pPr algn="ctr"/>
                      <a:endParaRPr lang="en-US" sz="1400"/>
                    </a:p>
                  </a:txBody>
                  <a:tcPr marL="68580" marR="68580" marT="34290" marB="34290" anchor="ctr" anchorCtr="1"/>
                </a:tc>
                <a:tc>
                  <a:txBody>
                    <a:bodyPr/>
                    <a:lstStyle/>
                    <a:p>
                      <a:pPr algn="ctr"/>
                      <a:r>
                        <a:rPr lang="en-US" sz="1400" dirty="0"/>
                        <a:t>X</a:t>
                      </a:r>
                    </a:p>
                  </a:txBody>
                  <a:tcPr marL="68580" marR="68580" marT="34290" marB="34290" anchor="ctr" anchorCtr="1"/>
                </a:tc>
                <a:tc>
                  <a:txBody>
                    <a:bodyPr/>
                    <a:lstStyle/>
                    <a:p>
                      <a:pPr algn="ctr"/>
                      <a:endParaRPr lang="en-US" sz="1400" dirty="0"/>
                    </a:p>
                  </a:txBody>
                  <a:tcPr marL="68580" marR="68580" marT="34290" marB="34290" anchor="ctr" anchorCtr="1"/>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2380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How many cameras?</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4100" y="2289995"/>
            <a:ext cx="3263788" cy="2305050"/>
          </a:xfrm>
          <a:prstGeom prst="rect">
            <a:avLst/>
          </a:prstGeom>
        </p:spPr>
      </p:pic>
      <p:sp>
        <p:nvSpPr>
          <p:cNvPr id="6" name="ZoneTexte 5"/>
          <p:cNvSpPr txBox="1"/>
          <p:nvPr/>
        </p:nvSpPr>
        <p:spPr>
          <a:xfrm>
            <a:off x="6252699" y="4614437"/>
            <a:ext cx="3763146" cy="300082"/>
          </a:xfrm>
          <a:prstGeom prst="rect">
            <a:avLst/>
          </a:prstGeom>
          <a:noFill/>
        </p:spPr>
        <p:txBody>
          <a:bodyPr wrap="none" rtlCol="0">
            <a:spAutoFit/>
          </a:bodyPr>
          <a:lstStyle/>
          <a:p>
            <a:r>
              <a:rPr lang="en-US" sz="1350" dirty="0"/>
              <a:t>The </a:t>
            </a:r>
            <a:r>
              <a:rPr lang="en-US" sz="1350" dirty="0" err="1"/>
              <a:t>standford</a:t>
            </a:r>
            <a:r>
              <a:rPr lang="en-US" sz="1350" dirty="0"/>
              <a:t> Camera Array (128 cameras)</a:t>
            </a:r>
          </a:p>
        </p:txBody>
      </p:sp>
      <p:pic>
        <p:nvPicPr>
          <p:cNvPr id="7" name="Image 39" descr="3DCam.png"/>
          <p:cNvPicPr>
            <a:picLocks noChangeAspect="1"/>
          </p:cNvPicPr>
          <p:nvPr/>
        </p:nvPicPr>
        <p:blipFill>
          <a:blip r:embed="rId3" cstate="print"/>
          <a:srcRect/>
          <a:stretch>
            <a:fillRect/>
          </a:stretch>
        </p:blipFill>
        <p:spPr bwMode="auto">
          <a:xfrm>
            <a:off x="3130853" y="2845043"/>
            <a:ext cx="2283566" cy="1194956"/>
          </a:xfrm>
          <a:prstGeom prst="rect">
            <a:avLst/>
          </a:prstGeom>
          <a:ln>
            <a:noFill/>
          </a:ln>
          <a:effectLst>
            <a:outerShdw blurRad="190500" algn="tl" rotWithShape="0">
              <a:schemeClr val="bg1">
                <a:alpha val="70000"/>
              </a:schemeClr>
            </a:outerShdw>
          </a:effectLst>
        </p:spPr>
      </p:pic>
      <p:sp>
        <p:nvSpPr>
          <p:cNvPr id="8" name="ZoneTexte 7"/>
          <p:cNvSpPr txBox="1"/>
          <p:nvPr/>
        </p:nvSpPr>
        <p:spPr>
          <a:xfrm>
            <a:off x="2852275" y="4614437"/>
            <a:ext cx="3058209" cy="300082"/>
          </a:xfrm>
          <a:prstGeom prst="rect">
            <a:avLst/>
          </a:prstGeom>
          <a:noFill/>
        </p:spPr>
        <p:txBody>
          <a:bodyPr wrap="none" rtlCol="0">
            <a:spAutoFit/>
          </a:bodyPr>
          <a:lstStyle/>
          <a:p>
            <a:r>
              <a:rPr lang="en-US" sz="1350" dirty="0"/>
              <a:t>The 8-objective camera in CReSTIC</a:t>
            </a:r>
          </a:p>
        </p:txBody>
      </p:sp>
    </p:spTree>
    <p:extLst>
      <p:ext uri="{BB962C8B-B14F-4D97-AF65-F5344CB8AC3E}">
        <p14:creationId xmlns:p14="http://schemas.microsoft.com/office/powerpoint/2010/main" val="113483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Global or omnidirectional systems</a:t>
            </a:r>
          </a:p>
        </p:txBody>
      </p:sp>
      <p:sp>
        <p:nvSpPr>
          <p:cNvPr id="3" name="Espace réservé du contenu 2"/>
          <p:cNvSpPr>
            <a:spLocks noGrp="1"/>
          </p:cNvSpPr>
          <p:nvPr>
            <p:ph idx="1"/>
          </p:nvPr>
        </p:nvSpPr>
        <p:spPr/>
        <p:txBody>
          <a:bodyPr/>
          <a:lstStyle/>
          <a:p>
            <a:pPr marL="257175" lvl="1" indent="-257175"/>
            <a:endParaRPr lang="en-US" sz="2100" dirty="0"/>
          </a:p>
          <a:p>
            <a:r>
              <a:rPr lang="en-US" dirty="0"/>
              <a:t>Objective: enough to model animated content (objects and/or actors)</a:t>
            </a:r>
          </a:p>
          <a:p>
            <a:pPr lvl="1"/>
            <a:r>
              <a:rPr lang="en-US" dirty="0"/>
              <a:t>A scene volume large enough</a:t>
            </a:r>
          </a:p>
          <a:p>
            <a:pPr lvl="1"/>
            <a:r>
              <a:rPr lang="en-US" dirty="0"/>
              <a:t>Redundancy for reconstruction</a:t>
            </a:r>
          </a:p>
          <a:p>
            <a:r>
              <a:rPr lang="en-US" dirty="0"/>
              <a:t>Number and position of cameras depend on the objective</a:t>
            </a:r>
          </a:p>
          <a:p>
            <a:pPr lvl="1"/>
            <a:r>
              <a:rPr lang="en-US" dirty="0"/>
              <a:t>Lateral/top/bottom for 3D reconstruction</a:t>
            </a:r>
          </a:p>
          <a:p>
            <a:pPr lvl="1"/>
            <a:r>
              <a:rPr lang="en-US" dirty="0"/>
              <a:t>Trajectory for frozen time</a:t>
            </a:r>
          </a:p>
          <a:p>
            <a:pPr lvl="1"/>
            <a:r>
              <a:rPr lang="en-US" dirty="0"/>
              <a:t>Layouts: several circles, corners, outside setups, …</a:t>
            </a:r>
          </a:p>
          <a:p>
            <a:pPr lvl="1"/>
            <a:r>
              <a:rPr lang="en-US" dirty="0"/>
              <a:t>Number varies from a few to several hundreds!</a:t>
            </a:r>
          </a:p>
          <a:p>
            <a:endParaRPr lang="en-US" dirty="0"/>
          </a:p>
        </p:txBody>
      </p:sp>
    </p:spTree>
    <p:extLst>
      <p:ext uri="{BB962C8B-B14F-4D97-AF65-F5344CB8AC3E}">
        <p14:creationId xmlns:p14="http://schemas.microsoft.com/office/powerpoint/2010/main" val="3232073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32368" y="107952"/>
            <a:ext cx="10723033" cy="1008330"/>
          </a:xfrm>
        </p:spPr>
        <p:txBody>
          <a:bodyPr>
            <a:noAutofit/>
          </a:bodyPr>
          <a:lstStyle/>
          <a:p>
            <a:r>
              <a:rPr lang="fr-FR" sz="4400" dirty="0"/>
              <a:t>A short </a:t>
            </a:r>
            <a:r>
              <a:rPr lang="fr-FR" sz="4400" dirty="0" err="1"/>
              <a:t>history</a:t>
            </a:r>
            <a:endParaRPr lang="fr-FR" sz="4400" dirty="0"/>
          </a:p>
        </p:txBody>
      </p:sp>
      <p:sp>
        <p:nvSpPr>
          <p:cNvPr id="3" name="Espace réservé du contenu 2"/>
          <p:cNvSpPr>
            <a:spLocks noGrp="1"/>
          </p:cNvSpPr>
          <p:nvPr>
            <p:ph idx="1"/>
          </p:nvPr>
        </p:nvSpPr>
        <p:spPr/>
        <p:txBody>
          <a:bodyPr>
            <a:noAutofit/>
          </a:bodyPr>
          <a:lstStyle/>
          <a:p>
            <a:pPr marL="342900" lvl="1" indent="-342900"/>
            <a:r>
              <a:rPr lang="fr-FR" dirty="0"/>
              <a:t>3D </a:t>
            </a:r>
          </a:p>
          <a:p>
            <a:pPr marL="742950" lvl="2" indent="-342900"/>
            <a:r>
              <a:rPr lang="fr-FR" sz="1800" dirty="0" err="1"/>
              <a:t>lays</a:t>
            </a:r>
            <a:r>
              <a:rPr lang="fr-FR" sz="1800" dirty="0"/>
              <a:t> on a set of techniques </a:t>
            </a:r>
            <a:r>
              <a:rPr lang="fr-FR" sz="1800" dirty="0" err="1"/>
              <a:t>coming</a:t>
            </a:r>
            <a:r>
              <a:rPr lang="fr-FR" sz="1800" dirty="0"/>
              <a:t> </a:t>
            </a:r>
            <a:r>
              <a:rPr lang="fr-FR" sz="1800" dirty="0" err="1"/>
              <a:t>from</a:t>
            </a:r>
            <a:r>
              <a:rPr lang="fr-FR" sz="1800" dirty="0"/>
              <a:t> computer </a:t>
            </a:r>
            <a:r>
              <a:rPr lang="fr-FR" sz="1800" dirty="0" err="1"/>
              <a:t>aided</a:t>
            </a:r>
            <a:r>
              <a:rPr lang="fr-FR" sz="1800" dirty="0"/>
              <a:t>-design </a:t>
            </a:r>
          </a:p>
          <a:p>
            <a:pPr marL="742950" lvl="2" indent="-342900"/>
            <a:r>
              <a:rPr lang="fr-FR" sz="1800" dirty="0" err="1"/>
              <a:t>which</a:t>
            </a:r>
            <a:r>
              <a:rPr lang="fr-FR" sz="1800" dirty="0"/>
              <a:t> </a:t>
            </a:r>
            <a:r>
              <a:rPr lang="fr-FR" sz="1800" dirty="0" err="1"/>
              <a:t>permits</a:t>
            </a:r>
            <a:r>
              <a:rPr lang="fr-FR" sz="1800" dirty="0"/>
              <a:t> to </a:t>
            </a:r>
            <a:r>
              <a:rPr lang="fr-FR" sz="1800" dirty="0" err="1"/>
              <a:t>present</a:t>
            </a:r>
            <a:r>
              <a:rPr lang="fr-FR" sz="1800" dirty="0"/>
              <a:t> </a:t>
            </a:r>
            <a:r>
              <a:rPr lang="fr-FR" sz="1800" dirty="0" err="1"/>
              <a:t>objects</a:t>
            </a:r>
            <a:r>
              <a:rPr lang="fr-FR" sz="1800" dirty="0"/>
              <a:t> in </a:t>
            </a:r>
            <a:r>
              <a:rPr lang="fr-FR" sz="1800" b="1" dirty="0"/>
              <a:t>perspective</a:t>
            </a:r>
            <a:endParaRPr lang="fr-FR" sz="2400" b="1" dirty="0"/>
          </a:p>
          <a:p>
            <a:pPr marL="342900" lvl="1" indent="-342900"/>
            <a:r>
              <a:rPr lang="fr-FR" dirty="0"/>
              <a:t>3D </a:t>
            </a:r>
            <a:r>
              <a:rPr lang="fr-FR" dirty="0" err="1"/>
              <a:t>representation</a:t>
            </a:r>
            <a:r>
              <a:rPr lang="fr-FR" dirty="0"/>
              <a:t> </a:t>
            </a:r>
            <a:r>
              <a:rPr lang="fr-FR" dirty="0" err="1"/>
              <a:t>theory</a:t>
            </a:r>
            <a:r>
              <a:rPr lang="fr-FR" dirty="0"/>
              <a:t> </a:t>
            </a:r>
            <a:r>
              <a:rPr lang="fr-FR" dirty="0" err="1"/>
              <a:t>started</a:t>
            </a:r>
            <a:r>
              <a:rPr lang="fr-FR" dirty="0"/>
              <a:t> </a:t>
            </a:r>
            <a:r>
              <a:rPr lang="fr-FR" dirty="0" err="1"/>
              <a:t>during</a:t>
            </a:r>
            <a:r>
              <a:rPr lang="fr-FR" dirty="0"/>
              <a:t> the renaissance</a:t>
            </a:r>
          </a:p>
          <a:p>
            <a:pPr marL="342900" lvl="1" indent="-342900"/>
            <a:r>
              <a:rPr lang="fr-FR" dirty="0"/>
              <a:t>3D </a:t>
            </a:r>
            <a:r>
              <a:rPr lang="fr-FR" dirty="0" err="1"/>
              <a:t>is</a:t>
            </a:r>
            <a:r>
              <a:rPr lang="fr-FR" dirty="0"/>
              <a:t> </a:t>
            </a:r>
            <a:r>
              <a:rPr lang="fr-FR" dirty="0" err="1"/>
              <a:t>yet</a:t>
            </a:r>
            <a:r>
              <a:rPr lang="fr-FR" dirty="0"/>
              <a:t> </a:t>
            </a:r>
            <a:r>
              <a:rPr lang="fr-FR" dirty="0" err="1"/>
              <a:t>mostly</a:t>
            </a:r>
            <a:r>
              <a:rPr lang="fr-FR" dirty="0"/>
              <a:t> </a:t>
            </a:r>
            <a:r>
              <a:rPr lang="en-US" dirty="0"/>
              <a:t>represented</a:t>
            </a:r>
            <a:r>
              <a:rPr lang="fr-FR" dirty="0"/>
              <a:t> on flat support</a:t>
            </a:r>
          </a:p>
          <a:p>
            <a:pPr marL="342900" lvl="1" indent="-342900"/>
            <a:endParaRPr lang="fr-FR" dirty="0"/>
          </a:p>
        </p:txBody>
      </p:sp>
    </p:spTree>
    <p:extLst>
      <p:ext uri="{BB962C8B-B14F-4D97-AF65-F5344CB8AC3E}">
        <p14:creationId xmlns:p14="http://schemas.microsoft.com/office/powerpoint/2010/main" val="308532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Global systems</a:t>
            </a:r>
          </a:p>
        </p:txBody>
      </p:sp>
      <p:sp>
        <p:nvSpPr>
          <p:cNvPr id="3" name="Espace réservé du contenu 2"/>
          <p:cNvSpPr>
            <a:spLocks noGrp="1"/>
          </p:cNvSpPr>
          <p:nvPr>
            <p:ph idx="1"/>
          </p:nvPr>
        </p:nvSpPr>
        <p:spPr/>
        <p:txBody>
          <a:bodyPr/>
          <a:lstStyle/>
          <a:p>
            <a:r>
              <a:rPr lang="en-US" dirty="0"/>
              <a:t>Global systems for bullet/frozen time or slow motion effects</a:t>
            </a:r>
          </a:p>
          <a:p>
            <a:endParaRPr lang="en-US" dirty="0"/>
          </a:p>
        </p:txBody>
      </p:sp>
      <p:grpSp>
        <p:nvGrpSpPr>
          <p:cNvPr id="4" name="Groupe 3"/>
          <p:cNvGrpSpPr/>
          <p:nvPr/>
        </p:nvGrpSpPr>
        <p:grpSpPr>
          <a:xfrm>
            <a:off x="3202777" y="2812876"/>
            <a:ext cx="6024090" cy="1579027"/>
            <a:chOff x="750886" y="1609432"/>
            <a:chExt cx="7316456" cy="1917780"/>
          </a:xfrm>
        </p:grpSpPr>
        <p:pic>
          <p:nvPicPr>
            <p:cNvPr id="5" name="Image 4"/>
            <p:cNvPicPr>
              <a:picLocks noChangeAspect="1"/>
            </p:cNvPicPr>
            <p:nvPr/>
          </p:nvPicPr>
          <p:blipFill>
            <a:blip r:embed="rId2"/>
            <a:stretch>
              <a:fillRect/>
            </a:stretch>
          </p:blipFill>
          <p:spPr>
            <a:xfrm>
              <a:off x="750886" y="1609432"/>
              <a:ext cx="2926185" cy="1917780"/>
            </a:xfrm>
            <a:prstGeom prst="rect">
              <a:avLst/>
            </a:prstGeom>
          </p:spPr>
        </p:pic>
        <p:sp>
          <p:nvSpPr>
            <p:cNvPr id="6" name="ZoneTexte 5"/>
            <p:cNvSpPr txBox="1"/>
            <p:nvPr/>
          </p:nvSpPr>
          <p:spPr>
            <a:xfrm>
              <a:off x="3812821" y="1609432"/>
              <a:ext cx="4254521" cy="869097"/>
            </a:xfrm>
            <a:prstGeom prst="rect">
              <a:avLst/>
            </a:prstGeom>
            <a:noFill/>
          </p:spPr>
          <p:txBody>
            <a:bodyPr wrap="none" rtlCol="0">
              <a:spAutoFit/>
            </a:bodyPr>
            <a:lstStyle/>
            <a:p>
              <a:r>
                <a:rPr lang="en-US" sz="1350" dirty="0" err="1"/>
                <a:t>Multiview</a:t>
              </a:r>
              <a:r>
                <a:rPr lang="en-US" sz="1350" dirty="0"/>
                <a:t> system used in the matrix</a:t>
              </a:r>
            </a:p>
            <a:p>
              <a:pPr marL="214313" indent="-214313">
                <a:buFont typeface="Arial" panose="020B0604020202020204" pitchFamily="34" charset="0"/>
                <a:buChar char="•"/>
              </a:pPr>
              <a:r>
                <a:rPr lang="en-US" sz="1350" dirty="0"/>
                <a:t>120 still cameras</a:t>
              </a:r>
            </a:p>
            <a:p>
              <a:pPr marL="214313" indent="-214313">
                <a:buFont typeface="Arial" panose="020B0604020202020204" pitchFamily="34" charset="0"/>
                <a:buChar char="•"/>
              </a:pPr>
              <a:r>
                <a:rPr lang="en-US" sz="1350" dirty="0"/>
                <a:t>2 video cameras enabling time slicing</a:t>
              </a:r>
            </a:p>
          </p:txBody>
        </p:sp>
      </p:grpSp>
    </p:spTree>
    <p:extLst>
      <p:ext uri="{BB962C8B-B14F-4D97-AF65-F5344CB8AC3E}">
        <p14:creationId xmlns:p14="http://schemas.microsoft.com/office/powerpoint/2010/main" val="1230235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Omnidirectional systems</a:t>
            </a:r>
          </a:p>
        </p:txBody>
      </p:sp>
      <p:pic>
        <p:nvPicPr>
          <p:cNvPr id="4" name="Image 3"/>
          <p:cNvPicPr>
            <a:picLocks noChangeAspect="1"/>
          </p:cNvPicPr>
          <p:nvPr/>
        </p:nvPicPr>
        <p:blipFill>
          <a:blip r:embed="rId2"/>
          <a:stretch>
            <a:fillRect/>
          </a:stretch>
        </p:blipFill>
        <p:spPr>
          <a:xfrm>
            <a:off x="3798781" y="1682236"/>
            <a:ext cx="4971194" cy="3817816"/>
          </a:xfrm>
          <a:prstGeom prst="rect">
            <a:avLst/>
          </a:prstGeom>
        </p:spPr>
      </p:pic>
    </p:spTree>
    <p:extLst>
      <p:ext uri="{BB962C8B-B14F-4D97-AF65-F5344CB8AC3E}">
        <p14:creationId xmlns:p14="http://schemas.microsoft.com/office/powerpoint/2010/main" val="3792738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Difficulties with such systems</a:t>
            </a:r>
          </a:p>
        </p:txBody>
      </p:sp>
      <p:sp>
        <p:nvSpPr>
          <p:cNvPr id="3" name="Espace réservé du contenu 2"/>
          <p:cNvSpPr>
            <a:spLocks noGrp="1"/>
          </p:cNvSpPr>
          <p:nvPr>
            <p:ph idx="1"/>
          </p:nvPr>
        </p:nvSpPr>
        <p:spPr/>
        <p:txBody>
          <a:bodyPr/>
          <a:lstStyle/>
          <a:p>
            <a:r>
              <a:rPr lang="en-US" dirty="0"/>
              <a:t>Synchronization and calibration is a hard step</a:t>
            </a:r>
          </a:p>
          <a:p>
            <a:pPr lvl="1"/>
            <a:r>
              <a:rPr lang="en-US" dirty="0"/>
              <a:t>Need of a lot of precision</a:t>
            </a:r>
          </a:p>
          <a:p>
            <a:r>
              <a:rPr lang="en-US" dirty="0"/>
              <a:t>Must have capabilities </a:t>
            </a:r>
          </a:p>
          <a:p>
            <a:pPr lvl="1"/>
            <a:r>
              <a:rPr lang="en-US" dirty="0"/>
              <a:t>Networking</a:t>
            </a:r>
          </a:p>
          <a:p>
            <a:pPr lvl="1"/>
            <a:r>
              <a:rPr lang="en-US" dirty="0"/>
              <a:t>Storage</a:t>
            </a:r>
          </a:p>
          <a:p>
            <a:pPr lvl="1"/>
            <a:r>
              <a:rPr lang="en-US" dirty="0"/>
              <a:t>Computation</a:t>
            </a:r>
          </a:p>
          <a:p>
            <a:r>
              <a:rPr lang="en-US" dirty="0"/>
              <a:t>Large video streams</a:t>
            </a:r>
          </a:p>
          <a:p>
            <a:pPr lvl="1"/>
            <a:endParaRPr lang="en-US" dirty="0"/>
          </a:p>
        </p:txBody>
      </p:sp>
    </p:spTree>
    <p:extLst>
      <p:ext uri="{BB962C8B-B14F-4D97-AF65-F5344CB8AC3E}">
        <p14:creationId xmlns:p14="http://schemas.microsoft.com/office/powerpoint/2010/main" val="541675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Conclusion</a:t>
            </a:r>
          </a:p>
        </p:txBody>
      </p:sp>
      <p:sp>
        <p:nvSpPr>
          <p:cNvPr id="3" name="Espace réservé du contenu 2"/>
          <p:cNvSpPr>
            <a:spLocks noGrp="1"/>
          </p:cNvSpPr>
          <p:nvPr>
            <p:ph idx="1"/>
          </p:nvPr>
        </p:nvSpPr>
        <p:spPr/>
        <p:txBody>
          <a:bodyPr/>
          <a:lstStyle/>
          <a:p>
            <a:r>
              <a:rPr lang="en-US" dirty="0" err="1"/>
              <a:t>Multiview</a:t>
            </a:r>
            <a:r>
              <a:rPr lang="en-US" dirty="0"/>
              <a:t> systems differ on</a:t>
            </a:r>
          </a:p>
          <a:p>
            <a:pPr lvl="1"/>
            <a:r>
              <a:rPr lang="en-US" dirty="0"/>
              <a:t>Their number of cameras</a:t>
            </a:r>
          </a:p>
          <a:p>
            <a:pPr lvl="1"/>
            <a:r>
              <a:rPr lang="en-US" dirty="0"/>
              <a:t>The layout of the cameras</a:t>
            </a:r>
          </a:p>
          <a:p>
            <a:r>
              <a:rPr lang="en-US" dirty="0"/>
              <a:t>They serve different purposes but share the same difficulties in</a:t>
            </a:r>
          </a:p>
          <a:p>
            <a:pPr lvl="1"/>
            <a:r>
              <a:rPr lang="en-US" dirty="0"/>
              <a:t>Synchronization</a:t>
            </a:r>
          </a:p>
          <a:p>
            <a:pPr lvl="1"/>
            <a:r>
              <a:rPr lang="en-US" dirty="0"/>
              <a:t>Calibration</a:t>
            </a:r>
          </a:p>
          <a:p>
            <a:pPr lvl="1"/>
            <a:r>
              <a:rPr lang="en-US" dirty="0"/>
              <a:t>Video stream</a:t>
            </a:r>
          </a:p>
          <a:p>
            <a:pPr lvl="1"/>
            <a:r>
              <a:rPr lang="en-US" dirty="0"/>
              <a:t>Which get higher when the occupied space and the number of camera become larger</a:t>
            </a:r>
          </a:p>
        </p:txBody>
      </p:sp>
    </p:spTree>
    <p:extLst>
      <p:ext uri="{BB962C8B-B14F-4D97-AF65-F5344CB8AC3E}">
        <p14:creationId xmlns:p14="http://schemas.microsoft.com/office/powerpoint/2010/main" val="354522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5700-5FDB-47E9-AB20-0D84CDB59A56}"/>
              </a:ext>
            </a:extLst>
          </p:cNvPr>
          <p:cNvSpPr>
            <a:spLocks noGrp="1"/>
          </p:cNvSpPr>
          <p:nvPr>
            <p:ph type="title"/>
          </p:nvPr>
        </p:nvSpPr>
        <p:spPr>
          <a:xfrm>
            <a:off x="732368" y="107951"/>
            <a:ext cx="10723033" cy="1000413"/>
          </a:xfrm>
        </p:spPr>
        <p:txBody>
          <a:bodyPr/>
          <a:lstStyle/>
          <a:p>
            <a:r>
              <a:rPr lang="fr-FR" dirty="0" err="1"/>
              <a:t>Overview</a:t>
            </a:r>
            <a:endParaRPr lang="fr-FR" dirty="0"/>
          </a:p>
        </p:txBody>
      </p:sp>
      <p:sp>
        <p:nvSpPr>
          <p:cNvPr id="3" name="Espace réservé du contenu 2">
            <a:extLst>
              <a:ext uri="{FF2B5EF4-FFF2-40B4-BE49-F238E27FC236}">
                <a16:creationId xmlns:a16="http://schemas.microsoft.com/office/drawing/2014/main" id="{CF6BE30F-E673-4054-BC66-F7ED2B4E4D52}"/>
              </a:ext>
            </a:extLst>
          </p:cNvPr>
          <p:cNvSpPr>
            <a:spLocks noGrp="1"/>
          </p:cNvSpPr>
          <p:nvPr>
            <p:ph idx="1"/>
          </p:nvPr>
        </p:nvSpPr>
        <p:spPr>
          <a:xfrm>
            <a:off x="732368" y="1600200"/>
            <a:ext cx="10723033" cy="4343400"/>
          </a:xfrm>
        </p:spPr>
        <p:txBody>
          <a:bodyPr/>
          <a:lstStyle/>
          <a:p>
            <a:r>
              <a:rPr lang="en-US" dirty="0"/>
              <a:t>Content of the immersive 3D point cloud: acquisition and </a:t>
            </a:r>
            <a:r>
              <a:rPr lang="fr-FR" dirty="0" err="1"/>
              <a:t>processing</a:t>
            </a:r>
            <a:r>
              <a:rPr lang="fr-FR" dirty="0"/>
              <a:t> </a:t>
            </a:r>
            <a:r>
              <a:rPr lang="fr-FR" dirty="0" err="1"/>
              <a:t>approaches</a:t>
            </a:r>
            <a:endParaRPr lang="fr-FR" dirty="0"/>
          </a:p>
          <a:p>
            <a:pPr lvl="1"/>
            <a:r>
              <a:rPr lang="fr-FR" dirty="0"/>
              <a:t>i. Acquisition </a:t>
            </a:r>
            <a:r>
              <a:rPr lang="fr-FR" dirty="0" err="1"/>
              <a:t>systems</a:t>
            </a:r>
            <a:endParaRPr lang="fr-FR" dirty="0"/>
          </a:p>
          <a:p>
            <a:pPr lvl="1"/>
            <a:r>
              <a:rPr lang="fr-FR" dirty="0"/>
              <a:t>ii. 3D reconstruction</a:t>
            </a:r>
          </a:p>
          <a:p>
            <a:pPr lvl="1"/>
            <a:r>
              <a:rPr lang="en-US" dirty="0">
                <a:solidFill>
                  <a:schemeClr val="bg1">
                    <a:lumMod val="75000"/>
                  </a:schemeClr>
                </a:solidFill>
              </a:rPr>
              <a:t>iii. High Dynamic Range (HDR)</a:t>
            </a:r>
          </a:p>
        </p:txBody>
      </p:sp>
      <p:grpSp>
        <p:nvGrpSpPr>
          <p:cNvPr id="5" name="Groupe 4">
            <a:extLst>
              <a:ext uri="{FF2B5EF4-FFF2-40B4-BE49-F238E27FC236}">
                <a16:creationId xmlns:a16="http://schemas.microsoft.com/office/drawing/2014/main" id="{5C3AF828-D718-4411-AE5D-9C0ABEFFA6F5}"/>
              </a:ext>
            </a:extLst>
          </p:cNvPr>
          <p:cNvGrpSpPr/>
          <p:nvPr/>
        </p:nvGrpSpPr>
        <p:grpSpPr>
          <a:xfrm>
            <a:off x="7590376" y="2299854"/>
            <a:ext cx="2872302" cy="2098267"/>
            <a:chOff x="179512" y="-1035496"/>
            <a:chExt cx="8735392" cy="6381356"/>
          </a:xfrm>
        </p:grpSpPr>
        <p:sp>
          <p:nvSpPr>
            <p:cNvPr id="6" name="Rectangle 5">
              <a:extLst>
                <a:ext uri="{FF2B5EF4-FFF2-40B4-BE49-F238E27FC236}">
                  <a16:creationId xmlns:a16="http://schemas.microsoft.com/office/drawing/2014/main" id="{E4E0D5DB-26AB-4EC9-B5E0-68F7483FE621}"/>
                </a:ext>
              </a:extLst>
            </p:cNvPr>
            <p:cNvSpPr/>
            <p:nvPr/>
          </p:nvSpPr>
          <p:spPr>
            <a:xfrm>
              <a:off x="3635896" y="203754"/>
              <a:ext cx="4680520" cy="3456384"/>
            </a:xfrm>
            <a:prstGeom prst="rect">
              <a:avLst/>
            </a:prstGeom>
            <a:solidFill>
              <a:schemeClr val="accent5">
                <a:lumMod val="60000"/>
                <a:lumOff val="40000"/>
              </a:schemeClr>
            </a:solidFill>
            <a:ln>
              <a:solidFill>
                <a:schemeClr val="accent5">
                  <a:lumMod val="40000"/>
                  <a:lumOff val="6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tx1"/>
                  </a:solidFill>
                </a:rPr>
                <a:t>3D </a:t>
              </a:r>
              <a:r>
                <a:rPr lang="fr-FR" sz="1000" dirty="0" err="1">
                  <a:solidFill>
                    <a:schemeClr val="tx1"/>
                  </a:solidFill>
                </a:rPr>
                <a:t>Video</a:t>
              </a:r>
              <a:endParaRPr lang="fr-FR" sz="1000" dirty="0">
                <a:solidFill>
                  <a:schemeClr val="tx1"/>
                </a:solidFill>
              </a:endParaRPr>
            </a:p>
          </p:txBody>
        </p:sp>
        <p:cxnSp>
          <p:nvCxnSpPr>
            <p:cNvPr id="7" name="Connecteur droit avec flèche 6">
              <a:extLst>
                <a:ext uri="{FF2B5EF4-FFF2-40B4-BE49-F238E27FC236}">
                  <a16:creationId xmlns:a16="http://schemas.microsoft.com/office/drawing/2014/main" id="{C9C652DD-8CD1-4F56-9A87-209E4AACD5A9}"/>
                </a:ext>
              </a:extLst>
            </p:cNvPr>
            <p:cNvCxnSpPr/>
            <p:nvPr/>
          </p:nvCxnSpPr>
          <p:spPr>
            <a:xfrm flipH="1">
              <a:off x="194752" y="2390408"/>
              <a:ext cx="4104456" cy="2304256"/>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44571836-1702-4D22-A93A-B7ABF38A9216}"/>
                </a:ext>
              </a:extLst>
            </p:cNvPr>
            <p:cNvCxnSpPr/>
            <p:nvPr/>
          </p:nvCxnSpPr>
          <p:spPr>
            <a:xfrm flipV="1">
              <a:off x="4306828" y="-1035496"/>
              <a:ext cx="0" cy="3456384"/>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AFD9E3AB-7468-4849-8A39-2684CF9F87D8}"/>
                </a:ext>
              </a:extLst>
            </p:cNvPr>
            <p:cNvCxnSpPr/>
            <p:nvPr/>
          </p:nvCxnSpPr>
          <p:spPr>
            <a:xfrm>
              <a:off x="4283968" y="2390408"/>
              <a:ext cx="4032448" cy="2262728"/>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481804AF-83E9-4BEA-8628-8778EB3609FB}"/>
                </a:ext>
              </a:extLst>
            </p:cNvPr>
            <p:cNvSpPr txBox="1"/>
            <p:nvPr/>
          </p:nvSpPr>
          <p:spPr>
            <a:xfrm>
              <a:off x="4355977" y="-819470"/>
              <a:ext cx="1656186" cy="702018"/>
            </a:xfrm>
            <a:prstGeom prst="rect">
              <a:avLst/>
            </a:prstGeom>
            <a:noFill/>
          </p:spPr>
          <p:txBody>
            <a:bodyPr wrap="square" rtlCol="0">
              <a:spAutoFit/>
            </a:bodyPr>
            <a:lstStyle/>
            <a:p>
              <a:r>
                <a:rPr lang="fr-FR" sz="900" b="1" i="1" dirty="0">
                  <a:solidFill>
                    <a:schemeClr val="tx1">
                      <a:lumMod val="50000"/>
                      <a:lumOff val="50000"/>
                    </a:schemeClr>
                  </a:solidFill>
                </a:rPr>
                <a:t>Time</a:t>
              </a:r>
            </a:p>
          </p:txBody>
        </p:sp>
        <p:sp>
          <p:nvSpPr>
            <p:cNvPr id="11" name="ZoneTexte 10">
              <a:extLst>
                <a:ext uri="{FF2B5EF4-FFF2-40B4-BE49-F238E27FC236}">
                  <a16:creationId xmlns:a16="http://schemas.microsoft.com/office/drawing/2014/main" id="{A2F33481-5DD7-4A29-896A-35945712B442}"/>
                </a:ext>
              </a:extLst>
            </p:cNvPr>
            <p:cNvSpPr txBox="1"/>
            <p:nvPr/>
          </p:nvSpPr>
          <p:spPr>
            <a:xfrm>
              <a:off x="179512" y="4643842"/>
              <a:ext cx="2319495" cy="702018"/>
            </a:xfrm>
            <a:prstGeom prst="rect">
              <a:avLst/>
            </a:prstGeom>
            <a:noFill/>
          </p:spPr>
          <p:txBody>
            <a:bodyPr wrap="square" rtlCol="0">
              <a:spAutoFit/>
            </a:bodyPr>
            <a:lstStyle/>
            <a:p>
              <a:r>
                <a:rPr lang="fr-FR" sz="900" b="1" i="1" dirty="0">
                  <a:solidFill>
                    <a:schemeClr val="tx1">
                      <a:lumMod val="50000"/>
                      <a:lumOff val="50000"/>
                    </a:schemeClr>
                  </a:solidFill>
                </a:rPr>
                <a:t>Exposition</a:t>
              </a:r>
            </a:p>
          </p:txBody>
        </p:sp>
        <p:sp>
          <p:nvSpPr>
            <p:cNvPr id="12" name="ZoneTexte 11">
              <a:extLst>
                <a:ext uri="{FF2B5EF4-FFF2-40B4-BE49-F238E27FC236}">
                  <a16:creationId xmlns:a16="http://schemas.microsoft.com/office/drawing/2014/main" id="{E55E4A1C-7A16-4112-8A9E-93C722821D36}"/>
                </a:ext>
              </a:extLst>
            </p:cNvPr>
            <p:cNvSpPr txBox="1"/>
            <p:nvPr/>
          </p:nvSpPr>
          <p:spPr>
            <a:xfrm>
              <a:off x="6655108" y="4581128"/>
              <a:ext cx="2259796" cy="702018"/>
            </a:xfrm>
            <a:prstGeom prst="rect">
              <a:avLst/>
            </a:prstGeom>
            <a:noFill/>
          </p:spPr>
          <p:txBody>
            <a:bodyPr wrap="square" rtlCol="0">
              <a:spAutoFit/>
            </a:bodyPr>
            <a:lstStyle/>
            <a:p>
              <a:r>
                <a:rPr lang="fr-FR" sz="900" b="1" i="1" dirty="0" err="1">
                  <a:solidFill>
                    <a:schemeClr val="tx1">
                      <a:lumMod val="50000"/>
                      <a:lumOff val="50000"/>
                    </a:schemeClr>
                  </a:solidFill>
                </a:rPr>
                <a:t>Viewpoint</a:t>
              </a:r>
              <a:endParaRPr lang="fr-FR" sz="800" b="1" i="1" dirty="0">
                <a:solidFill>
                  <a:schemeClr val="tx1">
                    <a:lumMod val="50000"/>
                    <a:lumOff val="50000"/>
                  </a:schemeClr>
                </a:solidFill>
              </a:endParaRPr>
            </a:p>
          </p:txBody>
        </p:sp>
        <p:sp>
          <p:nvSpPr>
            <p:cNvPr id="13" name="Rectangle 12">
              <a:extLst>
                <a:ext uri="{FF2B5EF4-FFF2-40B4-BE49-F238E27FC236}">
                  <a16:creationId xmlns:a16="http://schemas.microsoft.com/office/drawing/2014/main" id="{658B0C61-E030-4457-B240-C86E3698333B}"/>
                </a:ext>
              </a:extLst>
            </p:cNvPr>
            <p:cNvSpPr/>
            <p:nvPr/>
          </p:nvSpPr>
          <p:spPr>
            <a:xfrm>
              <a:off x="747192" y="3673114"/>
              <a:ext cx="1880591" cy="216023"/>
            </a:xfrm>
            <a:prstGeom prst="rect">
              <a:avLst/>
            </a:prstGeom>
            <a:no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tx1"/>
                  </a:solidFill>
                </a:rPr>
                <a:t>HDR</a:t>
              </a:r>
            </a:p>
            <a:p>
              <a:pPr algn="ctr"/>
              <a:r>
                <a:rPr lang="fr-FR" sz="800" dirty="0">
                  <a:solidFill>
                    <a:schemeClr val="tx1"/>
                  </a:solidFill>
                </a:rPr>
                <a:t>Image</a:t>
              </a:r>
              <a:endParaRPr lang="fr-FR" sz="800" dirty="0"/>
            </a:p>
          </p:txBody>
        </p:sp>
        <p:sp>
          <p:nvSpPr>
            <p:cNvPr id="14" name="Rectangle 13">
              <a:extLst>
                <a:ext uri="{FF2B5EF4-FFF2-40B4-BE49-F238E27FC236}">
                  <a16:creationId xmlns:a16="http://schemas.microsoft.com/office/drawing/2014/main" id="{4DF8F9E1-2478-4BDC-B76F-E912157C4E0C}"/>
                </a:ext>
              </a:extLst>
            </p:cNvPr>
            <p:cNvSpPr/>
            <p:nvPr/>
          </p:nvSpPr>
          <p:spPr>
            <a:xfrm>
              <a:off x="5955392" y="3620267"/>
              <a:ext cx="1944216" cy="455547"/>
            </a:xfrm>
            <a:prstGeom prst="rect">
              <a:avLst/>
            </a:prstGeom>
            <a:no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tx1"/>
                  </a:solidFill>
                </a:rPr>
                <a:t>3D Image</a:t>
              </a:r>
            </a:p>
          </p:txBody>
        </p:sp>
        <p:sp>
          <p:nvSpPr>
            <p:cNvPr id="15" name="Rectangle 14">
              <a:extLst>
                <a:ext uri="{FF2B5EF4-FFF2-40B4-BE49-F238E27FC236}">
                  <a16:creationId xmlns:a16="http://schemas.microsoft.com/office/drawing/2014/main" id="{6C2416EC-9FCC-4A5A-AF2E-7B323E1051D9}"/>
                </a:ext>
              </a:extLst>
            </p:cNvPr>
            <p:cNvSpPr/>
            <p:nvPr/>
          </p:nvSpPr>
          <p:spPr>
            <a:xfrm>
              <a:off x="3843536" y="-387424"/>
              <a:ext cx="512440" cy="1520552"/>
            </a:xfrm>
            <a:prstGeom prst="rect">
              <a:avLst/>
            </a:prstGeom>
            <a:no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000" dirty="0" err="1">
                  <a:solidFill>
                    <a:schemeClr val="tx1"/>
                  </a:solidFill>
                </a:rPr>
                <a:t>Video</a:t>
              </a:r>
              <a:endParaRPr lang="fr-FR" sz="800" dirty="0"/>
            </a:p>
          </p:txBody>
        </p:sp>
      </p:grpSp>
    </p:spTree>
    <p:extLst>
      <p:ext uri="{BB962C8B-B14F-4D97-AF65-F5344CB8AC3E}">
        <p14:creationId xmlns:p14="http://schemas.microsoft.com/office/powerpoint/2010/main" val="394339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A49198-4C0A-48E6-BF42-60D27D03787E}"/>
              </a:ext>
            </a:extLst>
          </p:cNvPr>
          <p:cNvSpPr>
            <a:spLocks noGrp="1"/>
          </p:cNvSpPr>
          <p:nvPr>
            <p:ph type="title"/>
          </p:nvPr>
        </p:nvSpPr>
        <p:spPr/>
        <p:txBody>
          <a:bodyPr/>
          <a:lstStyle/>
          <a:p>
            <a:r>
              <a:rPr lang="fr-FR" dirty="0"/>
              <a:t>3D reconstruction </a:t>
            </a:r>
            <a:r>
              <a:rPr lang="fr-FR" dirty="0" err="1"/>
              <a:t>approaches</a:t>
            </a:r>
            <a:endParaRPr lang="fr-FR" dirty="0"/>
          </a:p>
        </p:txBody>
      </p:sp>
      <p:sp>
        <p:nvSpPr>
          <p:cNvPr id="3" name="Espace réservé du contenu 2">
            <a:extLst>
              <a:ext uri="{FF2B5EF4-FFF2-40B4-BE49-F238E27FC236}">
                <a16:creationId xmlns:a16="http://schemas.microsoft.com/office/drawing/2014/main" id="{C17CC130-2861-453A-B81B-F239E6643791}"/>
              </a:ext>
            </a:extLst>
          </p:cNvPr>
          <p:cNvSpPr>
            <a:spLocks noGrp="1"/>
          </p:cNvSpPr>
          <p:nvPr>
            <p:ph idx="1"/>
          </p:nvPr>
        </p:nvSpPr>
        <p:spPr/>
        <p:txBody>
          <a:bodyPr/>
          <a:lstStyle/>
          <a:p>
            <a:r>
              <a:rPr lang="fr-FR" dirty="0" err="1"/>
              <a:t>Stereovision</a:t>
            </a:r>
            <a:r>
              <a:rPr lang="fr-FR" dirty="0"/>
              <a:t> – epipolar </a:t>
            </a:r>
            <a:r>
              <a:rPr lang="fr-FR" dirty="0" err="1"/>
              <a:t>geometry</a:t>
            </a:r>
            <a:endParaRPr lang="fr-FR" dirty="0"/>
          </a:p>
          <a:p>
            <a:r>
              <a:rPr lang="fr-FR" dirty="0"/>
              <a:t>Multiscopic system – </a:t>
            </a:r>
            <a:r>
              <a:rPr lang="fr-FR" dirty="0" err="1"/>
              <a:t>disparity</a:t>
            </a:r>
            <a:r>
              <a:rPr lang="fr-FR" dirty="0"/>
              <a:t> </a:t>
            </a:r>
            <a:r>
              <a:rPr lang="fr-FR" dirty="0" err="1"/>
              <a:t>estimate</a:t>
            </a:r>
            <a:endParaRPr lang="fr-FR" dirty="0"/>
          </a:p>
          <a:p>
            <a:r>
              <a:rPr lang="fr-FR" dirty="0"/>
              <a:t>Volume reconstruction – </a:t>
            </a:r>
            <a:r>
              <a:rPr lang="fr-FR" dirty="0" err="1"/>
              <a:t>visual</a:t>
            </a:r>
            <a:r>
              <a:rPr lang="fr-FR" dirty="0"/>
              <a:t> </a:t>
            </a:r>
            <a:r>
              <a:rPr lang="fr-FR" dirty="0" err="1"/>
              <a:t>hull</a:t>
            </a:r>
            <a:endParaRPr lang="fr-FR" dirty="0"/>
          </a:p>
        </p:txBody>
      </p:sp>
    </p:spTree>
    <p:extLst>
      <p:ext uri="{BB962C8B-B14F-4D97-AF65-F5344CB8AC3E}">
        <p14:creationId xmlns:p14="http://schemas.microsoft.com/office/powerpoint/2010/main" val="4203425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Introduction to </a:t>
            </a:r>
            <a:r>
              <a:rPr lang="fr-FR" dirty="0" err="1"/>
              <a:t>stereovision</a:t>
            </a:r>
            <a:endParaRPr lang="fr-FR" dirty="0"/>
          </a:p>
        </p:txBody>
      </p:sp>
      <p:sp>
        <p:nvSpPr>
          <p:cNvPr id="10" name="Espace réservé du contenu 9"/>
          <p:cNvSpPr>
            <a:spLocks noGrp="1"/>
          </p:cNvSpPr>
          <p:nvPr>
            <p:ph idx="1"/>
          </p:nvPr>
        </p:nvSpPr>
        <p:spPr>
          <a:xfrm>
            <a:off x="732368" y="1409701"/>
            <a:ext cx="10723033" cy="5086102"/>
          </a:xfrm>
        </p:spPr>
        <p:txBody>
          <a:bodyPr>
            <a:normAutofit/>
          </a:bodyPr>
          <a:lstStyle/>
          <a:p>
            <a:pPr>
              <a:spcBef>
                <a:spcPts val="0"/>
              </a:spcBef>
              <a:spcAft>
                <a:spcPts val="1200"/>
              </a:spcAft>
            </a:pPr>
            <a:r>
              <a:rPr lang="fr-FR" dirty="0">
                <a:solidFill>
                  <a:schemeClr val="tx1"/>
                </a:solidFill>
              </a:rPr>
              <a:t>Computer mimicry of </a:t>
            </a:r>
            <a:r>
              <a:rPr lang="fr-FR" dirty="0" err="1">
                <a:solidFill>
                  <a:schemeClr val="tx1"/>
                </a:solidFill>
              </a:rPr>
              <a:t>human</a:t>
            </a:r>
            <a:r>
              <a:rPr lang="fr-FR" dirty="0">
                <a:solidFill>
                  <a:schemeClr val="tx1"/>
                </a:solidFill>
              </a:rPr>
              <a:t> </a:t>
            </a:r>
            <a:r>
              <a:rPr lang="fr-FR" dirty="0" err="1">
                <a:solidFill>
                  <a:schemeClr val="tx1"/>
                </a:solidFill>
              </a:rPr>
              <a:t>stereopsis</a:t>
            </a:r>
            <a:r>
              <a:rPr lang="fr-FR" dirty="0">
                <a:solidFill>
                  <a:schemeClr val="tx1"/>
                </a:solidFill>
              </a:rPr>
              <a:t> </a:t>
            </a:r>
          </a:p>
          <a:p>
            <a:pPr>
              <a:spcBef>
                <a:spcPts val="0"/>
              </a:spcBef>
              <a:spcAft>
                <a:spcPts val="1200"/>
              </a:spcAft>
            </a:pPr>
            <a:endParaRPr lang="fr-FR" dirty="0">
              <a:solidFill>
                <a:schemeClr val="tx1"/>
              </a:solidFill>
            </a:endParaRPr>
          </a:p>
          <a:p>
            <a:pPr>
              <a:spcBef>
                <a:spcPts val="0"/>
              </a:spcBef>
              <a:spcAft>
                <a:spcPts val="1200"/>
              </a:spcAft>
            </a:pPr>
            <a:endParaRPr lang="fr-FR" dirty="0">
              <a:solidFill>
                <a:schemeClr val="tx1"/>
              </a:solidFill>
            </a:endParaRPr>
          </a:p>
          <a:p>
            <a:pPr>
              <a:spcBef>
                <a:spcPts val="0"/>
              </a:spcBef>
              <a:spcAft>
                <a:spcPts val="1200"/>
              </a:spcAft>
            </a:pPr>
            <a:endParaRPr lang="fr-FR" dirty="0">
              <a:solidFill>
                <a:schemeClr val="tx1"/>
              </a:solidFill>
            </a:endParaRPr>
          </a:p>
          <a:p>
            <a:pPr>
              <a:spcBef>
                <a:spcPts val="0"/>
              </a:spcBef>
              <a:spcAft>
                <a:spcPts val="1200"/>
              </a:spcAft>
            </a:pPr>
            <a:endParaRPr lang="fr-FR" dirty="0">
              <a:solidFill>
                <a:schemeClr val="tx1"/>
              </a:solidFill>
            </a:endParaRPr>
          </a:p>
          <a:p>
            <a:pPr>
              <a:spcBef>
                <a:spcPts val="0"/>
              </a:spcBef>
              <a:spcAft>
                <a:spcPts val="1200"/>
              </a:spcAft>
            </a:pPr>
            <a:endParaRPr lang="fr-FR" dirty="0">
              <a:solidFill>
                <a:schemeClr val="tx1"/>
              </a:solidFill>
            </a:endParaRPr>
          </a:p>
          <a:p>
            <a:pPr>
              <a:spcBef>
                <a:spcPts val="0"/>
              </a:spcBef>
              <a:spcAft>
                <a:spcPts val="1200"/>
              </a:spcAft>
            </a:pPr>
            <a:endParaRPr lang="fr-FR" dirty="0">
              <a:solidFill>
                <a:schemeClr val="tx1"/>
              </a:solidFill>
            </a:endParaRPr>
          </a:p>
          <a:p>
            <a:pPr>
              <a:spcBef>
                <a:spcPts val="0"/>
              </a:spcBef>
              <a:spcAft>
                <a:spcPts val="1200"/>
              </a:spcAft>
            </a:pPr>
            <a:endParaRPr lang="fr-FR" dirty="0">
              <a:solidFill>
                <a:schemeClr val="tx1"/>
              </a:solidFill>
            </a:endParaRPr>
          </a:p>
          <a:p>
            <a:pPr>
              <a:spcBef>
                <a:spcPts val="0"/>
              </a:spcBef>
              <a:spcAft>
                <a:spcPts val="1200"/>
              </a:spcAft>
            </a:pPr>
            <a:endParaRPr lang="fr-FR" dirty="0">
              <a:solidFill>
                <a:schemeClr val="tx1"/>
              </a:solidFill>
            </a:endParaRPr>
          </a:p>
          <a:p>
            <a:pPr>
              <a:spcBef>
                <a:spcPts val="0"/>
              </a:spcBef>
              <a:spcAft>
                <a:spcPts val="1200"/>
              </a:spcAft>
            </a:pPr>
            <a:endParaRPr lang="fr-FR" dirty="0">
              <a:solidFill>
                <a:schemeClr val="tx1"/>
              </a:solidFill>
            </a:endParaRPr>
          </a:p>
        </p:txBody>
      </p:sp>
      <p:sp>
        <p:nvSpPr>
          <p:cNvPr id="28" name="Pensées 27"/>
          <p:cNvSpPr/>
          <p:nvPr/>
        </p:nvSpPr>
        <p:spPr>
          <a:xfrm>
            <a:off x="7800102" y="1694938"/>
            <a:ext cx="2688387" cy="2556841"/>
          </a:xfrm>
          <a:prstGeom prst="cloudCallout">
            <a:avLst>
              <a:gd name="adj1" fmla="val 12969"/>
              <a:gd name="adj2" fmla="val 53786"/>
            </a:avLst>
          </a:prstGeom>
          <a:solidFill>
            <a:srgbClr val="FFFFFF">
              <a:alpha val="50196"/>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extension multivue" hidden="1"/>
          <p:cNvGrpSpPr/>
          <p:nvPr/>
        </p:nvGrpSpPr>
        <p:grpSpPr>
          <a:xfrm>
            <a:off x="4715655" y="3457507"/>
            <a:ext cx="2938607" cy="482917"/>
            <a:chOff x="3191654" y="3457506"/>
            <a:chExt cx="2938607" cy="482917"/>
          </a:xfrm>
        </p:grpSpPr>
        <p:sp>
          <p:nvSpPr>
            <p:cNvPr id="102" name="ZoneTexte 101"/>
            <p:cNvSpPr txBox="1"/>
            <p:nvPr/>
          </p:nvSpPr>
          <p:spPr>
            <a:xfrm>
              <a:off x="3191654" y="3457506"/>
              <a:ext cx="1335285" cy="461665"/>
            </a:xfrm>
            <a:prstGeom prst="rect">
              <a:avLst/>
            </a:prstGeom>
            <a:noFill/>
          </p:spPr>
          <p:txBody>
            <a:bodyPr wrap="square" rtlCol="0">
              <a:spAutoFit/>
            </a:bodyPr>
            <a:lstStyle/>
            <a:p>
              <a:pPr algn="ctr"/>
              <a:r>
                <a:rPr lang="fr-FR" sz="2400" dirty="0">
                  <a:latin typeface="Helvetica" panose="020B0604020202020204" pitchFamily="34" charset="0"/>
                  <a:cs typeface="Helvetica" panose="020B0604020202020204" pitchFamily="34" charset="0"/>
                </a:rPr>
                <a:t>…</a:t>
              </a:r>
            </a:p>
          </p:txBody>
        </p:sp>
        <p:sp>
          <p:nvSpPr>
            <p:cNvPr id="103" name="ZoneTexte 102"/>
            <p:cNvSpPr txBox="1"/>
            <p:nvPr/>
          </p:nvSpPr>
          <p:spPr>
            <a:xfrm>
              <a:off x="4794976" y="3478758"/>
              <a:ext cx="1335285" cy="461665"/>
            </a:xfrm>
            <a:prstGeom prst="rect">
              <a:avLst/>
            </a:prstGeom>
            <a:noFill/>
          </p:spPr>
          <p:txBody>
            <a:bodyPr wrap="square" rtlCol="0">
              <a:spAutoFit/>
            </a:bodyPr>
            <a:lstStyle/>
            <a:p>
              <a:pPr algn="ctr"/>
              <a:r>
                <a:rPr lang="fr-FR" sz="2400" dirty="0">
                  <a:latin typeface="Helvetica" panose="020B0604020202020204" pitchFamily="34" charset="0"/>
                  <a:cs typeface="Helvetica" panose="020B0604020202020204" pitchFamily="34" charset="0"/>
                </a:rPr>
                <a:t>…</a:t>
              </a:r>
            </a:p>
          </p:txBody>
        </p:sp>
      </p:grpSp>
      <p:sp>
        <p:nvSpPr>
          <p:cNvPr id="3" name="afadisseur fond diapo" hidden="1"/>
          <p:cNvSpPr/>
          <p:nvPr/>
        </p:nvSpPr>
        <p:spPr>
          <a:xfrm rot="10800000">
            <a:off x="4871864" y="-1"/>
            <a:ext cx="5796136" cy="6597351"/>
          </a:xfrm>
          <a:prstGeom prst="rect">
            <a:avLst/>
          </a:prstGeom>
          <a:gradFill flip="none" rotWithShape="1">
            <a:gsLst>
              <a:gs pos="0">
                <a:schemeClr val="bg1">
                  <a:alpha val="0"/>
                </a:schemeClr>
              </a:gs>
              <a:gs pos="23000">
                <a:schemeClr val="bg1">
                  <a:alpha val="60000"/>
                </a:schemeClr>
              </a:gs>
              <a:gs pos="100000">
                <a:schemeClr val="bg1">
                  <a:shade val="100000"/>
                  <a:satMod val="115000"/>
                  <a:alpha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arrière" descr="im3"/>
          <p:cNvPicPr preferRelativeResize="0">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283019" y="2036036"/>
            <a:ext cx="1813360" cy="1080190"/>
          </a:xfrm>
          <a:prstGeom prst="rect">
            <a:avLst/>
          </a:prstGeom>
          <a:noFill/>
          <a:ln w="9525">
            <a:noFill/>
            <a:miter lim="800000"/>
            <a:headEnd/>
            <a:tailEnd/>
          </a:ln>
          <a:scene3d>
            <a:camera prst="perspectiveHeroicExtremeLeftFacing" fov="900000">
              <a:rot lat="487347" lon="2067641" rev="125486"/>
            </a:camera>
            <a:lightRig rig="threePt" dir="t"/>
          </a:scene3d>
          <a:sp3d/>
        </p:spPr>
      </p:pic>
      <p:pic>
        <p:nvPicPr>
          <p:cNvPr id="49" name="image arrière" descr="im3"/>
          <p:cNvPicPr preferRelativeResize="0">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330861" y="2045946"/>
            <a:ext cx="2167301" cy="1342783"/>
          </a:xfrm>
          <a:prstGeom prst="rect">
            <a:avLst/>
          </a:prstGeom>
          <a:noFill/>
          <a:ln w="9525">
            <a:noFill/>
            <a:miter lim="800000"/>
            <a:headEnd/>
            <a:tailEnd/>
          </a:ln>
          <a:scene3d>
            <a:camera prst="perspectiveHeroicExtremeLeftFacing" fov="900000">
              <a:rot lat="487347" lon="2067641" rev="125486"/>
            </a:camera>
            <a:lightRig rig="threePt" dir="t"/>
          </a:scene3d>
          <a:sp3d/>
        </p:spPr>
      </p:pic>
      <p:grpSp>
        <p:nvGrpSpPr>
          <p:cNvPr id="16" name="cameras"/>
          <p:cNvGrpSpPr/>
          <p:nvPr/>
        </p:nvGrpSpPr>
        <p:grpSpPr>
          <a:xfrm>
            <a:off x="5758210" y="4038881"/>
            <a:ext cx="768286" cy="237244"/>
            <a:chOff x="4234210" y="3765752"/>
            <a:chExt cx="768286" cy="237244"/>
          </a:xfrm>
        </p:grpSpPr>
        <p:grpSp>
          <p:nvGrpSpPr>
            <p:cNvPr id="50" name="Camera G"/>
            <p:cNvGrpSpPr/>
            <p:nvPr/>
          </p:nvGrpSpPr>
          <p:grpSpPr>
            <a:xfrm>
              <a:off x="4234210" y="3765754"/>
              <a:ext cx="215220" cy="237242"/>
              <a:chOff x="7989955" y="4726868"/>
              <a:chExt cx="479985" cy="639304"/>
            </a:xfrm>
          </p:grpSpPr>
          <p:grpSp>
            <p:nvGrpSpPr>
              <p:cNvPr id="51" name="Groupe 50"/>
              <p:cNvGrpSpPr/>
              <p:nvPr/>
            </p:nvGrpSpPr>
            <p:grpSpPr>
              <a:xfrm>
                <a:off x="8116496" y="4726868"/>
                <a:ext cx="331252" cy="424609"/>
                <a:chOff x="8101859" y="4737753"/>
                <a:chExt cx="331252" cy="424609"/>
              </a:xfrm>
            </p:grpSpPr>
            <p:sp>
              <p:nvSpPr>
                <p:cNvPr id="55" name="Ellipse 54"/>
                <p:cNvSpPr/>
                <p:nvPr/>
              </p:nvSpPr>
              <p:spPr>
                <a:xfrm>
                  <a:off x="8101942" y="4737753"/>
                  <a:ext cx="331169" cy="284242"/>
                </a:xfrm>
                <a:prstGeom prst="ellipse">
                  <a:avLst/>
                </a:prstGeom>
                <a:solidFill>
                  <a:schemeClr val="tx1">
                    <a:lumMod val="50000"/>
                    <a:lumOff val="50000"/>
                  </a:schemeClr>
                </a:solidFill>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6" name="Forme libre 55"/>
                <p:cNvSpPr/>
                <p:nvPr/>
              </p:nvSpPr>
              <p:spPr>
                <a:xfrm>
                  <a:off x="8101859" y="4898771"/>
                  <a:ext cx="304905" cy="263591"/>
                </a:xfrm>
                <a:custGeom>
                  <a:avLst/>
                  <a:gdLst>
                    <a:gd name="connsiteX0" fmla="*/ 0 w 449580"/>
                    <a:gd name="connsiteY0" fmla="*/ 0 h 342900"/>
                    <a:gd name="connsiteX1" fmla="*/ 99060 w 449580"/>
                    <a:gd name="connsiteY1" fmla="*/ 342900 h 342900"/>
                    <a:gd name="connsiteX2" fmla="*/ 449580 w 449580"/>
                    <a:gd name="connsiteY2" fmla="*/ 152400 h 342900"/>
                    <a:gd name="connsiteX0" fmla="*/ 0 w 327660"/>
                    <a:gd name="connsiteY0" fmla="*/ 15240 h 358140"/>
                    <a:gd name="connsiteX1" fmla="*/ 99060 w 327660"/>
                    <a:gd name="connsiteY1" fmla="*/ 358140 h 358140"/>
                    <a:gd name="connsiteX2" fmla="*/ 327660 w 327660"/>
                    <a:gd name="connsiteY2" fmla="*/ 0 h 358140"/>
                    <a:gd name="connsiteX0" fmla="*/ 0 w 335280"/>
                    <a:gd name="connsiteY0" fmla="*/ 0 h 342900"/>
                    <a:gd name="connsiteX1" fmla="*/ 99060 w 335280"/>
                    <a:gd name="connsiteY1" fmla="*/ 342900 h 342900"/>
                    <a:gd name="connsiteX2" fmla="*/ 335280 w 335280"/>
                    <a:gd name="connsiteY2" fmla="*/ 22860 h 342900"/>
                    <a:gd name="connsiteX0" fmla="*/ 0 w 335280"/>
                    <a:gd name="connsiteY0" fmla="*/ 0 h 274320"/>
                    <a:gd name="connsiteX1" fmla="*/ 83820 w 335280"/>
                    <a:gd name="connsiteY1" fmla="*/ 274320 h 274320"/>
                    <a:gd name="connsiteX2" fmla="*/ 335280 w 335280"/>
                    <a:gd name="connsiteY2" fmla="*/ 22860 h 274320"/>
                    <a:gd name="connsiteX0" fmla="*/ 0 w 300990"/>
                    <a:gd name="connsiteY0" fmla="*/ 0 h 274320"/>
                    <a:gd name="connsiteX1" fmla="*/ 83820 w 300990"/>
                    <a:gd name="connsiteY1" fmla="*/ 274320 h 274320"/>
                    <a:gd name="connsiteX2" fmla="*/ 300990 w 300990"/>
                    <a:gd name="connsiteY2" fmla="*/ 57150 h 274320"/>
                    <a:gd name="connsiteX0" fmla="*/ 0 w 306705"/>
                    <a:gd name="connsiteY0" fmla="*/ 0 h 274320"/>
                    <a:gd name="connsiteX1" fmla="*/ 83820 w 306705"/>
                    <a:gd name="connsiteY1" fmla="*/ 274320 h 274320"/>
                    <a:gd name="connsiteX2" fmla="*/ 306705 w 306705"/>
                    <a:gd name="connsiteY2" fmla="*/ 57150 h 274320"/>
                    <a:gd name="connsiteX0" fmla="*/ 0 w 175260"/>
                    <a:gd name="connsiteY0" fmla="*/ 34290 h 308610"/>
                    <a:gd name="connsiteX1" fmla="*/ 83820 w 175260"/>
                    <a:gd name="connsiteY1" fmla="*/ 308610 h 308610"/>
                    <a:gd name="connsiteX2" fmla="*/ 175260 w 175260"/>
                    <a:gd name="connsiteY2" fmla="*/ 0 h 308610"/>
                    <a:gd name="connsiteX0" fmla="*/ 0 w 316335"/>
                    <a:gd name="connsiteY0" fmla="*/ 34290 h 308610"/>
                    <a:gd name="connsiteX1" fmla="*/ 83820 w 316335"/>
                    <a:gd name="connsiteY1" fmla="*/ 308610 h 308610"/>
                    <a:gd name="connsiteX2" fmla="*/ 316335 w 316335"/>
                    <a:gd name="connsiteY2" fmla="*/ 65471 h 308610"/>
                    <a:gd name="connsiteX3" fmla="*/ 175260 w 316335"/>
                    <a:gd name="connsiteY3" fmla="*/ 0 h 308610"/>
                    <a:gd name="connsiteX0" fmla="*/ 0 w 316335"/>
                    <a:gd name="connsiteY0" fmla="*/ 34290 h 308610"/>
                    <a:gd name="connsiteX1" fmla="*/ 83820 w 316335"/>
                    <a:gd name="connsiteY1" fmla="*/ 308610 h 308610"/>
                    <a:gd name="connsiteX2" fmla="*/ 316335 w 316335"/>
                    <a:gd name="connsiteY2" fmla="*/ 65471 h 308610"/>
                    <a:gd name="connsiteX3" fmla="*/ 175260 w 316335"/>
                    <a:gd name="connsiteY3" fmla="*/ 0 h 308610"/>
                    <a:gd name="connsiteX0" fmla="*/ 0 w 316335"/>
                    <a:gd name="connsiteY0" fmla="*/ 34290 h 318135"/>
                    <a:gd name="connsiteX1" fmla="*/ 72390 w 316335"/>
                    <a:gd name="connsiteY1" fmla="*/ 318135 h 318135"/>
                    <a:gd name="connsiteX2" fmla="*/ 316335 w 316335"/>
                    <a:gd name="connsiteY2" fmla="*/ 65471 h 318135"/>
                    <a:gd name="connsiteX3" fmla="*/ 175260 w 316335"/>
                    <a:gd name="connsiteY3" fmla="*/ 0 h 318135"/>
                    <a:gd name="connsiteX0" fmla="*/ 0 w 316335"/>
                    <a:gd name="connsiteY0" fmla="*/ 34290 h 318135"/>
                    <a:gd name="connsiteX1" fmla="*/ 72390 w 316335"/>
                    <a:gd name="connsiteY1" fmla="*/ 318135 h 318135"/>
                    <a:gd name="connsiteX2" fmla="*/ 316335 w 316335"/>
                    <a:gd name="connsiteY2" fmla="*/ 65471 h 318135"/>
                    <a:gd name="connsiteX3" fmla="*/ 175260 w 316335"/>
                    <a:gd name="connsiteY3" fmla="*/ 0 h 318135"/>
                    <a:gd name="connsiteX0" fmla="*/ 0 w 316335"/>
                    <a:gd name="connsiteY0" fmla="*/ 34290 h 318135"/>
                    <a:gd name="connsiteX1" fmla="*/ 72390 w 316335"/>
                    <a:gd name="connsiteY1" fmla="*/ 318135 h 318135"/>
                    <a:gd name="connsiteX2" fmla="*/ 316335 w 316335"/>
                    <a:gd name="connsiteY2" fmla="*/ 65471 h 318135"/>
                    <a:gd name="connsiteX3" fmla="*/ 175260 w 316335"/>
                    <a:gd name="connsiteY3" fmla="*/ 0 h 318135"/>
                    <a:gd name="connsiteX0" fmla="*/ 0 w 323955"/>
                    <a:gd name="connsiteY0" fmla="*/ 34290 h 318135"/>
                    <a:gd name="connsiteX1" fmla="*/ 72390 w 323955"/>
                    <a:gd name="connsiteY1" fmla="*/ 318135 h 318135"/>
                    <a:gd name="connsiteX2" fmla="*/ 323955 w 323955"/>
                    <a:gd name="connsiteY2" fmla="*/ 73091 h 318135"/>
                    <a:gd name="connsiteX3" fmla="*/ 175260 w 323955"/>
                    <a:gd name="connsiteY3" fmla="*/ 0 h 318135"/>
                    <a:gd name="connsiteX0" fmla="*/ 0 w 331575"/>
                    <a:gd name="connsiteY0" fmla="*/ 34290 h 318135"/>
                    <a:gd name="connsiteX1" fmla="*/ 72390 w 331575"/>
                    <a:gd name="connsiteY1" fmla="*/ 318135 h 318135"/>
                    <a:gd name="connsiteX2" fmla="*/ 331575 w 331575"/>
                    <a:gd name="connsiteY2" fmla="*/ 48326 h 318135"/>
                    <a:gd name="connsiteX3" fmla="*/ 175260 w 331575"/>
                    <a:gd name="connsiteY3" fmla="*/ 0 h 318135"/>
                    <a:gd name="connsiteX0" fmla="*/ 0 w 306810"/>
                    <a:gd name="connsiteY0" fmla="*/ 34290 h 318135"/>
                    <a:gd name="connsiteX1" fmla="*/ 72390 w 306810"/>
                    <a:gd name="connsiteY1" fmla="*/ 318135 h 318135"/>
                    <a:gd name="connsiteX2" fmla="*/ 306810 w 306810"/>
                    <a:gd name="connsiteY2" fmla="*/ 84521 h 318135"/>
                    <a:gd name="connsiteX3" fmla="*/ 175260 w 306810"/>
                    <a:gd name="connsiteY3" fmla="*/ 0 h 318135"/>
                    <a:gd name="connsiteX0" fmla="*/ 0 w 306810"/>
                    <a:gd name="connsiteY0" fmla="*/ 34290 h 318135"/>
                    <a:gd name="connsiteX1" fmla="*/ 72390 w 306810"/>
                    <a:gd name="connsiteY1" fmla="*/ 318135 h 318135"/>
                    <a:gd name="connsiteX2" fmla="*/ 306810 w 306810"/>
                    <a:gd name="connsiteY2" fmla="*/ 92141 h 318135"/>
                    <a:gd name="connsiteX3" fmla="*/ 175260 w 306810"/>
                    <a:gd name="connsiteY3" fmla="*/ 0 h 318135"/>
                    <a:gd name="connsiteX0" fmla="*/ 0 w 306810"/>
                    <a:gd name="connsiteY0" fmla="*/ 34290 h 318135"/>
                    <a:gd name="connsiteX1" fmla="*/ 72390 w 306810"/>
                    <a:gd name="connsiteY1" fmla="*/ 318135 h 318135"/>
                    <a:gd name="connsiteX2" fmla="*/ 306810 w 306810"/>
                    <a:gd name="connsiteY2" fmla="*/ 92141 h 318135"/>
                    <a:gd name="connsiteX3" fmla="*/ 175260 w 306810"/>
                    <a:gd name="connsiteY3" fmla="*/ 0 h 318135"/>
                    <a:gd name="connsiteX0" fmla="*/ 0 w 306810"/>
                    <a:gd name="connsiteY0" fmla="*/ 34290 h 318135"/>
                    <a:gd name="connsiteX1" fmla="*/ 72390 w 306810"/>
                    <a:gd name="connsiteY1" fmla="*/ 318135 h 318135"/>
                    <a:gd name="connsiteX2" fmla="*/ 306810 w 306810"/>
                    <a:gd name="connsiteY2" fmla="*/ 92141 h 318135"/>
                    <a:gd name="connsiteX3" fmla="*/ 175260 w 306810"/>
                    <a:gd name="connsiteY3" fmla="*/ 0 h 318135"/>
                    <a:gd name="connsiteX0" fmla="*/ 0 w 306810"/>
                    <a:gd name="connsiteY0" fmla="*/ 34290 h 336082"/>
                    <a:gd name="connsiteX1" fmla="*/ 72390 w 306810"/>
                    <a:gd name="connsiteY1" fmla="*/ 318135 h 336082"/>
                    <a:gd name="connsiteX2" fmla="*/ 177270 w 306810"/>
                    <a:gd name="connsiteY2" fmla="*/ 297881 h 336082"/>
                    <a:gd name="connsiteX3" fmla="*/ 306810 w 306810"/>
                    <a:gd name="connsiteY3" fmla="*/ 92141 h 336082"/>
                    <a:gd name="connsiteX4" fmla="*/ 175260 w 306810"/>
                    <a:gd name="connsiteY4" fmla="*/ 0 h 336082"/>
                    <a:gd name="connsiteX0" fmla="*/ 0 w 306810"/>
                    <a:gd name="connsiteY0" fmla="*/ 34290 h 340969"/>
                    <a:gd name="connsiteX1" fmla="*/ 72390 w 306810"/>
                    <a:gd name="connsiteY1" fmla="*/ 318135 h 340969"/>
                    <a:gd name="connsiteX2" fmla="*/ 177270 w 306810"/>
                    <a:gd name="connsiteY2" fmla="*/ 297881 h 340969"/>
                    <a:gd name="connsiteX3" fmla="*/ 306810 w 306810"/>
                    <a:gd name="connsiteY3" fmla="*/ 92141 h 340969"/>
                    <a:gd name="connsiteX4" fmla="*/ 175260 w 306810"/>
                    <a:gd name="connsiteY4" fmla="*/ 0 h 340969"/>
                    <a:gd name="connsiteX0" fmla="*/ 0 w 306810"/>
                    <a:gd name="connsiteY0" fmla="*/ 34290 h 335106"/>
                    <a:gd name="connsiteX1" fmla="*/ 72390 w 306810"/>
                    <a:gd name="connsiteY1" fmla="*/ 318135 h 335106"/>
                    <a:gd name="connsiteX2" fmla="*/ 177270 w 306810"/>
                    <a:gd name="connsiteY2" fmla="*/ 297881 h 335106"/>
                    <a:gd name="connsiteX3" fmla="*/ 306810 w 306810"/>
                    <a:gd name="connsiteY3" fmla="*/ 92141 h 335106"/>
                    <a:gd name="connsiteX4" fmla="*/ 175260 w 306810"/>
                    <a:gd name="connsiteY4" fmla="*/ 0 h 335106"/>
                    <a:gd name="connsiteX0" fmla="*/ 0 w 311980"/>
                    <a:gd name="connsiteY0" fmla="*/ 34290 h 335106"/>
                    <a:gd name="connsiteX1" fmla="*/ 72390 w 311980"/>
                    <a:gd name="connsiteY1" fmla="*/ 318135 h 335106"/>
                    <a:gd name="connsiteX2" fmla="*/ 177270 w 311980"/>
                    <a:gd name="connsiteY2" fmla="*/ 297881 h 335106"/>
                    <a:gd name="connsiteX3" fmla="*/ 306810 w 311980"/>
                    <a:gd name="connsiteY3" fmla="*/ 92141 h 335106"/>
                    <a:gd name="connsiteX4" fmla="*/ 175260 w 311980"/>
                    <a:gd name="connsiteY4" fmla="*/ 0 h 335106"/>
                    <a:gd name="connsiteX0" fmla="*/ 0 w 311980"/>
                    <a:gd name="connsiteY0" fmla="*/ 34290 h 335106"/>
                    <a:gd name="connsiteX1" fmla="*/ 72390 w 311980"/>
                    <a:gd name="connsiteY1" fmla="*/ 318135 h 335106"/>
                    <a:gd name="connsiteX2" fmla="*/ 177270 w 311980"/>
                    <a:gd name="connsiteY2" fmla="*/ 297881 h 335106"/>
                    <a:gd name="connsiteX3" fmla="*/ 306810 w 311980"/>
                    <a:gd name="connsiteY3" fmla="*/ 92141 h 335106"/>
                    <a:gd name="connsiteX4" fmla="*/ 175260 w 311980"/>
                    <a:gd name="connsiteY4" fmla="*/ 0 h 335106"/>
                    <a:gd name="connsiteX0" fmla="*/ 0 w 311980"/>
                    <a:gd name="connsiteY0" fmla="*/ 34290 h 335106"/>
                    <a:gd name="connsiteX1" fmla="*/ 72390 w 311980"/>
                    <a:gd name="connsiteY1" fmla="*/ 318135 h 335106"/>
                    <a:gd name="connsiteX2" fmla="*/ 177270 w 311980"/>
                    <a:gd name="connsiteY2" fmla="*/ 297881 h 335106"/>
                    <a:gd name="connsiteX3" fmla="*/ 306810 w 311980"/>
                    <a:gd name="connsiteY3" fmla="*/ 92141 h 335106"/>
                    <a:gd name="connsiteX4" fmla="*/ 175260 w 311980"/>
                    <a:gd name="connsiteY4" fmla="*/ 0 h 335106"/>
                    <a:gd name="connsiteX0" fmla="*/ 0 w 306810"/>
                    <a:gd name="connsiteY0" fmla="*/ 34290 h 335106"/>
                    <a:gd name="connsiteX1" fmla="*/ 72390 w 306810"/>
                    <a:gd name="connsiteY1" fmla="*/ 318135 h 335106"/>
                    <a:gd name="connsiteX2" fmla="*/ 177270 w 306810"/>
                    <a:gd name="connsiteY2" fmla="*/ 297881 h 335106"/>
                    <a:gd name="connsiteX3" fmla="*/ 306810 w 306810"/>
                    <a:gd name="connsiteY3" fmla="*/ 92141 h 335106"/>
                    <a:gd name="connsiteX4" fmla="*/ 175260 w 306810"/>
                    <a:gd name="connsiteY4" fmla="*/ 0 h 335106"/>
                    <a:gd name="connsiteX0" fmla="*/ 0 w 306810"/>
                    <a:gd name="connsiteY0" fmla="*/ 34290 h 310188"/>
                    <a:gd name="connsiteX1" fmla="*/ 64770 w 306810"/>
                    <a:gd name="connsiteY1" fmla="*/ 281940 h 310188"/>
                    <a:gd name="connsiteX2" fmla="*/ 177270 w 306810"/>
                    <a:gd name="connsiteY2" fmla="*/ 297881 h 310188"/>
                    <a:gd name="connsiteX3" fmla="*/ 306810 w 306810"/>
                    <a:gd name="connsiteY3" fmla="*/ 92141 h 310188"/>
                    <a:gd name="connsiteX4" fmla="*/ 175260 w 306810"/>
                    <a:gd name="connsiteY4" fmla="*/ 0 h 310188"/>
                    <a:gd name="connsiteX0" fmla="*/ 0 w 306810"/>
                    <a:gd name="connsiteY0" fmla="*/ 34290 h 301845"/>
                    <a:gd name="connsiteX1" fmla="*/ 64770 w 306810"/>
                    <a:gd name="connsiteY1" fmla="*/ 281940 h 301845"/>
                    <a:gd name="connsiteX2" fmla="*/ 177270 w 306810"/>
                    <a:gd name="connsiteY2" fmla="*/ 297881 h 301845"/>
                    <a:gd name="connsiteX3" fmla="*/ 306810 w 306810"/>
                    <a:gd name="connsiteY3" fmla="*/ 92141 h 301845"/>
                    <a:gd name="connsiteX4" fmla="*/ 175260 w 306810"/>
                    <a:gd name="connsiteY4" fmla="*/ 0 h 301845"/>
                    <a:gd name="connsiteX0" fmla="*/ 0 w 306810"/>
                    <a:gd name="connsiteY0" fmla="*/ 34290 h 301845"/>
                    <a:gd name="connsiteX1" fmla="*/ 64770 w 306810"/>
                    <a:gd name="connsiteY1" fmla="*/ 281940 h 301845"/>
                    <a:gd name="connsiteX2" fmla="*/ 177270 w 306810"/>
                    <a:gd name="connsiteY2" fmla="*/ 297881 h 301845"/>
                    <a:gd name="connsiteX3" fmla="*/ 306810 w 306810"/>
                    <a:gd name="connsiteY3" fmla="*/ 92141 h 301845"/>
                    <a:gd name="connsiteX4" fmla="*/ 175260 w 306810"/>
                    <a:gd name="connsiteY4" fmla="*/ 0 h 301845"/>
                    <a:gd name="connsiteX0" fmla="*/ 0 w 306810"/>
                    <a:gd name="connsiteY0" fmla="*/ 34290 h 297881"/>
                    <a:gd name="connsiteX1" fmla="*/ 64770 w 306810"/>
                    <a:gd name="connsiteY1" fmla="*/ 281940 h 297881"/>
                    <a:gd name="connsiteX2" fmla="*/ 177270 w 306810"/>
                    <a:gd name="connsiteY2" fmla="*/ 297881 h 297881"/>
                    <a:gd name="connsiteX3" fmla="*/ 306810 w 306810"/>
                    <a:gd name="connsiteY3" fmla="*/ 92141 h 297881"/>
                    <a:gd name="connsiteX4" fmla="*/ 175260 w 306810"/>
                    <a:gd name="connsiteY4" fmla="*/ 0 h 297881"/>
                    <a:gd name="connsiteX0" fmla="*/ 0 w 306810"/>
                    <a:gd name="connsiteY0" fmla="*/ 34290 h 297881"/>
                    <a:gd name="connsiteX1" fmla="*/ 64770 w 306810"/>
                    <a:gd name="connsiteY1" fmla="*/ 281940 h 297881"/>
                    <a:gd name="connsiteX2" fmla="*/ 177270 w 306810"/>
                    <a:gd name="connsiteY2" fmla="*/ 297881 h 297881"/>
                    <a:gd name="connsiteX3" fmla="*/ 306810 w 306810"/>
                    <a:gd name="connsiteY3" fmla="*/ 92141 h 297881"/>
                    <a:gd name="connsiteX4" fmla="*/ 175260 w 306810"/>
                    <a:gd name="connsiteY4" fmla="*/ 0 h 297881"/>
                    <a:gd name="connsiteX5" fmla="*/ 0 w 306810"/>
                    <a:gd name="connsiteY5" fmla="*/ 34290 h 297881"/>
                    <a:gd name="connsiteX0" fmla="*/ 0 w 306810"/>
                    <a:gd name="connsiteY0" fmla="*/ 0 h 263591"/>
                    <a:gd name="connsiteX1" fmla="*/ 64770 w 306810"/>
                    <a:gd name="connsiteY1" fmla="*/ 247650 h 263591"/>
                    <a:gd name="connsiteX2" fmla="*/ 177270 w 306810"/>
                    <a:gd name="connsiteY2" fmla="*/ 263591 h 263591"/>
                    <a:gd name="connsiteX3" fmla="*/ 306810 w 306810"/>
                    <a:gd name="connsiteY3" fmla="*/ 57851 h 263591"/>
                    <a:gd name="connsiteX4" fmla="*/ 0 w 306810"/>
                    <a:gd name="connsiteY4" fmla="*/ 0 h 263591"/>
                    <a:gd name="connsiteX0" fmla="*/ 306810 w 398250"/>
                    <a:gd name="connsiteY0" fmla="*/ 57851 h 263591"/>
                    <a:gd name="connsiteX1" fmla="*/ 0 w 398250"/>
                    <a:gd name="connsiteY1" fmla="*/ 0 h 263591"/>
                    <a:gd name="connsiteX2" fmla="*/ 64770 w 398250"/>
                    <a:gd name="connsiteY2" fmla="*/ 247650 h 263591"/>
                    <a:gd name="connsiteX3" fmla="*/ 177270 w 398250"/>
                    <a:gd name="connsiteY3" fmla="*/ 263591 h 263591"/>
                    <a:gd name="connsiteX4" fmla="*/ 398250 w 398250"/>
                    <a:gd name="connsiteY4" fmla="*/ 149291 h 263591"/>
                    <a:gd name="connsiteX0" fmla="*/ 0 w 398250"/>
                    <a:gd name="connsiteY0" fmla="*/ 0 h 263591"/>
                    <a:gd name="connsiteX1" fmla="*/ 64770 w 398250"/>
                    <a:gd name="connsiteY1" fmla="*/ 247650 h 263591"/>
                    <a:gd name="connsiteX2" fmla="*/ 177270 w 398250"/>
                    <a:gd name="connsiteY2" fmla="*/ 263591 h 263591"/>
                    <a:gd name="connsiteX3" fmla="*/ 398250 w 398250"/>
                    <a:gd name="connsiteY3" fmla="*/ 149291 h 263591"/>
                    <a:gd name="connsiteX0" fmla="*/ 0 w 304905"/>
                    <a:gd name="connsiteY0" fmla="*/ 0 h 263591"/>
                    <a:gd name="connsiteX1" fmla="*/ 64770 w 304905"/>
                    <a:gd name="connsiteY1" fmla="*/ 247650 h 263591"/>
                    <a:gd name="connsiteX2" fmla="*/ 177270 w 304905"/>
                    <a:gd name="connsiteY2" fmla="*/ 263591 h 263591"/>
                    <a:gd name="connsiteX3" fmla="*/ 304905 w 304905"/>
                    <a:gd name="connsiteY3" fmla="*/ 57851 h 263591"/>
                    <a:gd name="connsiteX0" fmla="*/ 0 w 304905"/>
                    <a:gd name="connsiteY0" fmla="*/ 0 h 263591"/>
                    <a:gd name="connsiteX1" fmla="*/ 64770 w 304905"/>
                    <a:gd name="connsiteY1" fmla="*/ 247650 h 263591"/>
                    <a:gd name="connsiteX2" fmla="*/ 177270 w 304905"/>
                    <a:gd name="connsiteY2" fmla="*/ 263591 h 263591"/>
                    <a:gd name="connsiteX3" fmla="*/ 304905 w 304905"/>
                    <a:gd name="connsiteY3" fmla="*/ 57851 h 263591"/>
                  </a:gdLst>
                  <a:ahLst/>
                  <a:cxnLst>
                    <a:cxn ang="0">
                      <a:pos x="connsiteX0" y="connsiteY0"/>
                    </a:cxn>
                    <a:cxn ang="0">
                      <a:pos x="connsiteX1" y="connsiteY1"/>
                    </a:cxn>
                    <a:cxn ang="0">
                      <a:pos x="connsiteX2" y="connsiteY2"/>
                    </a:cxn>
                    <a:cxn ang="0">
                      <a:pos x="connsiteX3" y="connsiteY3"/>
                    </a:cxn>
                  </a:cxnLst>
                  <a:rect l="l" t="t" r="r" b="b"/>
                  <a:pathLst>
                    <a:path w="304905" h="263591">
                      <a:moveTo>
                        <a:pt x="0" y="0"/>
                      </a:moveTo>
                      <a:lnTo>
                        <a:pt x="64770" y="247650"/>
                      </a:lnTo>
                      <a:cubicBezTo>
                        <a:pt x="181945" y="263007"/>
                        <a:pt x="65775" y="248953"/>
                        <a:pt x="177270" y="263591"/>
                      </a:cubicBezTo>
                      <a:cubicBezTo>
                        <a:pt x="309685" y="56380"/>
                        <a:pt x="182213" y="264779"/>
                        <a:pt x="304905" y="57851"/>
                      </a:cubicBezTo>
                    </a:path>
                  </a:pathLst>
                </a:cu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2" name="Rectangle 51"/>
              <p:cNvSpPr/>
              <p:nvPr/>
            </p:nvSpPr>
            <p:spPr>
              <a:xfrm>
                <a:off x="7989955" y="5081894"/>
                <a:ext cx="432048" cy="284278"/>
              </a:xfrm>
              <a:prstGeom prst="rect">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Parallélogramme 52"/>
              <p:cNvSpPr/>
              <p:nvPr/>
            </p:nvSpPr>
            <p:spPr>
              <a:xfrm>
                <a:off x="7989955" y="4928043"/>
                <a:ext cx="479985" cy="153850"/>
              </a:xfrm>
              <a:prstGeom prst="parallelogram">
                <a:avLst>
                  <a:gd name="adj" fmla="val 31287"/>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Parallélogramme 53"/>
              <p:cNvSpPr/>
              <p:nvPr/>
            </p:nvSpPr>
            <p:spPr>
              <a:xfrm rot="16200000" flipH="1">
                <a:off x="8226709" y="5120657"/>
                <a:ext cx="434716" cy="51747"/>
              </a:xfrm>
              <a:prstGeom prst="parallelogram">
                <a:avLst>
                  <a:gd name="adj" fmla="val 311071"/>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6" name="Camera D"/>
            <p:cNvGrpSpPr/>
            <p:nvPr/>
          </p:nvGrpSpPr>
          <p:grpSpPr>
            <a:xfrm>
              <a:off x="4787276" y="3765752"/>
              <a:ext cx="215220" cy="237242"/>
              <a:chOff x="7989955" y="4726868"/>
              <a:chExt cx="479985" cy="639304"/>
            </a:xfrm>
          </p:grpSpPr>
          <p:grpSp>
            <p:nvGrpSpPr>
              <p:cNvPr id="67" name="Groupe 66"/>
              <p:cNvGrpSpPr/>
              <p:nvPr/>
            </p:nvGrpSpPr>
            <p:grpSpPr>
              <a:xfrm>
                <a:off x="8116496" y="4726868"/>
                <a:ext cx="331252" cy="424609"/>
                <a:chOff x="8101859" y="4737753"/>
                <a:chExt cx="331252" cy="424609"/>
              </a:xfrm>
            </p:grpSpPr>
            <p:sp>
              <p:nvSpPr>
                <p:cNvPr id="73" name="Ellipse 72"/>
                <p:cNvSpPr/>
                <p:nvPr/>
              </p:nvSpPr>
              <p:spPr>
                <a:xfrm>
                  <a:off x="8101942" y="4737753"/>
                  <a:ext cx="331169" cy="284242"/>
                </a:xfrm>
                <a:prstGeom prst="ellipse">
                  <a:avLst/>
                </a:prstGeom>
                <a:solidFill>
                  <a:schemeClr val="tx1">
                    <a:lumMod val="50000"/>
                    <a:lumOff val="50000"/>
                  </a:schemeClr>
                </a:solidFill>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4" name="Forme libre 73"/>
                <p:cNvSpPr/>
                <p:nvPr/>
              </p:nvSpPr>
              <p:spPr>
                <a:xfrm>
                  <a:off x="8101859" y="4898771"/>
                  <a:ext cx="304905" cy="263591"/>
                </a:xfrm>
                <a:custGeom>
                  <a:avLst/>
                  <a:gdLst>
                    <a:gd name="connsiteX0" fmla="*/ 0 w 449580"/>
                    <a:gd name="connsiteY0" fmla="*/ 0 h 342900"/>
                    <a:gd name="connsiteX1" fmla="*/ 99060 w 449580"/>
                    <a:gd name="connsiteY1" fmla="*/ 342900 h 342900"/>
                    <a:gd name="connsiteX2" fmla="*/ 449580 w 449580"/>
                    <a:gd name="connsiteY2" fmla="*/ 152400 h 342900"/>
                    <a:gd name="connsiteX0" fmla="*/ 0 w 327660"/>
                    <a:gd name="connsiteY0" fmla="*/ 15240 h 358140"/>
                    <a:gd name="connsiteX1" fmla="*/ 99060 w 327660"/>
                    <a:gd name="connsiteY1" fmla="*/ 358140 h 358140"/>
                    <a:gd name="connsiteX2" fmla="*/ 327660 w 327660"/>
                    <a:gd name="connsiteY2" fmla="*/ 0 h 358140"/>
                    <a:gd name="connsiteX0" fmla="*/ 0 w 335280"/>
                    <a:gd name="connsiteY0" fmla="*/ 0 h 342900"/>
                    <a:gd name="connsiteX1" fmla="*/ 99060 w 335280"/>
                    <a:gd name="connsiteY1" fmla="*/ 342900 h 342900"/>
                    <a:gd name="connsiteX2" fmla="*/ 335280 w 335280"/>
                    <a:gd name="connsiteY2" fmla="*/ 22860 h 342900"/>
                    <a:gd name="connsiteX0" fmla="*/ 0 w 335280"/>
                    <a:gd name="connsiteY0" fmla="*/ 0 h 274320"/>
                    <a:gd name="connsiteX1" fmla="*/ 83820 w 335280"/>
                    <a:gd name="connsiteY1" fmla="*/ 274320 h 274320"/>
                    <a:gd name="connsiteX2" fmla="*/ 335280 w 335280"/>
                    <a:gd name="connsiteY2" fmla="*/ 22860 h 274320"/>
                    <a:gd name="connsiteX0" fmla="*/ 0 w 300990"/>
                    <a:gd name="connsiteY0" fmla="*/ 0 h 274320"/>
                    <a:gd name="connsiteX1" fmla="*/ 83820 w 300990"/>
                    <a:gd name="connsiteY1" fmla="*/ 274320 h 274320"/>
                    <a:gd name="connsiteX2" fmla="*/ 300990 w 300990"/>
                    <a:gd name="connsiteY2" fmla="*/ 57150 h 274320"/>
                    <a:gd name="connsiteX0" fmla="*/ 0 w 306705"/>
                    <a:gd name="connsiteY0" fmla="*/ 0 h 274320"/>
                    <a:gd name="connsiteX1" fmla="*/ 83820 w 306705"/>
                    <a:gd name="connsiteY1" fmla="*/ 274320 h 274320"/>
                    <a:gd name="connsiteX2" fmla="*/ 306705 w 306705"/>
                    <a:gd name="connsiteY2" fmla="*/ 57150 h 274320"/>
                    <a:gd name="connsiteX0" fmla="*/ 0 w 175260"/>
                    <a:gd name="connsiteY0" fmla="*/ 34290 h 308610"/>
                    <a:gd name="connsiteX1" fmla="*/ 83820 w 175260"/>
                    <a:gd name="connsiteY1" fmla="*/ 308610 h 308610"/>
                    <a:gd name="connsiteX2" fmla="*/ 175260 w 175260"/>
                    <a:gd name="connsiteY2" fmla="*/ 0 h 308610"/>
                    <a:gd name="connsiteX0" fmla="*/ 0 w 316335"/>
                    <a:gd name="connsiteY0" fmla="*/ 34290 h 308610"/>
                    <a:gd name="connsiteX1" fmla="*/ 83820 w 316335"/>
                    <a:gd name="connsiteY1" fmla="*/ 308610 h 308610"/>
                    <a:gd name="connsiteX2" fmla="*/ 316335 w 316335"/>
                    <a:gd name="connsiteY2" fmla="*/ 65471 h 308610"/>
                    <a:gd name="connsiteX3" fmla="*/ 175260 w 316335"/>
                    <a:gd name="connsiteY3" fmla="*/ 0 h 308610"/>
                    <a:gd name="connsiteX0" fmla="*/ 0 w 316335"/>
                    <a:gd name="connsiteY0" fmla="*/ 34290 h 308610"/>
                    <a:gd name="connsiteX1" fmla="*/ 83820 w 316335"/>
                    <a:gd name="connsiteY1" fmla="*/ 308610 h 308610"/>
                    <a:gd name="connsiteX2" fmla="*/ 316335 w 316335"/>
                    <a:gd name="connsiteY2" fmla="*/ 65471 h 308610"/>
                    <a:gd name="connsiteX3" fmla="*/ 175260 w 316335"/>
                    <a:gd name="connsiteY3" fmla="*/ 0 h 308610"/>
                    <a:gd name="connsiteX0" fmla="*/ 0 w 316335"/>
                    <a:gd name="connsiteY0" fmla="*/ 34290 h 318135"/>
                    <a:gd name="connsiteX1" fmla="*/ 72390 w 316335"/>
                    <a:gd name="connsiteY1" fmla="*/ 318135 h 318135"/>
                    <a:gd name="connsiteX2" fmla="*/ 316335 w 316335"/>
                    <a:gd name="connsiteY2" fmla="*/ 65471 h 318135"/>
                    <a:gd name="connsiteX3" fmla="*/ 175260 w 316335"/>
                    <a:gd name="connsiteY3" fmla="*/ 0 h 318135"/>
                    <a:gd name="connsiteX0" fmla="*/ 0 w 316335"/>
                    <a:gd name="connsiteY0" fmla="*/ 34290 h 318135"/>
                    <a:gd name="connsiteX1" fmla="*/ 72390 w 316335"/>
                    <a:gd name="connsiteY1" fmla="*/ 318135 h 318135"/>
                    <a:gd name="connsiteX2" fmla="*/ 316335 w 316335"/>
                    <a:gd name="connsiteY2" fmla="*/ 65471 h 318135"/>
                    <a:gd name="connsiteX3" fmla="*/ 175260 w 316335"/>
                    <a:gd name="connsiteY3" fmla="*/ 0 h 318135"/>
                    <a:gd name="connsiteX0" fmla="*/ 0 w 316335"/>
                    <a:gd name="connsiteY0" fmla="*/ 34290 h 318135"/>
                    <a:gd name="connsiteX1" fmla="*/ 72390 w 316335"/>
                    <a:gd name="connsiteY1" fmla="*/ 318135 h 318135"/>
                    <a:gd name="connsiteX2" fmla="*/ 316335 w 316335"/>
                    <a:gd name="connsiteY2" fmla="*/ 65471 h 318135"/>
                    <a:gd name="connsiteX3" fmla="*/ 175260 w 316335"/>
                    <a:gd name="connsiteY3" fmla="*/ 0 h 318135"/>
                    <a:gd name="connsiteX0" fmla="*/ 0 w 323955"/>
                    <a:gd name="connsiteY0" fmla="*/ 34290 h 318135"/>
                    <a:gd name="connsiteX1" fmla="*/ 72390 w 323955"/>
                    <a:gd name="connsiteY1" fmla="*/ 318135 h 318135"/>
                    <a:gd name="connsiteX2" fmla="*/ 323955 w 323955"/>
                    <a:gd name="connsiteY2" fmla="*/ 73091 h 318135"/>
                    <a:gd name="connsiteX3" fmla="*/ 175260 w 323955"/>
                    <a:gd name="connsiteY3" fmla="*/ 0 h 318135"/>
                    <a:gd name="connsiteX0" fmla="*/ 0 w 331575"/>
                    <a:gd name="connsiteY0" fmla="*/ 34290 h 318135"/>
                    <a:gd name="connsiteX1" fmla="*/ 72390 w 331575"/>
                    <a:gd name="connsiteY1" fmla="*/ 318135 h 318135"/>
                    <a:gd name="connsiteX2" fmla="*/ 331575 w 331575"/>
                    <a:gd name="connsiteY2" fmla="*/ 48326 h 318135"/>
                    <a:gd name="connsiteX3" fmla="*/ 175260 w 331575"/>
                    <a:gd name="connsiteY3" fmla="*/ 0 h 318135"/>
                    <a:gd name="connsiteX0" fmla="*/ 0 w 306810"/>
                    <a:gd name="connsiteY0" fmla="*/ 34290 h 318135"/>
                    <a:gd name="connsiteX1" fmla="*/ 72390 w 306810"/>
                    <a:gd name="connsiteY1" fmla="*/ 318135 h 318135"/>
                    <a:gd name="connsiteX2" fmla="*/ 306810 w 306810"/>
                    <a:gd name="connsiteY2" fmla="*/ 84521 h 318135"/>
                    <a:gd name="connsiteX3" fmla="*/ 175260 w 306810"/>
                    <a:gd name="connsiteY3" fmla="*/ 0 h 318135"/>
                    <a:gd name="connsiteX0" fmla="*/ 0 w 306810"/>
                    <a:gd name="connsiteY0" fmla="*/ 34290 h 318135"/>
                    <a:gd name="connsiteX1" fmla="*/ 72390 w 306810"/>
                    <a:gd name="connsiteY1" fmla="*/ 318135 h 318135"/>
                    <a:gd name="connsiteX2" fmla="*/ 306810 w 306810"/>
                    <a:gd name="connsiteY2" fmla="*/ 92141 h 318135"/>
                    <a:gd name="connsiteX3" fmla="*/ 175260 w 306810"/>
                    <a:gd name="connsiteY3" fmla="*/ 0 h 318135"/>
                    <a:gd name="connsiteX0" fmla="*/ 0 w 306810"/>
                    <a:gd name="connsiteY0" fmla="*/ 34290 h 318135"/>
                    <a:gd name="connsiteX1" fmla="*/ 72390 w 306810"/>
                    <a:gd name="connsiteY1" fmla="*/ 318135 h 318135"/>
                    <a:gd name="connsiteX2" fmla="*/ 306810 w 306810"/>
                    <a:gd name="connsiteY2" fmla="*/ 92141 h 318135"/>
                    <a:gd name="connsiteX3" fmla="*/ 175260 w 306810"/>
                    <a:gd name="connsiteY3" fmla="*/ 0 h 318135"/>
                    <a:gd name="connsiteX0" fmla="*/ 0 w 306810"/>
                    <a:gd name="connsiteY0" fmla="*/ 34290 h 318135"/>
                    <a:gd name="connsiteX1" fmla="*/ 72390 w 306810"/>
                    <a:gd name="connsiteY1" fmla="*/ 318135 h 318135"/>
                    <a:gd name="connsiteX2" fmla="*/ 306810 w 306810"/>
                    <a:gd name="connsiteY2" fmla="*/ 92141 h 318135"/>
                    <a:gd name="connsiteX3" fmla="*/ 175260 w 306810"/>
                    <a:gd name="connsiteY3" fmla="*/ 0 h 318135"/>
                    <a:gd name="connsiteX0" fmla="*/ 0 w 306810"/>
                    <a:gd name="connsiteY0" fmla="*/ 34290 h 336082"/>
                    <a:gd name="connsiteX1" fmla="*/ 72390 w 306810"/>
                    <a:gd name="connsiteY1" fmla="*/ 318135 h 336082"/>
                    <a:gd name="connsiteX2" fmla="*/ 177270 w 306810"/>
                    <a:gd name="connsiteY2" fmla="*/ 297881 h 336082"/>
                    <a:gd name="connsiteX3" fmla="*/ 306810 w 306810"/>
                    <a:gd name="connsiteY3" fmla="*/ 92141 h 336082"/>
                    <a:gd name="connsiteX4" fmla="*/ 175260 w 306810"/>
                    <a:gd name="connsiteY4" fmla="*/ 0 h 336082"/>
                    <a:gd name="connsiteX0" fmla="*/ 0 w 306810"/>
                    <a:gd name="connsiteY0" fmla="*/ 34290 h 340969"/>
                    <a:gd name="connsiteX1" fmla="*/ 72390 w 306810"/>
                    <a:gd name="connsiteY1" fmla="*/ 318135 h 340969"/>
                    <a:gd name="connsiteX2" fmla="*/ 177270 w 306810"/>
                    <a:gd name="connsiteY2" fmla="*/ 297881 h 340969"/>
                    <a:gd name="connsiteX3" fmla="*/ 306810 w 306810"/>
                    <a:gd name="connsiteY3" fmla="*/ 92141 h 340969"/>
                    <a:gd name="connsiteX4" fmla="*/ 175260 w 306810"/>
                    <a:gd name="connsiteY4" fmla="*/ 0 h 340969"/>
                    <a:gd name="connsiteX0" fmla="*/ 0 w 306810"/>
                    <a:gd name="connsiteY0" fmla="*/ 34290 h 335106"/>
                    <a:gd name="connsiteX1" fmla="*/ 72390 w 306810"/>
                    <a:gd name="connsiteY1" fmla="*/ 318135 h 335106"/>
                    <a:gd name="connsiteX2" fmla="*/ 177270 w 306810"/>
                    <a:gd name="connsiteY2" fmla="*/ 297881 h 335106"/>
                    <a:gd name="connsiteX3" fmla="*/ 306810 w 306810"/>
                    <a:gd name="connsiteY3" fmla="*/ 92141 h 335106"/>
                    <a:gd name="connsiteX4" fmla="*/ 175260 w 306810"/>
                    <a:gd name="connsiteY4" fmla="*/ 0 h 335106"/>
                    <a:gd name="connsiteX0" fmla="*/ 0 w 311980"/>
                    <a:gd name="connsiteY0" fmla="*/ 34290 h 335106"/>
                    <a:gd name="connsiteX1" fmla="*/ 72390 w 311980"/>
                    <a:gd name="connsiteY1" fmla="*/ 318135 h 335106"/>
                    <a:gd name="connsiteX2" fmla="*/ 177270 w 311980"/>
                    <a:gd name="connsiteY2" fmla="*/ 297881 h 335106"/>
                    <a:gd name="connsiteX3" fmla="*/ 306810 w 311980"/>
                    <a:gd name="connsiteY3" fmla="*/ 92141 h 335106"/>
                    <a:gd name="connsiteX4" fmla="*/ 175260 w 311980"/>
                    <a:gd name="connsiteY4" fmla="*/ 0 h 335106"/>
                    <a:gd name="connsiteX0" fmla="*/ 0 w 311980"/>
                    <a:gd name="connsiteY0" fmla="*/ 34290 h 335106"/>
                    <a:gd name="connsiteX1" fmla="*/ 72390 w 311980"/>
                    <a:gd name="connsiteY1" fmla="*/ 318135 h 335106"/>
                    <a:gd name="connsiteX2" fmla="*/ 177270 w 311980"/>
                    <a:gd name="connsiteY2" fmla="*/ 297881 h 335106"/>
                    <a:gd name="connsiteX3" fmla="*/ 306810 w 311980"/>
                    <a:gd name="connsiteY3" fmla="*/ 92141 h 335106"/>
                    <a:gd name="connsiteX4" fmla="*/ 175260 w 311980"/>
                    <a:gd name="connsiteY4" fmla="*/ 0 h 335106"/>
                    <a:gd name="connsiteX0" fmla="*/ 0 w 311980"/>
                    <a:gd name="connsiteY0" fmla="*/ 34290 h 335106"/>
                    <a:gd name="connsiteX1" fmla="*/ 72390 w 311980"/>
                    <a:gd name="connsiteY1" fmla="*/ 318135 h 335106"/>
                    <a:gd name="connsiteX2" fmla="*/ 177270 w 311980"/>
                    <a:gd name="connsiteY2" fmla="*/ 297881 h 335106"/>
                    <a:gd name="connsiteX3" fmla="*/ 306810 w 311980"/>
                    <a:gd name="connsiteY3" fmla="*/ 92141 h 335106"/>
                    <a:gd name="connsiteX4" fmla="*/ 175260 w 311980"/>
                    <a:gd name="connsiteY4" fmla="*/ 0 h 335106"/>
                    <a:gd name="connsiteX0" fmla="*/ 0 w 306810"/>
                    <a:gd name="connsiteY0" fmla="*/ 34290 h 335106"/>
                    <a:gd name="connsiteX1" fmla="*/ 72390 w 306810"/>
                    <a:gd name="connsiteY1" fmla="*/ 318135 h 335106"/>
                    <a:gd name="connsiteX2" fmla="*/ 177270 w 306810"/>
                    <a:gd name="connsiteY2" fmla="*/ 297881 h 335106"/>
                    <a:gd name="connsiteX3" fmla="*/ 306810 w 306810"/>
                    <a:gd name="connsiteY3" fmla="*/ 92141 h 335106"/>
                    <a:gd name="connsiteX4" fmla="*/ 175260 w 306810"/>
                    <a:gd name="connsiteY4" fmla="*/ 0 h 335106"/>
                    <a:gd name="connsiteX0" fmla="*/ 0 w 306810"/>
                    <a:gd name="connsiteY0" fmla="*/ 34290 h 310188"/>
                    <a:gd name="connsiteX1" fmla="*/ 64770 w 306810"/>
                    <a:gd name="connsiteY1" fmla="*/ 281940 h 310188"/>
                    <a:gd name="connsiteX2" fmla="*/ 177270 w 306810"/>
                    <a:gd name="connsiteY2" fmla="*/ 297881 h 310188"/>
                    <a:gd name="connsiteX3" fmla="*/ 306810 w 306810"/>
                    <a:gd name="connsiteY3" fmla="*/ 92141 h 310188"/>
                    <a:gd name="connsiteX4" fmla="*/ 175260 w 306810"/>
                    <a:gd name="connsiteY4" fmla="*/ 0 h 310188"/>
                    <a:gd name="connsiteX0" fmla="*/ 0 w 306810"/>
                    <a:gd name="connsiteY0" fmla="*/ 34290 h 301845"/>
                    <a:gd name="connsiteX1" fmla="*/ 64770 w 306810"/>
                    <a:gd name="connsiteY1" fmla="*/ 281940 h 301845"/>
                    <a:gd name="connsiteX2" fmla="*/ 177270 w 306810"/>
                    <a:gd name="connsiteY2" fmla="*/ 297881 h 301845"/>
                    <a:gd name="connsiteX3" fmla="*/ 306810 w 306810"/>
                    <a:gd name="connsiteY3" fmla="*/ 92141 h 301845"/>
                    <a:gd name="connsiteX4" fmla="*/ 175260 w 306810"/>
                    <a:gd name="connsiteY4" fmla="*/ 0 h 301845"/>
                    <a:gd name="connsiteX0" fmla="*/ 0 w 306810"/>
                    <a:gd name="connsiteY0" fmla="*/ 34290 h 301845"/>
                    <a:gd name="connsiteX1" fmla="*/ 64770 w 306810"/>
                    <a:gd name="connsiteY1" fmla="*/ 281940 h 301845"/>
                    <a:gd name="connsiteX2" fmla="*/ 177270 w 306810"/>
                    <a:gd name="connsiteY2" fmla="*/ 297881 h 301845"/>
                    <a:gd name="connsiteX3" fmla="*/ 306810 w 306810"/>
                    <a:gd name="connsiteY3" fmla="*/ 92141 h 301845"/>
                    <a:gd name="connsiteX4" fmla="*/ 175260 w 306810"/>
                    <a:gd name="connsiteY4" fmla="*/ 0 h 301845"/>
                    <a:gd name="connsiteX0" fmla="*/ 0 w 306810"/>
                    <a:gd name="connsiteY0" fmla="*/ 34290 h 297881"/>
                    <a:gd name="connsiteX1" fmla="*/ 64770 w 306810"/>
                    <a:gd name="connsiteY1" fmla="*/ 281940 h 297881"/>
                    <a:gd name="connsiteX2" fmla="*/ 177270 w 306810"/>
                    <a:gd name="connsiteY2" fmla="*/ 297881 h 297881"/>
                    <a:gd name="connsiteX3" fmla="*/ 306810 w 306810"/>
                    <a:gd name="connsiteY3" fmla="*/ 92141 h 297881"/>
                    <a:gd name="connsiteX4" fmla="*/ 175260 w 306810"/>
                    <a:gd name="connsiteY4" fmla="*/ 0 h 297881"/>
                    <a:gd name="connsiteX0" fmla="*/ 0 w 306810"/>
                    <a:gd name="connsiteY0" fmla="*/ 34290 h 297881"/>
                    <a:gd name="connsiteX1" fmla="*/ 64770 w 306810"/>
                    <a:gd name="connsiteY1" fmla="*/ 281940 h 297881"/>
                    <a:gd name="connsiteX2" fmla="*/ 177270 w 306810"/>
                    <a:gd name="connsiteY2" fmla="*/ 297881 h 297881"/>
                    <a:gd name="connsiteX3" fmla="*/ 306810 w 306810"/>
                    <a:gd name="connsiteY3" fmla="*/ 92141 h 297881"/>
                    <a:gd name="connsiteX4" fmla="*/ 175260 w 306810"/>
                    <a:gd name="connsiteY4" fmla="*/ 0 h 297881"/>
                    <a:gd name="connsiteX5" fmla="*/ 0 w 306810"/>
                    <a:gd name="connsiteY5" fmla="*/ 34290 h 297881"/>
                    <a:gd name="connsiteX0" fmla="*/ 0 w 306810"/>
                    <a:gd name="connsiteY0" fmla="*/ 0 h 263591"/>
                    <a:gd name="connsiteX1" fmla="*/ 64770 w 306810"/>
                    <a:gd name="connsiteY1" fmla="*/ 247650 h 263591"/>
                    <a:gd name="connsiteX2" fmla="*/ 177270 w 306810"/>
                    <a:gd name="connsiteY2" fmla="*/ 263591 h 263591"/>
                    <a:gd name="connsiteX3" fmla="*/ 306810 w 306810"/>
                    <a:gd name="connsiteY3" fmla="*/ 57851 h 263591"/>
                    <a:gd name="connsiteX4" fmla="*/ 0 w 306810"/>
                    <a:gd name="connsiteY4" fmla="*/ 0 h 263591"/>
                    <a:gd name="connsiteX0" fmla="*/ 306810 w 398250"/>
                    <a:gd name="connsiteY0" fmla="*/ 57851 h 263591"/>
                    <a:gd name="connsiteX1" fmla="*/ 0 w 398250"/>
                    <a:gd name="connsiteY1" fmla="*/ 0 h 263591"/>
                    <a:gd name="connsiteX2" fmla="*/ 64770 w 398250"/>
                    <a:gd name="connsiteY2" fmla="*/ 247650 h 263591"/>
                    <a:gd name="connsiteX3" fmla="*/ 177270 w 398250"/>
                    <a:gd name="connsiteY3" fmla="*/ 263591 h 263591"/>
                    <a:gd name="connsiteX4" fmla="*/ 398250 w 398250"/>
                    <a:gd name="connsiteY4" fmla="*/ 149291 h 263591"/>
                    <a:gd name="connsiteX0" fmla="*/ 0 w 398250"/>
                    <a:gd name="connsiteY0" fmla="*/ 0 h 263591"/>
                    <a:gd name="connsiteX1" fmla="*/ 64770 w 398250"/>
                    <a:gd name="connsiteY1" fmla="*/ 247650 h 263591"/>
                    <a:gd name="connsiteX2" fmla="*/ 177270 w 398250"/>
                    <a:gd name="connsiteY2" fmla="*/ 263591 h 263591"/>
                    <a:gd name="connsiteX3" fmla="*/ 398250 w 398250"/>
                    <a:gd name="connsiteY3" fmla="*/ 149291 h 263591"/>
                    <a:gd name="connsiteX0" fmla="*/ 0 w 304905"/>
                    <a:gd name="connsiteY0" fmla="*/ 0 h 263591"/>
                    <a:gd name="connsiteX1" fmla="*/ 64770 w 304905"/>
                    <a:gd name="connsiteY1" fmla="*/ 247650 h 263591"/>
                    <a:gd name="connsiteX2" fmla="*/ 177270 w 304905"/>
                    <a:gd name="connsiteY2" fmla="*/ 263591 h 263591"/>
                    <a:gd name="connsiteX3" fmla="*/ 304905 w 304905"/>
                    <a:gd name="connsiteY3" fmla="*/ 57851 h 263591"/>
                    <a:gd name="connsiteX0" fmla="*/ 0 w 304905"/>
                    <a:gd name="connsiteY0" fmla="*/ 0 h 263591"/>
                    <a:gd name="connsiteX1" fmla="*/ 64770 w 304905"/>
                    <a:gd name="connsiteY1" fmla="*/ 247650 h 263591"/>
                    <a:gd name="connsiteX2" fmla="*/ 177270 w 304905"/>
                    <a:gd name="connsiteY2" fmla="*/ 263591 h 263591"/>
                    <a:gd name="connsiteX3" fmla="*/ 304905 w 304905"/>
                    <a:gd name="connsiteY3" fmla="*/ 57851 h 263591"/>
                  </a:gdLst>
                  <a:ahLst/>
                  <a:cxnLst>
                    <a:cxn ang="0">
                      <a:pos x="connsiteX0" y="connsiteY0"/>
                    </a:cxn>
                    <a:cxn ang="0">
                      <a:pos x="connsiteX1" y="connsiteY1"/>
                    </a:cxn>
                    <a:cxn ang="0">
                      <a:pos x="connsiteX2" y="connsiteY2"/>
                    </a:cxn>
                    <a:cxn ang="0">
                      <a:pos x="connsiteX3" y="connsiteY3"/>
                    </a:cxn>
                  </a:cxnLst>
                  <a:rect l="l" t="t" r="r" b="b"/>
                  <a:pathLst>
                    <a:path w="304905" h="263591">
                      <a:moveTo>
                        <a:pt x="0" y="0"/>
                      </a:moveTo>
                      <a:lnTo>
                        <a:pt x="64770" y="247650"/>
                      </a:lnTo>
                      <a:cubicBezTo>
                        <a:pt x="181945" y="263007"/>
                        <a:pt x="65775" y="248953"/>
                        <a:pt x="177270" y="263591"/>
                      </a:cubicBezTo>
                      <a:cubicBezTo>
                        <a:pt x="309685" y="56380"/>
                        <a:pt x="182213" y="264779"/>
                        <a:pt x="304905" y="57851"/>
                      </a:cubicBezTo>
                    </a:path>
                  </a:pathLst>
                </a:cu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8" name="Rectangle 67"/>
              <p:cNvSpPr/>
              <p:nvPr/>
            </p:nvSpPr>
            <p:spPr>
              <a:xfrm>
                <a:off x="7989955" y="5081894"/>
                <a:ext cx="432048" cy="284278"/>
              </a:xfrm>
              <a:prstGeom prst="rect">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arallélogramme 70"/>
              <p:cNvSpPr/>
              <p:nvPr/>
            </p:nvSpPr>
            <p:spPr>
              <a:xfrm>
                <a:off x="7989955" y="4928043"/>
                <a:ext cx="479985" cy="153850"/>
              </a:xfrm>
              <a:prstGeom prst="parallelogram">
                <a:avLst>
                  <a:gd name="adj" fmla="val 31287"/>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Parallélogramme 71"/>
              <p:cNvSpPr/>
              <p:nvPr/>
            </p:nvSpPr>
            <p:spPr>
              <a:xfrm rot="16200000" flipH="1">
                <a:off x="8226709" y="5120657"/>
                <a:ext cx="434716" cy="51747"/>
              </a:xfrm>
              <a:prstGeom prst="parallelogram">
                <a:avLst>
                  <a:gd name="adj" fmla="val 311071"/>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9" name="Connecteur en arc 8"/>
          <p:cNvCxnSpPr>
            <a:stCxn id="14" idx="3"/>
            <a:endCxn id="26" idx="1"/>
          </p:cNvCxnSpPr>
          <p:nvPr/>
        </p:nvCxnSpPr>
        <p:spPr>
          <a:xfrm>
            <a:off x="6751321" y="4641875"/>
            <a:ext cx="1531699" cy="13514"/>
          </a:xfrm>
          <a:prstGeom prst="curvedConnector3">
            <a:avLst/>
          </a:prstGeom>
          <a:ln w="7620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p:cNvSpPr txBox="1"/>
          <p:nvPr/>
        </p:nvSpPr>
        <p:spPr>
          <a:xfrm>
            <a:off x="4879935" y="2980692"/>
            <a:ext cx="1528204" cy="646331"/>
          </a:xfrm>
          <a:prstGeom prst="rect">
            <a:avLst/>
          </a:prstGeom>
          <a:noFill/>
        </p:spPr>
        <p:txBody>
          <a:bodyPr wrap="square" rtlCol="0">
            <a:spAutoFit/>
          </a:bodyPr>
          <a:lstStyle/>
          <a:p>
            <a:pPr algn="ctr"/>
            <a:r>
              <a:rPr lang="fr-FR" dirty="0">
                <a:latin typeface="Helvetica" panose="020B0604020202020204" pitchFamily="34" charset="0"/>
                <a:cs typeface="Helvetica" panose="020B0604020202020204" pitchFamily="34" charset="0"/>
              </a:rPr>
              <a:t>3D </a:t>
            </a:r>
            <a:br>
              <a:rPr lang="fr-FR" dirty="0">
                <a:latin typeface="Helvetica" panose="020B0604020202020204" pitchFamily="34" charset="0"/>
                <a:cs typeface="Helvetica" panose="020B0604020202020204" pitchFamily="34" charset="0"/>
              </a:rPr>
            </a:br>
            <a:r>
              <a:rPr lang="fr-FR" dirty="0" err="1">
                <a:latin typeface="Helvetica" panose="020B0604020202020204" pitchFamily="34" charset="0"/>
                <a:cs typeface="Helvetica" panose="020B0604020202020204" pitchFamily="34" charset="0"/>
              </a:rPr>
              <a:t>object</a:t>
            </a:r>
            <a:endParaRPr lang="fr-FR" dirty="0">
              <a:latin typeface="Helvetica" panose="020B0604020202020204" pitchFamily="34" charset="0"/>
              <a:cs typeface="Helvetica" panose="020B0604020202020204" pitchFamily="34" charset="0"/>
            </a:endParaRPr>
          </a:p>
        </p:txBody>
      </p:sp>
      <p:grpSp>
        <p:nvGrpSpPr>
          <p:cNvPr id="24" name="tete"/>
          <p:cNvGrpSpPr/>
          <p:nvPr/>
        </p:nvGrpSpPr>
        <p:grpSpPr>
          <a:xfrm>
            <a:off x="5449361" y="3631896"/>
            <a:ext cx="1388929" cy="1439031"/>
            <a:chOff x="3993799" y="3457506"/>
            <a:chExt cx="1150993" cy="1192512"/>
          </a:xfrm>
        </p:grpSpPr>
        <p:sp>
          <p:nvSpPr>
            <p:cNvPr id="115" name="oeil G"/>
            <p:cNvSpPr/>
            <p:nvPr/>
          </p:nvSpPr>
          <p:spPr>
            <a:xfrm>
              <a:off x="4244215" y="3810915"/>
              <a:ext cx="200173" cy="200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oeil D"/>
            <p:cNvSpPr/>
            <p:nvPr/>
          </p:nvSpPr>
          <p:spPr>
            <a:xfrm>
              <a:off x="4694604" y="3810512"/>
              <a:ext cx="200173" cy="200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tete"/>
            <p:cNvSpPr/>
            <p:nvPr/>
          </p:nvSpPr>
          <p:spPr>
            <a:xfrm>
              <a:off x="3993799" y="3457506"/>
              <a:ext cx="1150993" cy="1192512"/>
            </a:xfrm>
            <a:prstGeom prst="ellipse">
              <a:avLst/>
            </a:prstGeom>
            <a:solidFill>
              <a:srgbClr val="FEDAFA">
                <a:alpha val="6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à coins arrondis 13"/>
          <p:cNvSpPr/>
          <p:nvPr/>
        </p:nvSpPr>
        <p:spPr>
          <a:xfrm>
            <a:off x="5242560" y="4388312"/>
            <a:ext cx="1508760" cy="507127"/>
          </a:xfrm>
          <a:prstGeom prst="roundRect">
            <a:avLst>
              <a:gd name="adj" fmla="val 3770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7" name="Back image G"/>
          <p:cNvGrpSpPr/>
          <p:nvPr/>
        </p:nvGrpSpPr>
        <p:grpSpPr>
          <a:xfrm>
            <a:off x="5360146" y="4213360"/>
            <a:ext cx="600739" cy="579543"/>
            <a:chOff x="5616068" y="4563808"/>
            <a:chExt cx="723247" cy="840068"/>
          </a:xfrm>
        </p:grpSpPr>
        <p:grpSp>
          <p:nvGrpSpPr>
            <p:cNvPr id="58" name="Frust G"/>
            <p:cNvGrpSpPr>
              <a:grpSpLocks noChangeAspect="1"/>
            </p:cNvGrpSpPr>
            <p:nvPr/>
          </p:nvGrpSpPr>
          <p:grpSpPr>
            <a:xfrm rot="10800000">
              <a:off x="5616068" y="4563808"/>
              <a:ext cx="694050" cy="826132"/>
              <a:chOff x="5868144" y="1080662"/>
              <a:chExt cx="2880320" cy="3428459"/>
            </a:xfrm>
          </p:grpSpPr>
          <p:cxnSp>
            <p:nvCxnSpPr>
              <p:cNvPr id="62" name="HG"/>
              <p:cNvCxnSpPr/>
              <p:nvPr/>
            </p:nvCxnSpPr>
            <p:spPr>
              <a:xfrm>
                <a:off x="5868144" y="1080663"/>
                <a:ext cx="360328" cy="34284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HD"/>
              <p:cNvCxnSpPr/>
              <p:nvPr/>
            </p:nvCxnSpPr>
            <p:spPr>
              <a:xfrm flipH="1">
                <a:off x="6228472" y="1080662"/>
                <a:ext cx="2519992" cy="34284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BG"/>
              <p:cNvCxnSpPr/>
              <p:nvPr/>
            </p:nvCxnSpPr>
            <p:spPr>
              <a:xfrm>
                <a:off x="5868472" y="2664838"/>
                <a:ext cx="360000" cy="18442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BD"/>
              <p:cNvCxnSpPr/>
              <p:nvPr/>
            </p:nvCxnSpPr>
            <p:spPr>
              <a:xfrm flipH="1">
                <a:off x="6228472" y="2636912"/>
                <a:ext cx="2519992" cy="18722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e 58"/>
            <p:cNvGrpSpPr/>
            <p:nvPr/>
          </p:nvGrpSpPr>
          <p:grpSpPr>
            <a:xfrm rot="10800000">
              <a:off x="5619315" y="5005572"/>
              <a:ext cx="720000" cy="398304"/>
              <a:chOff x="5941204" y="1205136"/>
              <a:chExt cx="3024000" cy="1584176"/>
            </a:xfrm>
          </p:grpSpPr>
          <p:sp>
            <p:nvSpPr>
              <p:cNvPr id="60" name="fond"/>
              <p:cNvSpPr/>
              <p:nvPr/>
            </p:nvSpPr>
            <p:spPr>
              <a:xfrm>
                <a:off x="6041882" y="1205136"/>
                <a:ext cx="2880318" cy="1584176"/>
              </a:xfrm>
              <a:prstGeom prst="rect">
                <a:avLst/>
              </a:prstGeom>
              <a:solidFill>
                <a:srgbClr val="C6D9F1">
                  <a:alpha val="6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image G" descr="im3"/>
              <p:cNvPicPr preferRelativeResize="0">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941204" y="1785392"/>
                <a:ext cx="3024000" cy="792088"/>
              </a:xfrm>
              <a:prstGeom prst="rect">
                <a:avLst/>
              </a:prstGeom>
              <a:noFill/>
              <a:ln w="9525">
                <a:noFill/>
                <a:miter lim="800000"/>
                <a:headEnd/>
                <a:tailEnd/>
              </a:ln>
              <a:scene3d>
                <a:camera prst="perspectiveHeroicExtremeLeftFacing" fov="900000">
                  <a:rot lat="487347" lon="2067641" rev="125486"/>
                </a:camera>
                <a:lightRig rig="threePt" dir="t"/>
              </a:scene3d>
              <a:sp3d/>
            </p:spPr>
          </p:pic>
        </p:grpSp>
      </p:grpSp>
      <p:grpSp>
        <p:nvGrpSpPr>
          <p:cNvPr id="80" name="back image D"/>
          <p:cNvGrpSpPr>
            <a:grpSpLocks noChangeAspect="1"/>
          </p:cNvGrpSpPr>
          <p:nvPr/>
        </p:nvGrpSpPr>
        <p:grpSpPr>
          <a:xfrm>
            <a:off x="6030896" y="4196518"/>
            <a:ext cx="602049" cy="593781"/>
            <a:chOff x="5010854" y="4529440"/>
            <a:chExt cx="2880112" cy="3420048"/>
          </a:xfrm>
        </p:grpSpPr>
        <p:grpSp>
          <p:nvGrpSpPr>
            <p:cNvPr id="81" name="Frust D"/>
            <p:cNvGrpSpPr>
              <a:grpSpLocks noChangeAspect="1"/>
            </p:cNvGrpSpPr>
            <p:nvPr/>
          </p:nvGrpSpPr>
          <p:grpSpPr>
            <a:xfrm rot="10800000">
              <a:off x="5010854" y="4529440"/>
              <a:ext cx="2880112" cy="3420048"/>
              <a:chOff x="5868144" y="1080660"/>
              <a:chExt cx="2880112" cy="3420048"/>
            </a:xfrm>
          </p:grpSpPr>
          <p:cxnSp>
            <p:nvCxnSpPr>
              <p:cNvPr id="88" name="HG"/>
              <p:cNvCxnSpPr/>
              <p:nvPr/>
            </p:nvCxnSpPr>
            <p:spPr>
              <a:xfrm rot="10800000" flipH="1" flipV="1">
                <a:off x="5868144" y="1080663"/>
                <a:ext cx="1028214" cy="342004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HD"/>
              <p:cNvCxnSpPr/>
              <p:nvPr/>
            </p:nvCxnSpPr>
            <p:spPr>
              <a:xfrm rot="10800000" flipV="1">
                <a:off x="6896358" y="1080660"/>
                <a:ext cx="1851898" cy="341627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BG"/>
              <p:cNvCxnSpPr/>
              <p:nvPr/>
            </p:nvCxnSpPr>
            <p:spPr>
              <a:xfrm rot="10800000" flipH="1" flipV="1">
                <a:off x="5868472" y="2664837"/>
                <a:ext cx="1027558" cy="183587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0" name="BD"/>
              <p:cNvCxnSpPr/>
              <p:nvPr/>
            </p:nvCxnSpPr>
            <p:spPr>
              <a:xfrm rot="10800000" flipV="1">
                <a:off x="6906269" y="2636911"/>
                <a:ext cx="1841987" cy="186205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 name="Groupe 81"/>
            <p:cNvGrpSpPr>
              <a:grpSpLocks noChangeAspect="1"/>
            </p:cNvGrpSpPr>
            <p:nvPr/>
          </p:nvGrpSpPr>
          <p:grpSpPr>
            <a:xfrm rot="10800000">
              <a:off x="5022428" y="6369313"/>
              <a:ext cx="2868308" cy="1577569"/>
              <a:chOff x="7308096" y="4841050"/>
              <a:chExt cx="2880320" cy="1584176"/>
            </a:xfrm>
          </p:grpSpPr>
          <p:sp>
            <p:nvSpPr>
              <p:cNvPr id="83" name="fond"/>
              <p:cNvSpPr/>
              <p:nvPr/>
            </p:nvSpPr>
            <p:spPr>
              <a:xfrm>
                <a:off x="7308096" y="4841050"/>
                <a:ext cx="2880320" cy="1584176"/>
              </a:xfrm>
              <a:prstGeom prst="rect">
                <a:avLst/>
              </a:prstGeom>
              <a:solidFill>
                <a:srgbClr val="C6D9F1">
                  <a:alpha val="6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6" name="image D" descr="im3"/>
              <p:cNvPicPr preferRelativeResize="0">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80392" y="5421306"/>
                <a:ext cx="2664296" cy="792088"/>
              </a:xfrm>
              <a:prstGeom prst="rect">
                <a:avLst/>
              </a:prstGeom>
              <a:noFill/>
              <a:ln w="9525">
                <a:noFill/>
                <a:miter lim="800000"/>
                <a:headEnd/>
                <a:tailEnd/>
              </a:ln>
              <a:scene3d>
                <a:camera prst="perspectiveHeroicExtremeLeftFacing" fov="900000">
                  <a:rot lat="487347" lon="2067641" rev="125486"/>
                </a:camera>
                <a:lightRig rig="threePt" dir="t"/>
              </a:scene3d>
              <a:sp3d/>
            </p:spPr>
          </p:pic>
        </p:grpSp>
      </p:grpSp>
      <p:pic>
        <p:nvPicPr>
          <p:cNvPr id="26" name="cerveau"/>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3019" y="4056779"/>
            <a:ext cx="1580490" cy="1197221"/>
          </a:xfrm>
          <a:prstGeom prst="rect">
            <a:avLst/>
          </a:prstGeom>
        </p:spPr>
      </p:pic>
      <p:sp>
        <p:nvSpPr>
          <p:cNvPr id="118" name="ZoneTexte 117"/>
          <p:cNvSpPr txBox="1"/>
          <p:nvPr/>
        </p:nvSpPr>
        <p:spPr>
          <a:xfrm>
            <a:off x="7912084" y="2934417"/>
            <a:ext cx="1528204" cy="923330"/>
          </a:xfrm>
          <a:prstGeom prst="rect">
            <a:avLst/>
          </a:prstGeom>
          <a:noFill/>
        </p:spPr>
        <p:txBody>
          <a:bodyPr wrap="square" rtlCol="0">
            <a:spAutoFit/>
          </a:bodyPr>
          <a:lstStyle/>
          <a:p>
            <a:pPr algn="ctr"/>
            <a:r>
              <a:rPr lang="fr-FR" dirty="0" err="1">
                <a:latin typeface="Helvetica" panose="020B0604020202020204" pitchFamily="34" charset="0"/>
                <a:cs typeface="Helvetica" panose="020B0604020202020204" pitchFamily="34" charset="0"/>
              </a:rPr>
              <a:t>Perceived</a:t>
            </a:r>
            <a:br>
              <a:rPr lang="fr-FR" dirty="0">
                <a:latin typeface="Helvetica" panose="020B0604020202020204" pitchFamily="34" charset="0"/>
                <a:cs typeface="Helvetica" panose="020B0604020202020204" pitchFamily="34" charset="0"/>
              </a:rPr>
            </a:br>
            <a:r>
              <a:rPr lang="fr-FR" dirty="0">
                <a:latin typeface="Helvetica" panose="020B0604020202020204" pitchFamily="34" charset="0"/>
                <a:cs typeface="Helvetica" panose="020B0604020202020204" pitchFamily="34" charset="0"/>
              </a:rPr>
              <a:t>3D partial </a:t>
            </a:r>
            <a:br>
              <a:rPr lang="fr-FR" dirty="0">
                <a:latin typeface="Helvetica" panose="020B0604020202020204" pitchFamily="34" charset="0"/>
                <a:cs typeface="Helvetica" panose="020B0604020202020204" pitchFamily="34" charset="0"/>
              </a:rPr>
            </a:br>
            <a:r>
              <a:rPr lang="fr-FR" dirty="0">
                <a:latin typeface="Helvetica" panose="020B0604020202020204" pitchFamily="34" charset="0"/>
                <a:cs typeface="Helvetica" panose="020B0604020202020204" pitchFamily="34" charset="0"/>
              </a:rPr>
              <a:t>surface</a:t>
            </a:r>
          </a:p>
        </p:txBody>
      </p:sp>
      <p:sp>
        <p:nvSpPr>
          <p:cNvPr id="119" name="Pensées 118"/>
          <p:cNvSpPr/>
          <p:nvPr/>
        </p:nvSpPr>
        <p:spPr>
          <a:xfrm>
            <a:off x="1680661" y="1756489"/>
            <a:ext cx="3010528" cy="2414140"/>
          </a:xfrm>
          <a:prstGeom prst="cloudCallout">
            <a:avLst>
              <a:gd name="adj1" fmla="val -16128"/>
              <a:gd name="adj2" fmla="val 58827"/>
            </a:avLst>
          </a:prstGeom>
          <a:solidFill>
            <a:srgbClr val="FFFFFF">
              <a:alpha val="49804"/>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0" name="image arrière" descr="im3"/>
          <p:cNvPicPr preferRelativeResize="0">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82049" y="2031006"/>
            <a:ext cx="1813360" cy="1080000"/>
          </a:xfrm>
          <a:prstGeom prst="rect">
            <a:avLst/>
          </a:prstGeom>
          <a:noFill/>
          <a:ln w="9525">
            <a:noFill/>
            <a:miter lim="800000"/>
            <a:headEnd/>
            <a:tailEnd/>
          </a:ln>
          <a:scene3d>
            <a:camera prst="perspectiveHeroicExtremeLeftFacing" fov="900000">
              <a:rot lat="487347" lon="2067641" rev="125486"/>
            </a:camera>
            <a:lightRig rig="threePt" dir="t"/>
          </a:scene3d>
          <a:sp3d/>
        </p:spPr>
      </p:pic>
      <p:sp>
        <p:nvSpPr>
          <p:cNvPr id="121" name="ZoneTexte 120"/>
          <p:cNvSpPr txBox="1"/>
          <p:nvPr/>
        </p:nvSpPr>
        <p:spPr>
          <a:xfrm>
            <a:off x="1680661" y="2700269"/>
            <a:ext cx="1778992" cy="923330"/>
          </a:xfrm>
          <a:prstGeom prst="rect">
            <a:avLst/>
          </a:prstGeom>
          <a:noFill/>
        </p:spPr>
        <p:txBody>
          <a:bodyPr wrap="square" rtlCol="0">
            <a:spAutoFit/>
          </a:bodyPr>
          <a:lstStyle/>
          <a:p>
            <a:pPr algn="ctr"/>
            <a:r>
              <a:rPr lang="fr-FR" dirty="0">
                <a:latin typeface="Helvetica" panose="020B0604020202020204" pitchFamily="34" charset="0"/>
                <a:cs typeface="Helvetica" panose="020B0604020202020204" pitchFamily="34" charset="0"/>
              </a:rPr>
              <a:t>digital</a:t>
            </a:r>
            <a:br>
              <a:rPr lang="fr-FR" dirty="0">
                <a:latin typeface="Helvetica" panose="020B0604020202020204" pitchFamily="34" charset="0"/>
                <a:cs typeface="Helvetica" panose="020B0604020202020204" pitchFamily="34" charset="0"/>
              </a:rPr>
            </a:br>
            <a:r>
              <a:rPr lang="fr-FR" dirty="0">
                <a:latin typeface="Helvetica" panose="020B0604020202020204" pitchFamily="34" charset="0"/>
                <a:cs typeface="Helvetica" panose="020B0604020202020204" pitchFamily="34" charset="0"/>
              </a:rPr>
              <a:t>3D partial</a:t>
            </a:r>
            <a:br>
              <a:rPr lang="fr-FR" dirty="0">
                <a:latin typeface="Helvetica" panose="020B0604020202020204" pitchFamily="34" charset="0"/>
                <a:cs typeface="Helvetica" panose="020B0604020202020204" pitchFamily="34" charset="0"/>
              </a:rPr>
            </a:br>
            <a:r>
              <a:rPr lang="fr-FR" dirty="0">
                <a:latin typeface="Helvetica" panose="020B0604020202020204" pitchFamily="34" charset="0"/>
                <a:cs typeface="Helvetica" panose="020B0604020202020204" pitchFamily="34" charset="0"/>
              </a:rPr>
              <a:t>surface</a:t>
            </a:r>
          </a:p>
        </p:txBody>
      </p:sp>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761" y="3830559"/>
            <a:ext cx="1617089" cy="1617089"/>
          </a:xfrm>
          <a:prstGeom prst="rect">
            <a:avLst/>
          </a:prstGeom>
        </p:spPr>
      </p:pic>
      <p:cxnSp>
        <p:nvCxnSpPr>
          <p:cNvPr id="122" name="Connecteur en arc 121"/>
          <p:cNvCxnSpPr>
            <a:stCxn id="14" idx="1"/>
            <a:endCxn id="8" idx="3"/>
          </p:cNvCxnSpPr>
          <p:nvPr/>
        </p:nvCxnSpPr>
        <p:spPr>
          <a:xfrm rot="10800000">
            <a:off x="4014851" y="4639103"/>
            <a:ext cx="1227711" cy="2772"/>
          </a:xfrm>
          <a:prstGeom prst="curvedConnector3">
            <a:avLst/>
          </a:prstGeom>
          <a:ln w="7620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ZoneTexte 122"/>
          <p:cNvSpPr txBox="1"/>
          <p:nvPr/>
        </p:nvSpPr>
        <p:spPr>
          <a:xfrm>
            <a:off x="8322366" y="4424258"/>
            <a:ext cx="1528204" cy="408623"/>
          </a:xfrm>
          <a:prstGeom prst="flowChartAlternateProcess">
            <a:avLst/>
          </a:prstGeom>
          <a:gradFill flip="none" rotWithShape="1">
            <a:gsLst>
              <a:gs pos="0">
                <a:schemeClr val="bg1"/>
              </a:gs>
              <a:gs pos="59000">
                <a:schemeClr val="bg1">
                  <a:alpha val="95000"/>
                </a:schemeClr>
              </a:gs>
              <a:gs pos="100000">
                <a:srgbClr val="FFFFFF">
                  <a:shade val="100000"/>
                  <a:satMod val="115000"/>
                  <a:alpha val="0"/>
                </a:srgbClr>
              </a:gs>
            </a:gsLst>
            <a:path path="shape">
              <a:fillToRect l="50000" t="50000" r="50000" b="50000"/>
            </a:path>
            <a:tileRect/>
          </a:gradFill>
        </p:spPr>
        <p:txBody>
          <a:bodyPr wrap="square" rtlCol="0">
            <a:spAutoFit/>
          </a:bodyPr>
          <a:lstStyle/>
          <a:p>
            <a:pPr algn="ctr"/>
            <a:r>
              <a:rPr lang="fr-FR" dirty="0" err="1">
                <a:latin typeface="Helvetica" panose="020B0604020202020204" pitchFamily="34" charset="0"/>
                <a:cs typeface="Helvetica" panose="020B0604020202020204" pitchFamily="34" charset="0"/>
              </a:rPr>
              <a:t>stereopsis</a:t>
            </a:r>
            <a:endParaRPr lang="fr-FR" dirty="0">
              <a:latin typeface="Helvetica" panose="020B0604020202020204" pitchFamily="34" charset="0"/>
              <a:cs typeface="Helvetica" panose="020B0604020202020204" pitchFamily="34" charset="0"/>
            </a:endParaRPr>
          </a:p>
        </p:txBody>
      </p:sp>
      <p:sp>
        <p:nvSpPr>
          <p:cNvPr id="124" name="ZoneTexte 123"/>
          <p:cNvSpPr txBox="1"/>
          <p:nvPr/>
        </p:nvSpPr>
        <p:spPr>
          <a:xfrm>
            <a:off x="2277607" y="4424258"/>
            <a:ext cx="1528204" cy="408623"/>
          </a:xfrm>
          <a:prstGeom prst="flowChartAlternateProcess">
            <a:avLst/>
          </a:prstGeom>
          <a:gradFill flip="none" rotWithShape="1">
            <a:gsLst>
              <a:gs pos="0">
                <a:schemeClr val="bg1"/>
              </a:gs>
              <a:gs pos="59000">
                <a:schemeClr val="bg1">
                  <a:alpha val="95000"/>
                </a:schemeClr>
              </a:gs>
              <a:gs pos="100000">
                <a:srgbClr val="FFFFFF">
                  <a:shade val="100000"/>
                  <a:satMod val="115000"/>
                  <a:alpha val="0"/>
                </a:srgbClr>
              </a:gs>
            </a:gsLst>
            <a:path path="shape">
              <a:fillToRect l="50000" t="50000" r="50000" b="50000"/>
            </a:path>
            <a:tileRect/>
          </a:gradFill>
        </p:spPr>
        <p:txBody>
          <a:bodyPr wrap="square" rtlCol="0">
            <a:spAutoFit/>
          </a:bodyPr>
          <a:lstStyle/>
          <a:p>
            <a:pPr algn="ctr"/>
            <a:r>
              <a:rPr lang="fr-FR" dirty="0" err="1">
                <a:latin typeface="Helvetica" panose="020B0604020202020204" pitchFamily="34" charset="0"/>
                <a:cs typeface="Helvetica" panose="020B0604020202020204" pitchFamily="34" charset="0"/>
              </a:rPr>
              <a:t>stereovision</a:t>
            </a:r>
            <a:endParaRPr lang="fr-F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8843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123"/>
                                        </p:tgtEl>
                                        <p:attrNameLst>
                                          <p:attrName>style.visibility</p:attrName>
                                        </p:attrNameLst>
                                      </p:cBhvr>
                                      <p:tavLst>
                                        <p:tav tm="0">
                                          <p:val>
                                            <p:strVal val="hidden"/>
                                          </p:val>
                                        </p:tav>
                                        <p:tav tm="50000">
                                          <p:val>
                                            <p:strVal val="visible"/>
                                          </p:val>
                                        </p:tav>
                                      </p:tavLst>
                                    </p:anim>
                                  </p:childTnLst>
                                </p:cTn>
                              </p:par>
                              <p:par>
                                <p:cTn id="7" presetID="1" presetClass="exit" presetSubtype="0" fill="hold" grpId="1" nodeType="withEffect">
                                  <p:stCondLst>
                                    <p:cond delay="0"/>
                                  </p:stCondLst>
                                  <p:childTnLst>
                                    <p:set>
                                      <p:cBhvr>
                                        <p:cTn id="8" dur="1" fill="hold">
                                          <p:stCondLst>
                                            <p:cond delay="0"/>
                                          </p:stCondLst>
                                        </p:cTn>
                                        <p:tgtEl>
                                          <p:spTgt spid="12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9"/>
                                        </p:tgtEl>
                                        <p:attrNameLst>
                                          <p:attrName>style.opacity</p:attrName>
                                        </p:attrNameLst>
                                      </p:cBhvr>
                                      <p:to>
                                        <p:strVal val="0.25"/>
                                      </p:to>
                                    </p:set>
                                    <p:animEffect filter="image" prLst="opacity: 0.25">
                                      <p:cBhvr rctx="IE">
                                        <p:cTn id="17" dur="indefinite"/>
                                        <p:tgtEl>
                                          <p:spTgt spid="9"/>
                                        </p:tgtEl>
                                      </p:cBhvr>
                                    </p:animEffect>
                                  </p:childTnLst>
                                </p:cTn>
                              </p:par>
                              <p:par>
                                <p:cTn id="18" presetID="1" presetClass="entr" presetSubtype="0" fill="hold" nodeType="withEffect">
                                  <p:stCondLst>
                                    <p:cond delay="0"/>
                                  </p:stCondLst>
                                  <p:childTnLst>
                                    <p:set>
                                      <p:cBhvr>
                                        <p:cTn id="19" dur="1" fill="hold">
                                          <p:stCondLst>
                                            <p:cond delay="0"/>
                                          </p:stCondLst>
                                        </p:cTn>
                                        <p:tgtEl>
                                          <p:spTgt spid="1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35" presetClass="emph" presetSubtype="0" repeatCount="indefinite" fill="hold" grpId="0" nodeType="withEffect">
                                  <p:stCondLst>
                                    <p:cond delay="0"/>
                                  </p:stCondLst>
                                  <p:childTnLst>
                                    <p:anim calcmode="discrete" valueType="str">
                                      <p:cBhvr>
                                        <p:cTn id="23" dur="1000" fill="hold"/>
                                        <p:tgtEl>
                                          <p:spTgt spid="124"/>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1" grpId="0"/>
      <p:bldP spid="123" grpId="0" animBg="1"/>
      <p:bldP spid="124" grpId="0" animBg="1"/>
      <p:bldP spid="12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fadisseur fond diapo" hidden="1"/>
          <p:cNvSpPr/>
          <p:nvPr/>
        </p:nvSpPr>
        <p:spPr>
          <a:xfrm rot="10800000">
            <a:off x="4871864" y="-1"/>
            <a:ext cx="5796136" cy="6597351"/>
          </a:xfrm>
          <a:prstGeom prst="rect">
            <a:avLst/>
          </a:prstGeom>
          <a:gradFill flip="none" rotWithShape="1">
            <a:gsLst>
              <a:gs pos="0">
                <a:schemeClr val="bg1">
                  <a:alpha val="0"/>
                </a:schemeClr>
              </a:gs>
              <a:gs pos="23000">
                <a:schemeClr val="bg1">
                  <a:alpha val="60000"/>
                </a:schemeClr>
              </a:gs>
              <a:gs pos="100000">
                <a:schemeClr val="bg1">
                  <a:shade val="100000"/>
                  <a:satMod val="115000"/>
                  <a:alpha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lang="fr-FR" dirty="0"/>
              <a:t>Introduction to </a:t>
            </a:r>
            <a:r>
              <a:rPr lang="fr-FR" dirty="0" err="1"/>
              <a:t>stereovision</a:t>
            </a:r>
            <a:endParaRPr lang="fr-FR" dirty="0"/>
          </a:p>
        </p:txBody>
      </p:sp>
      <p:sp>
        <p:nvSpPr>
          <p:cNvPr id="10" name="Espace réservé du contenu 9"/>
          <p:cNvSpPr>
            <a:spLocks noGrp="1"/>
          </p:cNvSpPr>
          <p:nvPr>
            <p:ph idx="1"/>
          </p:nvPr>
        </p:nvSpPr>
        <p:spPr/>
        <p:txBody>
          <a:bodyPr>
            <a:normAutofit fontScale="92500" lnSpcReduction="10000"/>
          </a:bodyPr>
          <a:lstStyle/>
          <a:p>
            <a:pPr>
              <a:spcBef>
                <a:spcPts val="600"/>
              </a:spcBef>
              <a:spcAft>
                <a:spcPts val="1200"/>
              </a:spcAft>
            </a:pPr>
            <a:r>
              <a:rPr lang="fr-FR" sz="2600" dirty="0" err="1">
                <a:solidFill>
                  <a:schemeClr val="tx1"/>
                </a:solidFill>
              </a:rPr>
              <a:t>Refresh</a:t>
            </a:r>
            <a:r>
              <a:rPr lang="fr-FR" sz="2600" dirty="0">
                <a:solidFill>
                  <a:schemeClr val="tx1"/>
                </a:solidFill>
              </a:rPr>
              <a:t> on </a:t>
            </a:r>
            <a:r>
              <a:rPr lang="fr-FR" sz="2600" dirty="0" err="1">
                <a:solidFill>
                  <a:schemeClr val="tx1"/>
                </a:solidFill>
              </a:rPr>
              <a:t>stereopsis</a:t>
            </a:r>
            <a:r>
              <a:rPr lang="fr-FR" sz="2600" dirty="0">
                <a:solidFill>
                  <a:schemeClr val="tx1"/>
                </a:solidFill>
              </a:rPr>
              <a:t> : 2 </a:t>
            </a:r>
            <a:r>
              <a:rPr lang="fr-FR" sz="2600" dirty="0" err="1">
                <a:solidFill>
                  <a:schemeClr val="tx1"/>
                </a:solidFill>
              </a:rPr>
              <a:t>steps</a:t>
            </a:r>
            <a:endParaRPr lang="fr-FR" sz="2600" dirty="0">
              <a:solidFill>
                <a:schemeClr val="tx1"/>
              </a:solidFill>
            </a:endParaRPr>
          </a:p>
          <a:p>
            <a:pPr marL="457200" indent="-457200">
              <a:spcBef>
                <a:spcPts val="600"/>
              </a:spcBef>
              <a:buFont typeface="+mj-lt"/>
              <a:buAutoNum type="arabicPeriod"/>
            </a:pPr>
            <a:r>
              <a:rPr lang="fr-FR" b="1" dirty="0">
                <a:solidFill>
                  <a:schemeClr val="tx1"/>
                </a:solidFill>
              </a:rPr>
              <a:t>Matching</a:t>
            </a:r>
            <a:r>
              <a:rPr lang="fr-FR" dirty="0">
                <a:solidFill>
                  <a:schemeClr val="tx1"/>
                </a:solidFill>
              </a:rPr>
              <a:t>: </a:t>
            </a:r>
            <a:r>
              <a:rPr lang="fr-FR" dirty="0" err="1">
                <a:solidFill>
                  <a:schemeClr val="tx1"/>
                </a:solidFill>
              </a:rPr>
              <a:t>detection</a:t>
            </a:r>
            <a:r>
              <a:rPr lang="fr-FR" dirty="0">
                <a:solidFill>
                  <a:schemeClr val="tx1"/>
                </a:solidFill>
              </a:rPr>
              <a:t> of </a:t>
            </a:r>
            <a:r>
              <a:rPr lang="fr-FR" dirty="0" err="1">
                <a:solidFill>
                  <a:schemeClr val="tx1"/>
                </a:solidFill>
              </a:rPr>
              <a:t>inter-view</a:t>
            </a:r>
            <a:r>
              <a:rPr lang="fr-FR" dirty="0">
                <a:solidFill>
                  <a:schemeClr val="tx1"/>
                </a:solidFill>
              </a:rPr>
              <a:t> </a:t>
            </a:r>
            <a:r>
              <a:rPr lang="fr-FR" dirty="0" err="1">
                <a:solidFill>
                  <a:schemeClr val="tx1"/>
                </a:solidFill>
              </a:rPr>
              <a:t>homologous</a:t>
            </a:r>
            <a:r>
              <a:rPr lang="fr-FR" dirty="0">
                <a:solidFill>
                  <a:schemeClr val="tx1"/>
                </a:solidFill>
              </a:rPr>
              <a:t> pixels</a:t>
            </a:r>
            <a:br>
              <a:rPr lang="fr-FR" dirty="0"/>
            </a:br>
            <a:br>
              <a:rPr lang="fr-FR" dirty="0"/>
            </a:br>
            <a:endParaRPr lang="fr-FR" dirty="0"/>
          </a:p>
          <a:p>
            <a:pPr marL="457200" indent="-457200">
              <a:spcBef>
                <a:spcPts val="600"/>
              </a:spcBef>
              <a:buFont typeface="+mj-lt"/>
              <a:buAutoNum type="arabicPeriod"/>
            </a:pPr>
            <a:endParaRPr lang="fr-FR" b="1" dirty="0">
              <a:solidFill>
                <a:schemeClr val="tx1"/>
              </a:solidFill>
            </a:endParaRPr>
          </a:p>
          <a:p>
            <a:pPr marL="457200" indent="-457200">
              <a:spcBef>
                <a:spcPts val="600"/>
              </a:spcBef>
              <a:buFont typeface="+mj-lt"/>
              <a:buAutoNum type="arabicPeriod"/>
            </a:pPr>
            <a:r>
              <a:rPr lang="fr-FR" b="1" dirty="0">
                <a:solidFill>
                  <a:schemeClr val="tx1"/>
                </a:solidFill>
              </a:rPr>
              <a:t>Triangulation</a:t>
            </a:r>
            <a:r>
              <a:rPr lang="fr-FR" dirty="0">
                <a:solidFill>
                  <a:schemeClr val="tx1"/>
                </a:solidFill>
              </a:rPr>
              <a:t>: </a:t>
            </a:r>
            <a:r>
              <a:rPr lang="fr-FR" dirty="0" err="1">
                <a:solidFill>
                  <a:schemeClr val="tx1"/>
                </a:solidFill>
              </a:rPr>
              <a:t>perceived</a:t>
            </a:r>
            <a:r>
              <a:rPr lang="fr-FR" dirty="0">
                <a:solidFill>
                  <a:schemeClr val="tx1"/>
                </a:solidFill>
              </a:rPr>
              <a:t> 3D points lie at </a:t>
            </a:r>
            <a:r>
              <a:rPr lang="fr-FR" dirty="0" err="1">
                <a:solidFill>
                  <a:schemeClr val="tx1"/>
                </a:solidFill>
              </a:rPr>
              <a:t>eye</a:t>
            </a:r>
            <a:r>
              <a:rPr lang="fr-FR" dirty="0">
                <a:solidFill>
                  <a:schemeClr val="tx1"/>
                </a:solidFill>
              </a:rPr>
              <a:t>-pixel rays intersection</a:t>
            </a:r>
          </a:p>
          <a:p>
            <a:pPr marL="457200" indent="-457200">
              <a:spcBef>
                <a:spcPts val="600"/>
              </a:spcBef>
              <a:buFont typeface="+mj-lt"/>
              <a:buAutoNum type="arabicPeriod"/>
            </a:pPr>
            <a:endParaRPr lang="fr-FR" dirty="0"/>
          </a:p>
          <a:p>
            <a:pPr marL="457200" indent="-457200">
              <a:spcBef>
                <a:spcPts val="600"/>
              </a:spcBef>
              <a:buFont typeface="+mj-lt"/>
              <a:buAutoNum type="arabicPeriod"/>
            </a:pPr>
            <a:endParaRPr lang="fr-FR" dirty="0"/>
          </a:p>
          <a:p>
            <a:pPr marL="447675" lvl="1" indent="-360363">
              <a:buFont typeface="Wingdings" panose="05000000000000000000" pitchFamily="2" charset="2"/>
              <a:buChar char="Ø"/>
            </a:pPr>
            <a:endParaRPr lang="fr-FR" sz="2400" dirty="0">
              <a:solidFill>
                <a:srgbClr val="0070C0"/>
              </a:solidFill>
            </a:endParaRPr>
          </a:p>
          <a:p>
            <a:pPr marL="447675" lvl="1" indent="-360363">
              <a:buFont typeface="Wingdings" panose="05000000000000000000" pitchFamily="2" charset="2"/>
              <a:buChar char="Ø"/>
            </a:pPr>
            <a:r>
              <a:rPr lang="fr-FR" sz="2400" dirty="0">
                <a:solidFill>
                  <a:srgbClr val="0070C0"/>
                </a:solidFill>
              </a:rPr>
              <a:t>Matching </a:t>
            </a:r>
            <a:r>
              <a:rPr lang="fr-FR" sz="2400" dirty="0" err="1">
                <a:solidFill>
                  <a:srgbClr val="0070C0"/>
                </a:solidFill>
              </a:rPr>
              <a:t>is</a:t>
            </a:r>
            <a:r>
              <a:rPr lang="fr-FR" sz="2400" dirty="0">
                <a:solidFill>
                  <a:srgbClr val="0070C0"/>
                </a:solidFill>
              </a:rPr>
              <a:t> the hard </a:t>
            </a:r>
            <a:r>
              <a:rPr lang="fr-FR" sz="2400" dirty="0" err="1">
                <a:solidFill>
                  <a:srgbClr val="0070C0"/>
                </a:solidFill>
              </a:rPr>
              <a:t>step</a:t>
            </a:r>
            <a:r>
              <a:rPr lang="fr-FR" sz="2400" dirty="0">
                <a:solidFill>
                  <a:srgbClr val="0070C0"/>
                </a:solidFill>
              </a:rPr>
              <a:t>, </a:t>
            </a:r>
            <a:r>
              <a:rPr lang="fr-FR" sz="2400" dirty="0" err="1">
                <a:solidFill>
                  <a:srgbClr val="0070C0"/>
                </a:solidFill>
              </a:rPr>
              <a:t>even</a:t>
            </a:r>
            <a:r>
              <a:rPr lang="fr-FR" sz="2400" dirty="0">
                <a:solidFill>
                  <a:srgbClr val="0070C0"/>
                </a:solidFill>
              </a:rPr>
              <a:t> for HVS</a:t>
            </a:r>
            <a:br>
              <a:rPr lang="fr-FR" sz="2400" dirty="0">
                <a:solidFill>
                  <a:srgbClr val="0070C0"/>
                </a:solidFill>
              </a:rPr>
            </a:br>
            <a:r>
              <a:rPr lang="fr-FR" sz="2400" dirty="0">
                <a:solidFill>
                  <a:srgbClr val="0070C0"/>
                </a:solidFill>
              </a:rPr>
              <a:t>Triangulation, </a:t>
            </a:r>
            <a:r>
              <a:rPr lang="fr-FR" sz="2400" dirty="0" err="1">
                <a:solidFill>
                  <a:srgbClr val="0070C0"/>
                </a:solidFill>
              </a:rPr>
              <a:t>innate</a:t>
            </a:r>
            <a:r>
              <a:rPr lang="fr-FR" sz="2400" dirty="0">
                <a:solidFill>
                  <a:srgbClr val="0070C0"/>
                </a:solidFill>
              </a:rPr>
              <a:t> for HV, relies on </a:t>
            </a:r>
            <a:r>
              <a:rPr lang="fr-FR" sz="2400" dirty="0" err="1">
                <a:solidFill>
                  <a:srgbClr val="0070C0"/>
                </a:solidFill>
              </a:rPr>
              <a:t>precise</a:t>
            </a:r>
            <a:r>
              <a:rPr lang="fr-FR" sz="2400" dirty="0">
                <a:solidFill>
                  <a:srgbClr val="0070C0"/>
                </a:solidFill>
              </a:rPr>
              <a:t> calibration</a:t>
            </a:r>
            <a:br>
              <a:rPr lang="fr-FR" sz="2400" dirty="0">
                <a:solidFill>
                  <a:srgbClr val="0070C0"/>
                </a:solidFill>
              </a:rPr>
            </a:br>
            <a:r>
              <a:rPr lang="fr-FR" sz="2400" dirty="0">
                <a:solidFill>
                  <a:srgbClr val="0070C0"/>
                </a:solidFill>
              </a:rPr>
              <a:t>Epipolar </a:t>
            </a:r>
            <a:r>
              <a:rPr lang="fr-FR" sz="2400" dirty="0" err="1">
                <a:solidFill>
                  <a:srgbClr val="0070C0"/>
                </a:solidFill>
              </a:rPr>
              <a:t>constraint</a:t>
            </a:r>
            <a:r>
              <a:rPr lang="fr-FR" sz="2400" dirty="0">
                <a:solidFill>
                  <a:srgbClr val="0070C0"/>
                </a:solidFill>
              </a:rPr>
              <a:t> </a:t>
            </a:r>
            <a:r>
              <a:rPr lang="fr-FR" sz="2400" dirty="0" err="1">
                <a:solidFill>
                  <a:srgbClr val="0070C0"/>
                </a:solidFill>
              </a:rPr>
              <a:t>is</a:t>
            </a:r>
            <a:r>
              <a:rPr lang="fr-FR" sz="2400" dirty="0">
                <a:solidFill>
                  <a:srgbClr val="0070C0"/>
                </a:solidFill>
              </a:rPr>
              <a:t> a must-use key guide. </a:t>
            </a:r>
          </a:p>
        </p:txBody>
      </p:sp>
      <p:grpSp>
        <p:nvGrpSpPr>
          <p:cNvPr id="5" name="Groupe 4">
            <a:extLst>
              <a:ext uri="{FF2B5EF4-FFF2-40B4-BE49-F238E27FC236}">
                <a16:creationId xmlns:a16="http://schemas.microsoft.com/office/drawing/2014/main" id="{46AA9B04-B2A6-4B39-BDDC-9E82CEA1D1DD}"/>
              </a:ext>
            </a:extLst>
          </p:cNvPr>
          <p:cNvGrpSpPr/>
          <p:nvPr/>
        </p:nvGrpSpPr>
        <p:grpSpPr>
          <a:xfrm>
            <a:off x="8637539" y="1242741"/>
            <a:ext cx="3088676" cy="4520348"/>
            <a:chOff x="7248128" y="1052736"/>
            <a:chExt cx="3088676" cy="4520348"/>
          </a:xfrm>
        </p:grpSpPr>
        <p:sp>
          <p:nvSpPr>
            <p:cNvPr id="79" name="fond"/>
            <p:cNvSpPr/>
            <p:nvPr/>
          </p:nvSpPr>
          <p:spPr>
            <a:xfrm>
              <a:off x="7392144" y="1052736"/>
              <a:ext cx="2880320" cy="158417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8" name="image 3D"/>
            <p:cNvGrpSpPr/>
            <p:nvPr/>
          </p:nvGrpSpPr>
          <p:grpSpPr>
            <a:xfrm>
              <a:off x="7392144" y="1052737"/>
              <a:ext cx="2880320" cy="2016225"/>
              <a:chOff x="5868144" y="1052736"/>
              <a:chExt cx="2880320" cy="2016225"/>
            </a:xfrm>
          </p:grpSpPr>
          <p:pic>
            <p:nvPicPr>
              <p:cNvPr id="29" name="image arrière" descr="im3"/>
              <p:cNvPicPr preferRelativeResize="0">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900511" y="1052736"/>
                <a:ext cx="2609276" cy="1946412"/>
              </a:xfrm>
              <a:prstGeom prst="rect">
                <a:avLst/>
              </a:prstGeom>
              <a:noFill/>
              <a:ln w="9525">
                <a:noFill/>
                <a:miter lim="800000"/>
                <a:headEnd/>
                <a:tailEnd/>
              </a:ln>
              <a:scene3d>
                <a:camera prst="perspectiveHeroicExtremeLeftFacing" fov="900000">
                  <a:rot lat="487347" lon="2067641" rev="125486"/>
                </a:camera>
                <a:lightRig rig="threePt" dir="t"/>
              </a:scene3d>
              <a:sp3d/>
            </p:spPr>
          </p:pic>
          <p:sp>
            <p:nvSpPr>
              <p:cNvPr id="30" name="plan"/>
              <p:cNvSpPr/>
              <p:nvPr/>
            </p:nvSpPr>
            <p:spPr>
              <a:xfrm>
                <a:off x="5868144" y="1066726"/>
                <a:ext cx="2880320" cy="1570186"/>
              </a:xfrm>
              <a:prstGeom prst="rect">
                <a:avLst/>
              </a:prstGeom>
              <a:solidFill>
                <a:srgbClr val="4F81BD">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5" name="jaillissement"/>
              <p:cNvGrpSpPr/>
              <p:nvPr/>
            </p:nvGrpSpPr>
            <p:grpSpPr>
              <a:xfrm>
                <a:off x="6876544" y="1700809"/>
                <a:ext cx="1584000" cy="1368152"/>
                <a:chOff x="6876544" y="1700809"/>
                <a:chExt cx="1584000" cy="1368152"/>
              </a:xfrm>
            </p:grpSpPr>
            <p:sp>
              <p:nvSpPr>
                <p:cNvPr id="99" name="rustine"/>
                <p:cNvSpPr/>
                <p:nvPr/>
              </p:nvSpPr>
              <p:spPr>
                <a:xfrm>
                  <a:off x="7236296" y="2166191"/>
                  <a:ext cx="288032" cy="11068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descr="im3"/>
                <p:cNvPicPr preferRelativeResize="0">
                  <a:picLocks noChangeArrowheads="1"/>
                </p:cNvPicPr>
                <p:nvPr/>
              </p:nvPicPr>
              <p:blipFill rotWithShape="1">
                <a:blip r:embed="rId3" cstate="print">
                  <a:clrChange>
                    <a:clrFrom>
                      <a:srgbClr val="FFFFFF"/>
                    </a:clrFrom>
                    <a:clrTo>
                      <a:srgbClr val="FFFFFF">
                        <a:alpha val="0"/>
                      </a:srgbClr>
                    </a:clrTo>
                  </a:clrChange>
                </a:blip>
                <a:srcRect l="40829" t="32988" b="1"/>
                <a:stretch/>
              </p:blipFill>
              <p:spPr bwMode="auto">
                <a:xfrm>
                  <a:off x="6876544" y="1700809"/>
                  <a:ext cx="1584000" cy="1368152"/>
                </a:xfrm>
                <a:prstGeom prst="rect">
                  <a:avLst/>
                </a:prstGeom>
                <a:noFill/>
                <a:ln w="9525">
                  <a:noFill/>
                  <a:miter lim="800000"/>
                  <a:headEnd/>
                  <a:tailEnd/>
                </a:ln>
                <a:scene3d>
                  <a:camera prst="perspectiveHeroicExtremeLeftFacing" fov="900000">
                    <a:rot lat="487347" lon="2067641" rev="125486"/>
                  </a:camera>
                  <a:lightRig rig="threePt" dir="t"/>
                </a:scene3d>
                <a:sp3d/>
              </p:spPr>
            </p:pic>
          </p:grpSp>
          <p:sp>
            <p:nvSpPr>
              <p:cNvPr id="98" name="rustine"/>
              <p:cNvSpPr/>
              <p:nvPr/>
            </p:nvSpPr>
            <p:spPr>
              <a:xfrm>
                <a:off x="6991762" y="1673393"/>
                <a:ext cx="943499" cy="358880"/>
              </a:xfrm>
              <a:custGeom>
                <a:avLst/>
                <a:gdLst>
                  <a:gd name="connsiteX0" fmla="*/ 3810 w 1036320"/>
                  <a:gd name="connsiteY0" fmla="*/ 167640 h 167640"/>
                  <a:gd name="connsiteX1" fmla="*/ 0 w 1036320"/>
                  <a:gd name="connsiteY1" fmla="*/ 0 h 167640"/>
                  <a:gd name="connsiteX2" fmla="*/ 1036320 w 1036320"/>
                  <a:gd name="connsiteY2" fmla="*/ 45720 h 167640"/>
                  <a:gd name="connsiteX3" fmla="*/ 948690 w 1036320"/>
                  <a:gd name="connsiteY3" fmla="*/ 64770 h 167640"/>
                  <a:gd name="connsiteX4" fmla="*/ 895350 w 1036320"/>
                  <a:gd name="connsiteY4" fmla="*/ 87630 h 167640"/>
                  <a:gd name="connsiteX5" fmla="*/ 864870 w 1036320"/>
                  <a:gd name="connsiteY5" fmla="*/ 72390 h 167640"/>
                  <a:gd name="connsiteX6" fmla="*/ 662940 w 1036320"/>
                  <a:gd name="connsiteY6" fmla="*/ 68580 h 167640"/>
                  <a:gd name="connsiteX7" fmla="*/ 556260 w 1036320"/>
                  <a:gd name="connsiteY7" fmla="*/ 72390 h 167640"/>
                  <a:gd name="connsiteX8" fmla="*/ 346710 w 1036320"/>
                  <a:gd name="connsiteY8" fmla="*/ 125730 h 167640"/>
                  <a:gd name="connsiteX9" fmla="*/ 228600 w 1036320"/>
                  <a:gd name="connsiteY9" fmla="*/ 72390 h 167640"/>
                  <a:gd name="connsiteX10" fmla="*/ 156210 w 1036320"/>
                  <a:gd name="connsiteY10" fmla="*/ 57150 h 167640"/>
                  <a:gd name="connsiteX11" fmla="*/ 80010 w 1036320"/>
                  <a:gd name="connsiteY11" fmla="*/ 102870 h 167640"/>
                  <a:gd name="connsiteX12" fmla="*/ 57150 w 1036320"/>
                  <a:gd name="connsiteY12" fmla="*/ 167640 h 167640"/>
                  <a:gd name="connsiteX13" fmla="*/ 3810 w 1036320"/>
                  <a:gd name="connsiteY13" fmla="*/ 167640 h 167640"/>
                  <a:gd name="connsiteX0" fmla="*/ 13335 w 1045845"/>
                  <a:gd name="connsiteY0" fmla="*/ 165735 h 165735"/>
                  <a:gd name="connsiteX1" fmla="*/ 0 w 1045845"/>
                  <a:gd name="connsiteY1" fmla="*/ 0 h 165735"/>
                  <a:gd name="connsiteX2" fmla="*/ 1045845 w 1045845"/>
                  <a:gd name="connsiteY2" fmla="*/ 43815 h 165735"/>
                  <a:gd name="connsiteX3" fmla="*/ 958215 w 1045845"/>
                  <a:gd name="connsiteY3" fmla="*/ 62865 h 165735"/>
                  <a:gd name="connsiteX4" fmla="*/ 904875 w 1045845"/>
                  <a:gd name="connsiteY4" fmla="*/ 85725 h 165735"/>
                  <a:gd name="connsiteX5" fmla="*/ 874395 w 1045845"/>
                  <a:gd name="connsiteY5" fmla="*/ 70485 h 165735"/>
                  <a:gd name="connsiteX6" fmla="*/ 672465 w 1045845"/>
                  <a:gd name="connsiteY6" fmla="*/ 66675 h 165735"/>
                  <a:gd name="connsiteX7" fmla="*/ 565785 w 1045845"/>
                  <a:gd name="connsiteY7" fmla="*/ 70485 h 165735"/>
                  <a:gd name="connsiteX8" fmla="*/ 356235 w 1045845"/>
                  <a:gd name="connsiteY8" fmla="*/ 123825 h 165735"/>
                  <a:gd name="connsiteX9" fmla="*/ 238125 w 1045845"/>
                  <a:gd name="connsiteY9" fmla="*/ 70485 h 165735"/>
                  <a:gd name="connsiteX10" fmla="*/ 165735 w 1045845"/>
                  <a:gd name="connsiteY10" fmla="*/ 55245 h 165735"/>
                  <a:gd name="connsiteX11" fmla="*/ 89535 w 1045845"/>
                  <a:gd name="connsiteY11" fmla="*/ 100965 h 165735"/>
                  <a:gd name="connsiteX12" fmla="*/ 66675 w 1045845"/>
                  <a:gd name="connsiteY12" fmla="*/ 165735 h 165735"/>
                  <a:gd name="connsiteX13" fmla="*/ 13335 w 1045845"/>
                  <a:gd name="connsiteY13" fmla="*/ 165735 h 165735"/>
                  <a:gd name="connsiteX0" fmla="*/ 7620 w 1045845"/>
                  <a:gd name="connsiteY0" fmla="*/ 165735 h 165735"/>
                  <a:gd name="connsiteX1" fmla="*/ 0 w 1045845"/>
                  <a:gd name="connsiteY1" fmla="*/ 0 h 165735"/>
                  <a:gd name="connsiteX2" fmla="*/ 1045845 w 1045845"/>
                  <a:gd name="connsiteY2" fmla="*/ 43815 h 165735"/>
                  <a:gd name="connsiteX3" fmla="*/ 958215 w 1045845"/>
                  <a:gd name="connsiteY3" fmla="*/ 62865 h 165735"/>
                  <a:gd name="connsiteX4" fmla="*/ 904875 w 1045845"/>
                  <a:gd name="connsiteY4" fmla="*/ 85725 h 165735"/>
                  <a:gd name="connsiteX5" fmla="*/ 874395 w 1045845"/>
                  <a:gd name="connsiteY5" fmla="*/ 70485 h 165735"/>
                  <a:gd name="connsiteX6" fmla="*/ 672465 w 1045845"/>
                  <a:gd name="connsiteY6" fmla="*/ 66675 h 165735"/>
                  <a:gd name="connsiteX7" fmla="*/ 565785 w 1045845"/>
                  <a:gd name="connsiteY7" fmla="*/ 70485 h 165735"/>
                  <a:gd name="connsiteX8" fmla="*/ 356235 w 1045845"/>
                  <a:gd name="connsiteY8" fmla="*/ 123825 h 165735"/>
                  <a:gd name="connsiteX9" fmla="*/ 238125 w 1045845"/>
                  <a:gd name="connsiteY9" fmla="*/ 70485 h 165735"/>
                  <a:gd name="connsiteX10" fmla="*/ 165735 w 1045845"/>
                  <a:gd name="connsiteY10" fmla="*/ 55245 h 165735"/>
                  <a:gd name="connsiteX11" fmla="*/ 89535 w 1045845"/>
                  <a:gd name="connsiteY11" fmla="*/ 100965 h 165735"/>
                  <a:gd name="connsiteX12" fmla="*/ 66675 w 1045845"/>
                  <a:gd name="connsiteY12" fmla="*/ 165735 h 165735"/>
                  <a:gd name="connsiteX13" fmla="*/ 7620 w 1045845"/>
                  <a:gd name="connsiteY13" fmla="*/ 165735 h 165735"/>
                  <a:gd name="connsiteX0" fmla="*/ 7620 w 1045845"/>
                  <a:gd name="connsiteY0" fmla="*/ 165735 h 165735"/>
                  <a:gd name="connsiteX1" fmla="*/ 0 w 1045845"/>
                  <a:gd name="connsiteY1" fmla="*/ 0 h 165735"/>
                  <a:gd name="connsiteX2" fmla="*/ 1045845 w 1045845"/>
                  <a:gd name="connsiteY2" fmla="*/ 43815 h 165735"/>
                  <a:gd name="connsiteX3" fmla="*/ 958215 w 1045845"/>
                  <a:gd name="connsiteY3" fmla="*/ 62865 h 165735"/>
                  <a:gd name="connsiteX4" fmla="*/ 904875 w 1045845"/>
                  <a:gd name="connsiteY4" fmla="*/ 85725 h 165735"/>
                  <a:gd name="connsiteX5" fmla="*/ 874395 w 1045845"/>
                  <a:gd name="connsiteY5" fmla="*/ 70485 h 165735"/>
                  <a:gd name="connsiteX6" fmla="*/ 672465 w 1045845"/>
                  <a:gd name="connsiteY6" fmla="*/ 66675 h 165735"/>
                  <a:gd name="connsiteX7" fmla="*/ 565785 w 1045845"/>
                  <a:gd name="connsiteY7" fmla="*/ 70485 h 165735"/>
                  <a:gd name="connsiteX8" fmla="*/ 356235 w 1045845"/>
                  <a:gd name="connsiteY8" fmla="*/ 123825 h 165735"/>
                  <a:gd name="connsiteX9" fmla="*/ 238125 w 1045845"/>
                  <a:gd name="connsiteY9" fmla="*/ 70485 h 165735"/>
                  <a:gd name="connsiteX10" fmla="*/ 165735 w 1045845"/>
                  <a:gd name="connsiteY10" fmla="*/ 55245 h 165735"/>
                  <a:gd name="connsiteX11" fmla="*/ 120016 w 1045845"/>
                  <a:gd name="connsiteY11" fmla="*/ 66675 h 165735"/>
                  <a:gd name="connsiteX12" fmla="*/ 89535 w 1045845"/>
                  <a:gd name="connsiteY12" fmla="*/ 100965 h 165735"/>
                  <a:gd name="connsiteX13" fmla="*/ 66675 w 1045845"/>
                  <a:gd name="connsiteY13" fmla="*/ 165735 h 165735"/>
                  <a:gd name="connsiteX14" fmla="*/ 7620 w 1045845"/>
                  <a:gd name="connsiteY14" fmla="*/ 165735 h 165735"/>
                  <a:gd name="connsiteX0" fmla="*/ 7620 w 1045845"/>
                  <a:gd name="connsiteY0" fmla="*/ 165735 h 165735"/>
                  <a:gd name="connsiteX1" fmla="*/ 0 w 1045845"/>
                  <a:gd name="connsiteY1" fmla="*/ 0 h 165735"/>
                  <a:gd name="connsiteX2" fmla="*/ 1045845 w 1045845"/>
                  <a:gd name="connsiteY2" fmla="*/ 43815 h 165735"/>
                  <a:gd name="connsiteX3" fmla="*/ 958215 w 1045845"/>
                  <a:gd name="connsiteY3" fmla="*/ 62865 h 165735"/>
                  <a:gd name="connsiteX4" fmla="*/ 904875 w 1045845"/>
                  <a:gd name="connsiteY4" fmla="*/ 85725 h 165735"/>
                  <a:gd name="connsiteX5" fmla="*/ 874395 w 1045845"/>
                  <a:gd name="connsiteY5" fmla="*/ 70485 h 165735"/>
                  <a:gd name="connsiteX6" fmla="*/ 672465 w 1045845"/>
                  <a:gd name="connsiteY6" fmla="*/ 66675 h 165735"/>
                  <a:gd name="connsiteX7" fmla="*/ 565785 w 1045845"/>
                  <a:gd name="connsiteY7" fmla="*/ 70485 h 165735"/>
                  <a:gd name="connsiteX8" fmla="*/ 344805 w 1045845"/>
                  <a:gd name="connsiteY8" fmla="*/ 131445 h 165735"/>
                  <a:gd name="connsiteX9" fmla="*/ 238125 w 1045845"/>
                  <a:gd name="connsiteY9" fmla="*/ 70485 h 165735"/>
                  <a:gd name="connsiteX10" fmla="*/ 165735 w 1045845"/>
                  <a:gd name="connsiteY10" fmla="*/ 55245 h 165735"/>
                  <a:gd name="connsiteX11" fmla="*/ 120016 w 1045845"/>
                  <a:gd name="connsiteY11" fmla="*/ 66675 h 165735"/>
                  <a:gd name="connsiteX12" fmla="*/ 89535 w 1045845"/>
                  <a:gd name="connsiteY12" fmla="*/ 100965 h 165735"/>
                  <a:gd name="connsiteX13" fmla="*/ 66675 w 1045845"/>
                  <a:gd name="connsiteY13" fmla="*/ 165735 h 165735"/>
                  <a:gd name="connsiteX14" fmla="*/ 7620 w 1045845"/>
                  <a:gd name="connsiteY14" fmla="*/ 165735 h 165735"/>
                  <a:gd name="connsiteX0" fmla="*/ 9525 w 1045845"/>
                  <a:gd name="connsiteY0" fmla="*/ 201930 h 201930"/>
                  <a:gd name="connsiteX1" fmla="*/ 0 w 1045845"/>
                  <a:gd name="connsiteY1" fmla="*/ 0 h 201930"/>
                  <a:gd name="connsiteX2" fmla="*/ 1045845 w 1045845"/>
                  <a:gd name="connsiteY2" fmla="*/ 43815 h 201930"/>
                  <a:gd name="connsiteX3" fmla="*/ 958215 w 1045845"/>
                  <a:gd name="connsiteY3" fmla="*/ 62865 h 201930"/>
                  <a:gd name="connsiteX4" fmla="*/ 904875 w 1045845"/>
                  <a:gd name="connsiteY4" fmla="*/ 85725 h 201930"/>
                  <a:gd name="connsiteX5" fmla="*/ 874395 w 1045845"/>
                  <a:gd name="connsiteY5" fmla="*/ 70485 h 201930"/>
                  <a:gd name="connsiteX6" fmla="*/ 672465 w 1045845"/>
                  <a:gd name="connsiteY6" fmla="*/ 66675 h 201930"/>
                  <a:gd name="connsiteX7" fmla="*/ 565785 w 1045845"/>
                  <a:gd name="connsiteY7" fmla="*/ 70485 h 201930"/>
                  <a:gd name="connsiteX8" fmla="*/ 344805 w 1045845"/>
                  <a:gd name="connsiteY8" fmla="*/ 131445 h 201930"/>
                  <a:gd name="connsiteX9" fmla="*/ 238125 w 1045845"/>
                  <a:gd name="connsiteY9" fmla="*/ 70485 h 201930"/>
                  <a:gd name="connsiteX10" fmla="*/ 165735 w 1045845"/>
                  <a:gd name="connsiteY10" fmla="*/ 55245 h 201930"/>
                  <a:gd name="connsiteX11" fmla="*/ 120016 w 1045845"/>
                  <a:gd name="connsiteY11" fmla="*/ 66675 h 201930"/>
                  <a:gd name="connsiteX12" fmla="*/ 89535 w 1045845"/>
                  <a:gd name="connsiteY12" fmla="*/ 100965 h 201930"/>
                  <a:gd name="connsiteX13" fmla="*/ 66675 w 1045845"/>
                  <a:gd name="connsiteY13" fmla="*/ 165735 h 201930"/>
                  <a:gd name="connsiteX14" fmla="*/ 9525 w 1045845"/>
                  <a:gd name="connsiteY14" fmla="*/ 201930 h 201930"/>
                  <a:gd name="connsiteX0" fmla="*/ 9525 w 1045845"/>
                  <a:gd name="connsiteY0" fmla="*/ 203835 h 203835"/>
                  <a:gd name="connsiteX1" fmla="*/ 0 w 1045845"/>
                  <a:gd name="connsiteY1" fmla="*/ 0 h 203835"/>
                  <a:gd name="connsiteX2" fmla="*/ 1045845 w 1045845"/>
                  <a:gd name="connsiteY2" fmla="*/ 45720 h 203835"/>
                  <a:gd name="connsiteX3" fmla="*/ 958215 w 1045845"/>
                  <a:gd name="connsiteY3" fmla="*/ 64770 h 203835"/>
                  <a:gd name="connsiteX4" fmla="*/ 904875 w 1045845"/>
                  <a:gd name="connsiteY4" fmla="*/ 87630 h 203835"/>
                  <a:gd name="connsiteX5" fmla="*/ 874395 w 1045845"/>
                  <a:gd name="connsiteY5" fmla="*/ 72390 h 203835"/>
                  <a:gd name="connsiteX6" fmla="*/ 672465 w 1045845"/>
                  <a:gd name="connsiteY6" fmla="*/ 68580 h 203835"/>
                  <a:gd name="connsiteX7" fmla="*/ 565785 w 1045845"/>
                  <a:gd name="connsiteY7" fmla="*/ 72390 h 203835"/>
                  <a:gd name="connsiteX8" fmla="*/ 344805 w 1045845"/>
                  <a:gd name="connsiteY8" fmla="*/ 133350 h 203835"/>
                  <a:gd name="connsiteX9" fmla="*/ 238125 w 1045845"/>
                  <a:gd name="connsiteY9" fmla="*/ 72390 h 203835"/>
                  <a:gd name="connsiteX10" fmla="*/ 165735 w 1045845"/>
                  <a:gd name="connsiteY10" fmla="*/ 57150 h 203835"/>
                  <a:gd name="connsiteX11" fmla="*/ 120016 w 1045845"/>
                  <a:gd name="connsiteY11" fmla="*/ 68580 h 203835"/>
                  <a:gd name="connsiteX12" fmla="*/ 89535 w 1045845"/>
                  <a:gd name="connsiteY12" fmla="*/ 102870 h 203835"/>
                  <a:gd name="connsiteX13" fmla="*/ 66675 w 1045845"/>
                  <a:gd name="connsiteY13" fmla="*/ 167640 h 203835"/>
                  <a:gd name="connsiteX14" fmla="*/ 9525 w 1045845"/>
                  <a:gd name="connsiteY14" fmla="*/ 203835 h 203835"/>
                  <a:gd name="connsiteX0" fmla="*/ 9525 w 1045845"/>
                  <a:gd name="connsiteY0" fmla="*/ 203835 h 203835"/>
                  <a:gd name="connsiteX1" fmla="*/ 0 w 1045845"/>
                  <a:gd name="connsiteY1" fmla="*/ 0 h 203835"/>
                  <a:gd name="connsiteX2" fmla="*/ 1045845 w 1045845"/>
                  <a:gd name="connsiteY2" fmla="*/ 45720 h 203835"/>
                  <a:gd name="connsiteX3" fmla="*/ 1022986 w 1045845"/>
                  <a:gd name="connsiteY3" fmla="*/ 62865 h 203835"/>
                  <a:gd name="connsiteX4" fmla="*/ 958215 w 1045845"/>
                  <a:gd name="connsiteY4" fmla="*/ 64770 h 203835"/>
                  <a:gd name="connsiteX5" fmla="*/ 904875 w 1045845"/>
                  <a:gd name="connsiteY5" fmla="*/ 87630 h 203835"/>
                  <a:gd name="connsiteX6" fmla="*/ 874395 w 1045845"/>
                  <a:gd name="connsiteY6" fmla="*/ 72390 h 203835"/>
                  <a:gd name="connsiteX7" fmla="*/ 672465 w 1045845"/>
                  <a:gd name="connsiteY7" fmla="*/ 68580 h 203835"/>
                  <a:gd name="connsiteX8" fmla="*/ 565785 w 1045845"/>
                  <a:gd name="connsiteY8" fmla="*/ 72390 h 203835"/>
                  <a:gd name="connsiteX9" fmla="*/ 344805 w 1045845"/>
                  <a:gd name="connsiteY9" fmla="*/ 133350 h 203835"/>
                  <a:gd name="connsiteX10" fmla="*/ 238125 w 1045845"/>
                  <a:gd name="connsiteY10" fmla="*/ 72390 h 203835"/>
                  <a:gd name="connsiteX11" fmla="*/ 165735 w 1045845"/>
                  <a:gd name="connsiteY11" fmla="*/ 57150 h 203835"/>
                  <a:gd name="connsiteX12" fmla="*/ 120016 w 1045845"/>
                  <a:gd name="connsiteY12" fmla="*/ 68580 h 203835"/>
                  <a:gd name="connsiteX13" fmla="*/ 89535 w 1045845"/>
                  <a:gd name="connsiteY13" fmla="*/ 102870 h 203835"/>
                  <a:gd name="connsiteX14" fmla="*/ 66675 w 1045845"/>
                  <a:gd name="connsiteY14" fmla="*/ 167640 h 203835"/>
                  <a:gd name="connsiteX15" fmla="*/ 9525 w 1045845"/>
                  <a:gd name="connsiteY15" fmla="*/ 203835 h 203835"/>
                  <a:gd name="connsiteX0" fmla="*/ 9525 w 1045845"/>
                  <a:gd name="connsiteY0" fmla="*/ 203835 h 203835"/>
                  <a:gd name="connsiteX1" fmla="*/ 0 w 1045845"/>
                  <a:gd name="connsiteY1" fmla="*/ 0 h 203835"/>
                  <a:gd name="connsiteX2" fmla="*/ 1045845 w 1045845"/>
                  <a:gd name="connsiteY2" fmla="*/ 45720 h 203835"/>
                  <a:gd name="connsiteX3" fmla="*/ 1022986 w 1045845"/>
                  <a:gd name="connsiteY3" fmla="*/ 62865 h 203835"/>
                  <a:gd name="connsiteX4" fmla="*/ 958215 w 1045845"/>
                  <a:gd name="connsiteY4" fmla="*/ 64770 h 203835"/>
                  <a:gd name="connsiteX5" fmla="*/ 904875 w 1045845"/>
                  <a:gd name="connsiteY5" fmla="*/ 87630 h 203835"/>
                  <a:gd name="connsiteX6" fmla="*/ 874395 w 1045845"/>
                  <a:gd name="connsiteY6" fmla="*/ 72390 h 203835"/>
                  <a:gd name="connsiteX7" fmla="*/ 672465 w 1045845"/>
                  <a:gd name="connsiteY7" fmla="*/ 68580 h 203835"/>
                  <a:gd name="connsiteX8" fmla="*/ 565785 w 1045845"/>
                  <a:gd name="connsiteY8" fmla="*/ 72390 h 203835"/>
                  <a:gd name="connsiteX9" fmla="*/ 344805 w 1045845"/>
                  <a:gd name="connsiteY9" fmla="*/ 133350 h 203835"/>
                  <a:gd name="connsiteX10" fmla="*/ 238125 w 1045845"/>
                  <a:gd name="connsiteY10" fmla="*/ 72390 h 203835"/>
                  <a:gd name="connsiteX11" fmla="*/ 165735 w 1045845"/>
                  <a:gd name="connsiteY11" fmla="*/ 57150 h 203835"/>
                  <a:gd name="connsiteX12" fmla="*/ 120016 w 1045845"/>
                  <a:gd name="connsiteY12" fmla="*/ 68580 h 203835"/>
                  <a:gd name="connsiteX13" fmla="*/ 89535 w 1045845"/>
                  <a:gd name="connsiteY13" fmla="*/ 102870 h 203835"/>
                  <a:gd name="connsiteX14" fmla="*/ 66675 w 1045845"/>
                  <a:gd name="connsiteY14" fmla="*/ 167640 h 203835"/>
                  <a:gd name="connsiteX15" fmla="*/ 9525 w 1045845"/>
                  <a:gd name="connsiteY15" fmla="*/ 203835 h 203835"/>
                  <a:gd name="connsiteX0" fmla="*/ 9525 w 1045845"/>
                  <a:gd name="connsiteY0" fmla="*/ 203835 h 203835"/>
                  <a:gd name="connsiteX1" fmla="*/ 0 w 1045845"/>
                  <a:gd name="connsiteY1" fmla="*/ 0 h 203835"/>
                  <a:gd name="connsiteX2" fmla="*/ 1045845 w 1045845"/>
                  <a:gd name="connsiteY2" fmla="*/ 45720 h 203835"/>
                  <a:gd name="connsiteX3" fmla="*/ 1022986 w 1045845"/>
                  <a:gd name="connsiteY3" fmla="*/ 62865 h 203835"/>
                  <a:gd name="connsiteX4" fmla="*/ 958215 w 1045845"/>
                  <a:gd name="connsiteY4" fmla="*/ 64770 h 203835"/>
                  <a:gd name="connsiteX5" fmla="*/ 904875 w 1045845"/>
                  <a:gd name="connsiteY5" fmla="*/ 87630 h 203835"/>
                  <a:gd name="connsiteX6" fmla="*/ 874395 w 1045845"/>
                  <a:gd name="connsiteY6" fmla="*/ 72390 h 203835"/>
                  <a:gd name="connsiteX7" fmla="*/ 721995 w 1045845"/>
                  <a:gd name="connsiteY7" fmla="*/ 59055 h 203835"/>
                  <a:gd name="connsiteX8" fmla="*/ 565785 w 1045845"/>
                  <a:gd name="connsiteY8" fmla="*/ 72390 h 203835"/>
                  <a:gd name="connsiteX9" fmla="*/ 344805 w 1045845"/>
                  <a:gd name="connsiteY9" fmla="*/ 133350 h 203835"/>
                  <a:gd name="connsiteX10" fmla="*/ 238125 w 1045845"/>
                  <a:gd name="connsiteY10" fmla="*/ 72390 h 203835"/>
                  <a:gd name="connsiteX11" fmla="*/ 165735 w 1045845"/>
                  <a:gd name="connsiteY11" fmla="*/ 57150 h 203835"/>
                  <a:gd name="connsiteX12" fmla="*/ 120016 w 1045845"/>
                  <a:gd name="connsiteY12" fmla="*/ 68580 h 203835"/>
                  <a:gd name="connsiteX13" fmla="*/ 89535 w 1045845"/>
                  <a:gd name="connsiteY13" fmla="*/ 102870 h 203835"/>
                  <a:gd name="connsiteX14" fmla="*/ 66675 w 1045845"/>
                  <a:gd name="connsiteY14" fmla="*/ 167640 h 203835"/>
                  <a:gd name="connsiteX15" fmla="*/ 9525 w 1045845"/>
                  <a:gd name="connsiteY15" fmla="*/ 203835 h 203835"/>
                  <a:gd name="connsiteX0" fmla="*/ 9525 w 1045845"/>
                  <a:gd name="connsiteY0" fmla="*/ 207645 h 207645"/>
                  <a:gd name="connsiteX1" fmla="*/ 0 w 1045845"/>
                  <a:gd name="connsiteY1" fmla="*/ 0 h 207645"/>
                  <a:gd name="connsiteX2" fmla="*/ 1045845 w 1045845"/>
                  <a:gd name="connsiteY2" fmla="*/ 49530 h 207645"/>
                  <a:gd name="connsiteX3" fmla="*/ 1022986 w 1045845"/>
                  <a:gd name="connsiteY3" fmla="*/ 66675 h 207645"/>
                  <a:gd name="connsiteX4" fmla="*/ 958215 w 1045845"/>
                  <a:gd name="connsiteY4" fmla="*/ 68580 h 207645"/>
                  <a:gd name="connsiteX5" fmla="*/ 904875 w 1045845"/>
                  <a:gd name="connsiteY5" fmla="*/ 91440 h 207645"/>
                  <a:gd name="connsiteX6" fmla="*/ 874395 w 1045845"/>
                  <a:gd name="connsiteY6" fmla="*/ 76200 h 207645"/>
                  <a:gd name="connsiteX7" fmla="*/ 721995 w 1045845"/>
                  <a:gd name="connsiteY7" fmla="*/ 62865 h 207645"/>
                  <a:gd name="connsiteX8" fmla="*/ 565785 w 1045845"/>
                  <a:gd name="connsiteY8" fmla="*/ 76200 h 207645"/>
                  <a:gd name="connsiteX9" fmla="*/ 344805 w 1045845"/>
                  <a:gd name="connsiteY9" fmla="*/ 137160 h 207645"/>
                  <a:gd name="connsiteX10" fmla="*/ 238125 w 1045845"/>
                  <a:gd name="connsiteY10" fmla="*/ 76200 h 207645"/>
                  <a:gd name="connsiteX11" fmla="*/ 165735 w 1045845"/>
                  <a:gd name="connsiteY11" fmla="*/ 60960 h 207645"/>
                  <a:gd name="connsiteX12" fmla="*/ 120016 w 1045845"/>
                  <a:gd name="connsiteY12" fmla="*/ 72390 h 207645"/>
                  <a:gd name="connsiteX13" fmla="*/ 89535 w 1045845"/>
                  <a:gd name="connsiteY13" fmla="*/ 106680 h 207645"/>
                  <a:gd name="connsiteX14" fmla="*/ 66675 w 1045845"/>
                  <a:gd name="connsiteY14" fmla="*/ 171450 h 207645"/>
                  <a:gd name="connsiteX15" fmla="*/ 9525 w 1045845"/>
                  <a:gd name="connsiteY15" fmla="*/ 207645 h 207645"/>
                  <a:gd name="connsiteX0" fmla="*/ 13335 w 1045845"/>
                  <a:gd name="connsiteY0" fmla="*/ 209550 h 209550"/>
                  <a:gd name="connsiteX1" fmla="*/ 0 w 1045845"/>
                  <a:gd name="connsiteY1" fmla="*/ 0 h 209550"/>
                  <a:gd name="connsiteX2" fmla="*/ 1045845 w 1045845"/>
                  <a:gd name="connsiteY2" fmla="*/ 49530 h 209550"/>
                  <a:gd name="connsiteX3" fmla="*/ 1022986 w 1045845"/>
                  <a:gd name="connsiteY3" fmla="*/ 66675 h 209550"/>
                  <a:gd name="connsiteX4" fmla="*/ 958215 w 1045845"/>
                  <a:gd name="connsiteY4" fmla="*/ 68580 h 209550"/>
                  <a:gd name="connsiteX5" fmla="*/ 904875 w 1045845"/>
                  <a:gd name="connsiteY5" fmla="*/ 91440 h 209550"/>
                  <a:gd name="connsiteX6" fmla="*/ 874395 w 1045845"/>
                  <a:gd name="connsiteY6" fmla="*/ 76200 h 209550"/>
                  <a:gd name="connsiteX7" fmla="*/ 721995 w 1045845"/>
                  <a:gd name="connsiteY7" fmla="*/ 62865 h 209550"/>
                  <a:gd name="connsiteX8" fmla="*/ 565785 w 1045845"/>
                  <a:gd name="connsiteY8" fmla="*/ 76200 h 209550"/>
                  <a:gd name="connsiteX9" fmla="*/ 344805 w 1045845"/>
                  <a:gd name="connsiteY9" fmla="*/ 137160 h 209550"/>
                  <a:gd name="connsiteX10" fmla="*/ 238125 w 1045845"/>
                  <a:gd name="connsiteY10" fmla="*/ 76200 h 209550"/>
                  <a:gd name="connsiteX11" fmla="*/ 165735 w 1045845"/>
                  <a:gd name="connsiteY11" fmla="*/ 60960 h 209550"/>
                  <a:gd name="connsiteX12" fmla="*/ 120016 w 1045845"/>
                  <a:gd name="connsiteY12" fmla="*/ 72390 h 209550"/>
                  <a:gd name="connsiteX13" fmla="*/ 89535 w 1045845"/>
                  <a:gd name="connsiteY13" fmla="*/ 106680 h 209550"/>
                  <a:gd name="connsiteX14" fmla="*/ 66675 w 1045845"/>
                  <a:gd name="connsiteY14" fmla="*/ 171450 h 209550"/>
                  <a:gd name="connsiteX15" fmla="*/ 13335 w 1045845"/>
                  <a:gd name="connsiteY15" fmla="*/ 209550 h 209550"/>
                  <a:gd name="connsiteX0" fmla="*/ 9525 w 1042035"/>
                  <a:gd name="connsiteY0" fmla="*/ 209550 h 209550"/>
                  <a:gd name="connsiteX1" fmla="*/ 0 w 1042035"/>
                  <a:gd name="connsiteY1" fmla="*/ 0 h 209550"/>
                  <a:gd name="connsiteX2" fmla="*/ 1042035 w 1042035"/>
                  <a:gd name="connsiteY2" fmla="*/ 49530 h 209550"/>
                  <a:gd name="connsiteX3" fmla="*/ 1019176 w 1042035"/>
                  <a:gd name="connsiteY3" fmla="*/ 66675 h 209550"/>
                  <a:gd name="connsiteX4" fmla="*/ 954405 w 1042035"/>
                  <a:gd name="connsiteY4" fmla="*/ 68580 h 209550"/>
                  <a:gd name="connsiteX5" fmla="*/ 901065 w 1042035"/>
                  <a:gd name="connsiteY5" fmla="*/ 91440 h 209550"/>
                  <a:gd name="connsiteX6" fmla="*/ 870585 w 1042035"/>
                  <a:gd name="connsiteY6" fmla="*/ 76200 h 209550"/>
                  <a:gd name="connsiteX7" fmla="*/ 718185 w 1042035"/>
                  <a:gd name="connsiteY7" fmla="*/ 62865 h 209550"/>
                  <a:gd name="connsiteX8" fmla="*/ 561975 w 1042035"/>
                  <a:gd name="connsiteY8" fmla="*/ 76200 h 209550"/>
                  <a:gd name="connsiteX9" fmla="*/ 340995 w 1042035"/>
                  <a:gd name="connsiteY9" fmla="*/ 137160 h 209550"/>
                  <a:gd name="connsiteX10" fmla="*/ 234315 w 1042035"/>
                  <a:gd name="connsiteY10" fmla="*/ 76200 h 209550"/>
                  <a:gd name="connsiteX11" fmla="*/ 161925 w 1042035"/>
                  <a:gd name="connsiteY11" fmla="*/ 60960 h 209550"/>
                  <a:gd name="connsiteX12" fmla="*/ 116206 w 1042035"/>
                  <a:gd name="connsiteY12" fmla="*/ 72390 h 209550"/>
                  <a:gd name="connsiteX13" fmla="*/ 85725 w 1042035"/>
                  <a:gd name="connsiteY13" fmla="*/ 106680 h 209550"/>
                  <a:gd name="connsiteX14" fmla="*/ 62865 w 1042035"/>
                  <a:gd name="connsiteY14" fmla="*/ 171450 h 209550"/>
                  <a:gd name="connsiteX15" fmla="*/ 9525 w 1042035"/>
                  <a:gd name="connsiteY15" fmla="*/ 209550 h 209550"/>
                  <a:gd name="connsiteX0" fmla="*/ 11430 w 1043940"/>
                  <a:gd name="connsiteY0" fmla="*/ 206408 h 206408"/>
                  <a:gd name="connsiteX1" fmla="*/ 0 w 1043940"/>
                  <a:gd name="connsiteY1" fmla="*/ 0 h 206408"/>
                  <a:gd name="connsiteX2" fmla="*/ 1043940 w 1043940"/>
                  <a:gd name="connsiteY2" fmla="*/ 46388 h 206408"/>
                  <a:gd name="connsiteX3" fmla="*/ 1021081 w 1043940"/>
                  <a:gd name="connsiteY3" fmla="*/ 63533 h 206408"/>
                  <a:gd name="connsiteX4" fmla="*/ 956310 w 1043940"/>
                  <a:gd name="connsiteY4" fmla="*/ 65438 h 206408"/>
                  <a:gd name="connsiteX5" fmla="*/ 902970 w 1043940"/>
                  <a:gd name="connsiteY5" fmla="*/ 88298 h 206408"/>
                  <a:gd name="connsiteX6" fmla="*/ 872490 w 1043940"/>
                  <a:gd name="connsiteY6" fmla="*/ 73058 h 206408"/>
                  <a:gd name="connsiteX7" fmla="*/ 720090 w 1043940"/>
                  <a:gd name="connsiteY7" fmla="*/ 59723 h 206408"/>
                  <a:gd name="connsiteX8" fmla="*/ 563880 w 1043940"/>
                  <a:gd name="connsiteY8" fmla="*/ 73058 h 206408"/>
                  <a:gd name="connsiteX9" fmla="*/ 342900 w 1043940"/>
                  <a:gd name="connsiteY9" fmla="*/ 134018 h 206408"/>
                  <a:gd name="connsiteX10" fmla="*/ 236220 w 1043940"/>
                  <a:gd name="connsiteY10" fmla="*/ 73058 h 206408"/>
                  <a:gd name="connsiteX11" fmla="*/ 163830 w 1043940"/>
                  <a:gd name="connsiteY11" fmla="*/ 57818 h 206408"/>
                  <a:gd name="connsiteX12" fmla="*/ 118111 w 1043940"/>
                  <a:gd name="connsiteY12" fmla="*/ 69248 h 206408"/>
                  <a:gd name="connsiteX13" fmla="*/ 87630 w 1043940"/>
                  <a:gd name="connsiteY13" fmla="*/ 103538 h 206408"/>
                  <a:gd name="connsiteX14" fmla="*/ 64770 w 1043940"/>
                  <a:gd name="connsiteY14" fmla="*/ 168308 h 206408"/>
                  <a:gd name="connsiteX15" fmla="*/ 11430 w 1043940"/>
                  <a:gd name="connsiteY15" fmla="*/ 206408 h 206408"/>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63830 w 1043940"/>
                  <a:gd name="connsiteY11" fmla="*/ 57818 h 207979"/>
                  <a:gd name="connsiteX12" fmla="*/ 118111 w 1043940"/>
                  <a:gd name="connsiteY12" fmla="*/ 69248 h 207979"/>
                  <a:gd name="connsiteX13" fmla="*/ 87630 w 1043940"/>
                  <a:gd name="connsiteY13" fmla="*/ 103538 h 207979"/>
                  <a:gd name="connsiteX14" fmla="*/ 64770 w 1043940"/>
                  <a:gd name="connsiteY14" fmla="*/ 168308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63830 w 1043940"/>
                  <a:gd name="connsiteY11" fmla="*/ 57818 h 207979"/>
                  <a:gd name="connsiteX12" fmla="*/ 118111 w 1043940"/>
                  <a:gd name="connsiteY12" fmla="*/ 69248 h 207979"/>
                  <a:gd name="connsiteX13" fmla="*/ 87630 w 1043940"/>
                  <a:gd name="connsiteY13" fmla="*/ 103538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63830 w 1043940"/>
                  <a:gd name="connsiteY11" fmla="*/ 57818 h 207979"/>
                  <a:gd name="connsiteX12" fmla="*/ 118111 w 1043940"/>
                  <a:gd name="connsiteY12" fmla="*/ 69248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63830 w 1043940"/>
                  <a:gd name="connsiteY11" fmla="*/ 57818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360045 w 1043940"/>
                  <a:gd name="connsiteY10" fmla="*/ 41639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360045 w 1043940"/>
                  <a:gd name="connsiteY10" fmla="*/ 41639 h 207979"/>
                  <a:gd name="connsiteX11" fmla="*/ 230506 w 1043940"/>
                  <a:gd name="connsiteY11" fmla="*/ 69732 h 207979"/>
                  <a:gd name="connsiteX12" fmla="*/ 158115 w 1043940"/>
                  <a:gd name="connsiteY12" fmla="*/ 29540 h 207979"/>
                  <a:gd name="connsiteX13" fmla="*/ 99061 w 1043940"/>
                  <a:gd name="connsiteY13" fmla="*/ 28403 h 207979"/>
                  <a:gd name="connsiteX14" fmla="*/ 66675 w 1043940"/>
                  <a:gd name="connsiteY14" fmla="*/ 43841 h 207979"/>
                  <a:gd name="connsiteX15" fmla="*/ 34290 w 1043940"/>
                  <a:gd name="connsiteY15" fmla="*/ 100756 h 207979"/>
                  <a:gd name="connsiteX16" fmla="*/ 7620 w 1043940"/>
                  <a:gd name="connsiteY16"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422910 w 1043940"/>
                  <a:gd name="connsiteY10" fmla="*/ 57348 h 207979"/>
                  <a:gd name="connsiteX11" fmla="*/ 230506 w 1043940"/>
                  <a:gd name="connsiteY11" fmla="*/ 69732 h 207979"/>
                  <a:gd name="connsiteX12" fmla="*/ 158115 w 1043940"/>
                  <a:gd name="connsiteY12" fmla="*/ 29540 h 207979"/>
                  <a:gd name="connsiteX13" fmla="*/ 99061 w 1043940"/>
                  <a:gd name="connsiteY13" fmla="*/ 28403 h 207979"/>
                  <a:gd name="connsiteX14" fmla="*/ 66675 w 1043940"/>
                  <a:gd name="connsiteY14" fmla="*/ 43841 h 207979"/>
                  <a:gd name="connsiteX15" fmla="*/ 34290 w 1043940"/>
                  <a:gd name="connsiteY15" fmla="*/ 100756 h 207979"/>
                  <a:gd name="connsiteX16" fmla="*/ 7620 w 1043940"/>
                  <a:gd name="connsiteY16"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422910 w 1043940"/>
                  <a:gd name="connsiteY9" fmla="*/ 57348 h 207979"/>
                  <a:gd name="connsiteX10" fmla="*/ 230506 w 1043940"/>
                  <a:gd name="connsiteY10" fmla="*/ 69732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1975 w 1043940"/>
                  <a:gd name="connsiteY8" fmla="*/ 43210 h 207979"/>
                  <a:gd name="connsiteX9" fmla="*/ 422910 w 1043940"/>
                  <a:gd name="connsiteY9" fmla="*/ 57348 h 207979"/>
                  <a:gd name="connsiteX10" fmla="*/ 230506 w 1043940"/>
                  <a:gd name="connsiteY10" fmla="*/ 69732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50570 w 1043940"/>
                  <a:gd name="connsiteY7" fmla="*/ 42442 h 207979"/>
                  <a:gd name="connsiteX8" fmla="*/ 561975 w 1043940"/>
                  <a:gd name="connsiteY8" fmla="*/ 43210 h 207979"/>
                  <a:gd name="connsiteX9" fmla="*/ 422910 w 1043940"/>
                  <a:gd name="connsiteY9" fmla="*/ 57348 h 207979"/>
                  <a:gd name="connsiteX10" fmla="*/ 230506 w 1043940"/>
                  <a:gd name="connsiteY10" fmla="*/ 69732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3246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50570 w 1043940"/>
                  <a:gd name="connsiteY7" fmla="*/ 42442 h 207979"/>
                  <a:gd name="connsiteX8" fmla="*/ 561975 w 1043940"/>
                  <a:gd name="connsiteY8" fmla="*/ 43210 h 207979"/>
                  <a:gd name="connsiteX9" fmla="*/ 422910 w 1043940"/>
                  <a:gd name="connsiteY9" fmla="*/ 57348 h 207979"/>
                  <a:gd name="connsiteX10" fmla="*/ 230506 w 1043940"/>
                  <a:gd name="connsiteY10" fmla="*/ 69732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13335 w 1049655"/>
                  <a:gd name="connsiteY0" fmla="*/ 295954 h 295954"/>
                  <a:gd name="connsiteX1" fmla="*/ 0 w 1049655"/>
                  <a:gd name="connsiteY1" fmla="*/ 0 h 295954"/>
                  <a:gd name="connsiteX2" fmla="*/ 1049655 w 1049655"/>
                  <a:gd name="connsiteY2" fmla="*/ 131221 h 295954"/>
                  <a:gd name="connsiteX3" fmla="*/ 1026796 w 1049655"/>
                  <a:gd name="connsiteY3" fmla="*/ 151508 h 295954"/>
                  <a:gd name="connsiteX4" fmla="*/ 962025 w 1049655"/>
                  <a:gd name="connsiteY4" fmla="*/ 153413 h 295954"/>
                  <a:gd name="connsiteX5" fmla="*/ 908685 w 1049655"/>
                  <a:gd name="connsiteY5" fmla="*/ 176273 h 295954"/>
                  <a:gd name="connsiteX6" fmla="*/ 878205 w 1049655"/>
                  <a:gd name="connsiteY6" fmla="*/ 161033 h 295954"/>
                  <a:gd name="connsiteX7" fmla="*/ 756285 w 1049655"/>
                  <a:gd name="connsiteY7" fmla="*/ 130417 h 295954"/>
                  <a:gd name="connsiteX8" fmla="*/ 567690 w 1049655"/>
                  <a:gd name="connsiteY8" fmla="*/ 131185 h 295954"/>
                  <a:gd name="connsiteX9" fmla="*/ 428625 w 1049655"/>
                  <a:gd name="connsiteY9" fmla="*/ 145323 h 295954"/>
                  <a:gd name="connsiteX10" fmla="*/ 236221 w 1049655"/>
                  <a:gd name="connsiteY10" fmla="*/ 157707 h 295954"/>
                  <a:gd name="connsiteX11" fmla="*/ 163830 w 1049655"/>
                  <a:gd name="connsiteY11" fmla="*/ 117515 h 295954"/>
                  <a:gd name="connsiteX12" fmla="*/ 104776 w 1049655"/>
                  <a:gd name="connsiteY12" fmla="*/ 116378 h 295954"/>
                  <a:gd name="connsiteX13" fmla="*/ 72390 w 1049655"/>
                  <a:gd name="connsiteY13" fmla="*/ 131816 h 295954"/>
                  <a:gd name="connsiteX14" fmla="*/ 40005 w 1049655"/>
                  <a:gd name="connsiteY14" fmla="*/ 188731 h 295954"/>
                  <a:gd name="connsiteX15" fmla="*/ 13335 w 1049655"/>
                  <a:gd name="connsiteY15" fmla="*/ 295954 h 295954"/>
                  <a:gd name="connsiteX0" fmla="*/ 13335 w 1027096"/>
                  <a:gd name="connsiteY0" fmla="*/ 295954 h 295954"/>
                  <a:gd name="connsiteX1" fmla="*/ 0 w 1027096"/>
                  <a:gd name="connsiteY1" fmla="*/ 0 h 295954"/>
                  <a:gd name="connsiteX2" fmla="*/ 853440 w 1027096"/>
                  <a:gd name="connsiteY2" fmla="*/ 33820 h 295954"/>
                  <a:gd name="connsiteX3" fmla="*/ 1026796 w 1027096"/>
                  <a:gd name="connsiteY3" fmla="*/ 151508 h 295954"/>
                  <a:gd name="connsiteX4" fmla="*/ 962025 w 1027096"/>
                  <a:gd name="connsiteY4" fmla="*/ 153413 h 295954"/>
                  <a:gd name="connsiteX5" fmla="*/ 908685 w 1027096"/>
                  <a:gd name="connsiteY5" fmla="*/ 176273 h 295954"/>
                  <a:gd name="connsiteX6" fmla="*/ 878205 w 1027096"/>
                  <a:gd name="connsiteY6" fmla="*/ 161033 h 295954"/>
                  <a:gd name="connsiteX7" fmla="*/ 756285 w 1027096"/>
                  <a:gd name="connsiteY7" fmla="*/ 130417 h 295954"/>
                  <a:gd name="connsiteX8" fmla="*/ 567690 w 1027096"/>
                  <a:gd name="connsiteY8" fmla="*/ 131185 h 295954"/>
                  <a:gd name="connsiteX9" fmla="*/ 428625 w 1027096"/>
                  <a:gd name="connsiteY9" fmla="*/ 145323 h 295954"/>
                  <a:gd name="connsiteX10" fmla="*/ 236221 w 1027096"/>
                  <a:gd name="connsiteY10" fmla="*/ 157707 h 295954"/>
                  <a:gd name="connsiteX11" fmla="*/ 163830 w 1027096"/>
                  <a:gd name="connsiteY11" fmla="*/ 117515 h 295954"/>
                  <a:gd name="connsiteX12" fmla="*/ 104776 w 1027096"/>
                  <a:gd name="connsiteY12" fmla="*/ 116378 h 295954"/>
                  <a:gd name="connsiteX13" fmla="*/ 72390 w 1027096"/>
                  <a:gd name="connsiteY13" fmla="*/ 131816 h 295954"/>
                  <a:gd name="connsiteX14" fmla="*/ 40005 w 1027096"/>
                  <a:gd name="connsiteY14" fmla="*/ 188731 h 295954"/>
                  <a:gd name="connsiteX15" fmla="*/ 13335 w 1027096"/>
                  <a:gd name="connsiteY15" fmla="*/ 295954 h 295954"/>
                  <a:gd name="connsiteX0" fmla="*/ 13335 w 963436"/>
                  <a:gd name="connsiteY0" fmla="*/ 295954 h 295954"/>
                  <a:gd name="connsiteX1" fmla="*/ 0 w 963436"/>
                  <a:gd name="connsiteY1" fmla="*/ 0 h 295954"/>
                  <a:gd name="connsiteX2" fmla="*/ 853440 w 963436"/>
                  <a:gd name="connsiteY2" fmla="*/ 33820 h 295954"/>
                  <a:gd name="connsiteX3" fmla="*/ 777241 w 963436"/>
                  <a:gd name="connsiteY3" fmla="*/ 50966 h 295954"/>
                  <a:gd name="connsiteX4" fmla="*/ 962025 w 963436"/>
                  <a:gd name="connsiteY4" fmla="*/ 153413 h 295954"/>
                  <a:gd name="connsiteX5" fmla="*/ 908685 w 963436"/>
                  <a:gd name="connsiteY5" fmla="*/ 176273 h 295954"/>
                  <a:gd name="connsiteX6" fmla="*/ 878205 w 963436"/>
                  <a:gd name="connsiteY6" fmla="*/ 161033 h 295954"/>
                  <a:gd name="connsiteX7" fmla="*/ 756285 w 963436"/>
                  <a:gd name="connsiteY7" fmla="*/ 130417 h 295954"/>
                  <a:gd name="connsiteX8" fmla="*/ 567690 w 963436"/>
                  <a:gd name="connsiteY8" fmla="*/ 131185 h 295954"/>
                  <a:gd name="connsiteX9" fmla="*/ 428625 w 963436"/>
                  <a:gd name="connsiteY9" fmla="*/ 145323 h 295954"/>
                  <a:gd name="connsiteX10" fmla="*/ 236221 w 963436"/>
                  <a:gd name="connsiteY10" fmla="*/ 157707 h 295954"/>
                  <a:gd name="connsiteX11" fmla="*/ 163830 w 963436"/>
                  <a:gd name="connsiteY11" fmla="*/ 117515 h 295954"/>
                  <a:gd name="connsiteX12" fmla="*/ 104776 w 963436"/>
                  <a:gd name="connsiteY12" fmla="*/ 116378 h 295954"/>
                  <a:gd name="connsiteX13" fmla="*/ 72390 w 963436"/>
                  <a:gd name="connsiteY13" fmla="*/ 131816 h 295954"/>
                  <a:gd name="connsiteX14" fmla="*/ 40005 w 963436"/>
                  <a:gd name="connsiteY14" fmla="*/ 188731 h 295954"/>
                  <a:gd name="connsiteX15" fmla="*/ 13335 w 963436"/>
                  <a:gd name="connsiteY15" fmla="*/ 295954 h 295954"/>
                  <a:gd name="connsiteX0" fmla="*/ 13335 w 908685"/>
                  <a:gd name="connsiteY0" fmla="*/ 295954 h 295954"/>
                  <a:gd name="connsiteX1" fmla="*/ 0 w 908685"/>
                  <a:gd name="connsiteY1" fmla="*/ 0 h 295954"/>
                  <a:gd name="connsiteX2" fmla="*/ 853440 w 908685"/>
                  <a:gd name="connsiteY2" fmla="*/ 33820 h 295954"/>
                  <a:gd name="connsiteX3" fmla="*/ 777241 w 908685"/>
                  <a:gd name="connsiteY3" fmla="*/ 50966 h 295954"/>
                  <a:gd name="connsiteX4" fmla="*/ 908685 w 908685"/>
                  <a:gd name="connsiteY4" fmla="*/ 176273 h 295954"/>
                  <a:gd name="connsiteX5" fmla="*/ 878205 w 908685"/>
                  <a:gd name="connsiteY5" fmla="*/ 161033 h 295954"/>
                  <a:gd name="connsiteX6" fmla="*/ 756285 w 908685"/>
                  <a:gd name="connsiteY6" fmla="*/ 130417 h 295954"/>
                  <a:gd name="connsiteX7" fmla="*/ 567690 w 908685"/>
                  <a:gd name="connsiteY7" fmla="*/ 131185 h 295954"/>
                  <a:gd name="connsiteX8" fmla="*/ 428625 w 908685"/>
                  <a:gd name="connsiteY8" fmla="*/ 145323 h 295954"/>
                  <a:gd name="connsiteX9" fmla="*/ 236221 w 908685"/>
                  <a:gd name="connsiteY9" fmla="*/ 157707 h 295954"/>
                  <a:gd name="connsiteX10" fmla="*/ 163830 w 908685"/>
                  <a:gd name="connsiteY10" fmla="*/ 117515 h 295954"/>
                  <a:gd name="connsiteX11" fmla="*/ 104776 w 908685"/>
                  <a:gd name="connsiteY11" fmla="*/ 116378 h 295954"/>
                  <a:gd name="connsiteX12" fmla="*/ 72390 w 908685"/>
                  <a:gd name="connsiteY12" fmla="*/ 131816 h 295954"/>
                  <a:gd name="connsiteX13" fmla="*/ 40005 w 908685"/>
                  <a:gd name="connsiteY13" fmla="*/ 188731 h 295954"/>
                  <a:gd name="connsiteX14" fmla="*/ 13335 w 908685"/>
                  <a:gd name="connsiteY14" fmla="*/ 295954 h 295954"/>
                  <a:gd name="connsiteX0" fmla="*/ 13335 w 908685"/>
                  <a:gd name="connsiteY0" fmla="*/ 295954 h 295954"/>
                  <a:gd name="connsiteX1" fmla="*/ 0 w 908685"/>
                  <a:gd name="connsiteY1" fmla="*/ 0 h 295954"/>
                  <a:gd name="connsiteX2" fmla="*/ 853440 w 908685"/>
                  <a:gd name="connsiteY2" fmla="*/ 33820 h 295954"/>
                  <a:gd name="connsiteX3" fmla="*/ 777241 w 908685"/>
                  <a:gd name="connsiteY3" fmla="*/ 50966 h 295954"/>
                  <a:gd name="connsiteX4" fmla="*/ 908685 w 908685"/>
                  <a:gd name="connsiteY4" fmla="*/ 176273 h 295954"/>
                  <a:gd name="connsiteX5" fmla="*/ 878205 w 908685"/>
                  <a:gd name="connsiteY5" fmla="*/ 161033 h 295954"/>
                  <a:gd name="connsiteX6" fmla="*/ 567690 w 908685"/>
                  <a:gd name="connsiteY6" fmla="*/ 131185 h 295954"/>
                  <a:gd name="connsiteX7" fmla="*/ 428625 w 908685"/>
                  <a:gd name="connsiteY7" fmla="*/ 145323 h 295954"/>
                  <a:gd name="connsiteX8" fmla="*/ 236221 w 908685"/>
                  <a:gd name="connsiteY8" fmla="*/ 157707 h 295954"/>
                  <a:gd name="connsiteX9" fmla="*/ 163830 w 908685"/>
                  <a:gd name="connsiteY9" fmla="*/ 117515 h 295954"/>
                  <a:gd name="connsiteX10" fmla="*/ 104776 w 908685"/>
                  <a:gd name="connsiteY10" fmla="*/ 116378 h 295954"/>
                  <a:gd name="connsiteX11" fmla="*/ 72390 w 908685"/>
                  <a:gd name="connsiteY11" fmla="*/ 131816 h 295954"/>
                  <a:gd name="connsiteX12" fmla="*/ 40005 w 908685"/>
                  <a:gd name="connsiteY12" fmla="*/ 188731 h 295954"/>
                  <a:gd name="connsiteX13" fmla="*/ 13335 w 908685"/>
                  <a:gd name="connsiteY13" fmla="*/ 295954 h 295954"/>
                  <a:gd name="connsiteX0" fmla="*/ 13335 w 908685"/>
                  <a:gd name="connsiteY0" fmla="*/ 295954 h 295954"/>
                  <a:gd name="connsiteX1" fmla="*/ 0 w 908685"/>
                  <a:gd name="connsiteY1" fmla="*/ 0 h 295954"/>
                  <a:gd name="connsiteX2" fmla="*/ 853440 w 908685"/>
                  <a:gd name="connsiteY2" fmla="*/ 33820 h 295954"/>
                  <a:gd name="connsiteX3" fmla="*/ 777241 w 908685"/>
                  <a:gd name="connsiteY3" fmla="*/ 50966 h 295954"/>
                  <a:gd name="connsiteX4" fmla="*/ 908685 w 908685"/>
                  <a:gd name="connsiteY4" fmla="*/ 176273 h 295954"/>
                  <a:gd name="connsiteX5" fmla="*/ 567690 w 908685"/>
                  <a:gd name="connsiteY5" fmla="*/ 131185 h 295954"/>
                  <a:gd name="connsiteX6" fmla="*/ 428625 w 908685"/>
                  <a:gd name="connsiteY6" fmla="*/ 145323 h 295954"/>
                  <a:gd name="connsiteX7" fmla="*/ 236221 w 908685"/>
                  <a:gd name="connsiteY7" fmla="*/ 157707 h 295954"/>
                  <a:gd name="connsiteX8" fmla="*/ 163830 w 908685"/>
                  <a:gd name="connsiteY8" fmla="*/ 117515 h 295954"/>
                  <a:gd name="connsiteX9" fmla="*/ 104776 w 908685"/>
                  <a:gd name="connsiteY9" fmla="*/ 116378 h 295954"/>
                  <a:gd name="connsiteX10" fmla="*/ 72390 w 908685"/>
                  <a:gd name="connsiteY10" fmla="*/ 131816 h 295954"/>
                  <a:gd name="connsiteX11" fmla="*/ 40005 w 908685"/>
                  <a:gd name="connsiteY11" fmla="*/ 188731 h 295954"/>
                  <a:gd name="connsiteX12" fmla="*/ 13335 w 908685"/>
                  <a:gd name="connsiteY12"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567690 w 853440"/>
                  <a:gd name="connsiteY4" fmla="*/ 131185 h 295954"/>
                  <a:gd name="connsiteX5" fmla="*/ 428625 w 853440"/>
                  <a:gd name="connsiteY5" fmla="*/ 145323 h 295954"/>
                  <a:gd name="connsiteX6" fmla="*/ 236221 w 853440"/>
                  <a:gd name="connsiteY6" fmla="*/ 157707 h 295954"/>
                  <a:gd name="connsiteX7" fmla="*/ 163830 w 853440"/>
                  <a:gd name="connsiteY7" fmla="*/ 117515 h 295954"/>
                  <a:gd name="connsiteX8" fmla="*/ 104776 w 853440"/>
                  <a:gd name="connsiteY8" fmla="*/ 116378 h 295954"/>
                  <a:gd name="connsiteX9" fmla="*/ 72390 w 853440"/>
                  <a:gd name="connsiteY9" fmla="*/ 131816 h 295954"/>
                  <a:gd name="connsiteX10" fmla="*/ 40005 w 853440"/>
                  <a:gd name="connsiteY10" fmla="*/ 188731 h 295954"/>
                  <a:gd name="connsiteX11" fmla="*/ 13335 w 853440"/>
                  <a:gd name="connsiteY11"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567690 w 853440"/>
                  <a:gd name="connsiteY5" fmla="*/ 131185 h 295954"/>
                  <a:gd name="connsiteX6" fmla="*/ 428625 w 853440"/>
                  <a:gd name="connsiteY6" fmla="*/ 145323 h 295954"/>
                  <a:gd name="connsiteX7" fmla="*/ 236221 w 853440"/>
                  <a:gd name="connsiteY7" fmla="*/ 157707 h 295954"/>
                  <a:gd name="connsiteX8" fmla="*/ 163830 w 853440"/>
                  <a:gd name="connsiteY8" fmla="*/ 117515 h 295954"/>
                  <a:gd name="connsiteX9" fmla="*/ 104776 w 853440"/>
                  <a:gd name="connsiteY9" fmla="*/ 116378 h 295954"/>
                  <a:gd name="connsiteX10" fmla="*/ 72390 w 853440"/>
                  <a:gd name="connsiteY10" fmla="*/ 131816 h 295954"/>
                  <a:gd name="connsiteX11" fmla="*/ 40005 w 853440"/>
                  <a:gd name="connsiteY11" fmla="*/ 188731 h 295954"/>
                  <a:gd name="connsiteX12" fmla="*/ 13335 w 853440"/>
                  <a:gd name="connsiteY12"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634365 w 853440"/>
                  <a:gd name="connsiteY5" fmla="*/ 79343 h 295954"/>
                  <a:gd name="connsiteX6" fmla="*/ 428625 w 853440"/>
                  <a:gd name="connsiteY6" fmla="*/ 145323 h 295954"/>
                  <a:gd name="connsiteX7" fmla="*/ 236221 w 853440"/>
                  <a:gd name="connsiteY7" fmla="*/ 157707 h 295954"/>
                  <a:gd name="connsiteX8" fmla="*/ 163830 w 853440"/>
                  <a:gd name="connsiteY8" fmla="*/ 117515 h 295954"/>
                  <a:gd name="connsiteX9" fmla="*/ 104776 w 853440"/>
                  <a:gd name="connsiteY9" fmla="*/ 116378 h 295954"/>
                  <a:gd name="connsiteX10" fmla="*/ 72390 w 853440"/>
                  <a:gd name="connsiteY10" fmla="*/ 131816 h 295954"/>
                  <a:gd name="connsiteX11" fmla="*/ 40005 w 853440"/>
                  <a:gd name="connsiteY11" fmla="*/ 188731 h 295954"/>
                  <a:gd name="connsiteX12" fmla="*/ 13335 w 853440"/>
                  <a:gd name="connsiteY12"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634365 w 853440"/>
                  <a:gd name="connsiteY5" fmla="*/ 79343 h 295954"/>
                  <a:gd name="connsiteX6" fmla="*/ 473933 w 853440"/>
                  <a:gd name="connsiteY6" fmla="*/ 109306 h 295954"/>
                  <a:gd name="connsiteX7" fmla="*/ 428625 w 853440"/>
                  <a:gd name="connsiteY7" fmla="*/ 145323 h 295954"/>
                  <a:gd name="connsiteX8" fmla="*/ 236221 w 853440"/>
                  <a:gd name="connsiteY8" fmla="*/ 157707 h 295954"/>
                  <a:gd name="connsiteX9" fmla="*/ 163830 w 853440"/>
                  <a:gd name="connsiteY9" fmla="*/ 117515 h 295954"/>
                  <a:gd name="connsiteX10" fmla="*/ 104776 w 853440"/>
                  <a:gd name="connsiteY10" fmla="*/ 116378 h 295954"/>
                  <a:gd name="connsiteX11" fmla="*/ 72390 w 853440"/>
                  <a:gd name="connsiteY11" fmla="*/ 131816 h 295954"/>
                  <a:gd name="connsiteX12" fmla="*/ 40005 w 853440"/>
                  <a:gd name="connsiteY12" fmla="*/ 188731 h 295954"/>
                  <a:gd name="connsiteX13" fmla="*/ 13335 w 853440"/>
                  <a:gd name="connsiteY13"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634365 w 853440"/>
                  <a:gd name="connsiteY5" fmla="*/ 79343 h 295954"/>
                  <a:gd name="connsiteX6" fmla="*/ 473933 w 853440"/>
                  <a:gd name="connsiteY6" fmla="*/ 109306 h 295954"/>
                  <a:gd name="connsiteX7" fmla="*/ 432435 w 853440"/>
                  <a:gd name="connsiteY7" fmla="*/ 135897 h 295954"/>
                  <a:gd name="connsiteX8" fmla="*/ 236221 w 853440"/>
                  <a:gd name="connsiteY8" fmla="*/ 157707 h 295954"/>
                  <a:gd name="connsiteX9" fmla="*/ 163830 w 853440"/>
                  <a:gd name="connsiteY9" fmla="*/ 117515 h 295954"/>
                  <a:gd name="connsiteX10" fmla="*/ 104776 w 853440"/>
                  <a:gd name="connsiteY10" fmla="*/ 116378 h 295954"/>
                  <a:gd name="connsiteX11" fmla="*/ 72390 w 853440"/>
                  <a:gd name="connsiteY11" fmla="*/ 131816 h 295954"/>
                  <a:gd name="connsiteX12" fmla="*/ 40005 w 853440"/>
                  <a:gd name="connsiteY12" fmla="*/ 188731 h 295954"/>
                  <a:gd name="connsiteX13" fmla="*/ 13335 w 853440"/>
                  <a:gd name="connsiteY13"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715868 w 853440"/>
                  <a:gd name="connsiteY5" fmla="*/ 68461 h 295954"/>
                  <a:gd name="connsiteX6" fmla="*/ 634365 w 853440"/>
                  <a:gd name="connsiteY6" fmla="*/ 79343 h 295954"/>
                  <a:gd name="connsiteX7" fmla="*/ 473933 w 853440"/>
                  <a:gd name="connsiteY7" fmla="*/ 109306 h 295954"/>
                  <a:gd name="connsiteX8" fmla="*/ 432435 w 853440"/>
                  <a:gd name="connsiteY8" fmla="*/ 135897 h 295954"/>
                  <a:gd name="connsiteX9" fmla="*/ 236221 w 853440"/>
                  <a:gd name="connsiteY9" fmla="*/ 157707 h 295954"/>
                  <a:gd name="connsiteX10" fmla="*/ 163830 w 853440"/>
                  <a:gd name="connsiteY10" fmla="*/ 117515 h 295954"/>
                  <a:gd name="connsiteX11" fmla="*/ 104776 w 853440"/>
                  <a:gd name="connsiteY11" fmla="*/ 116378 h 295954"/>
                  <a:gd name="connsiteX12" fmla="*/ 72390 w 853440"/>
                  <a:gd name="connsiteY12" fmla="*/ 131816 h 295954"/>
                  <a:gd name="connsiteX13" fmla="*/ 40005 w 853440"/>
                  <a:gd name="connsiteY13" fmla="*/ 188731 h 295954"/>
                  <a:gd name="connsiteX14" fmla="*/ 13335 w 853440"/>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738728 w 930234"/>
                  <a:gd name="connsiteY4" fmla="*/ 74745 h 295954"/>
                  <a:gd name="connsiteX5" fmla="*/ 715868 w 930234"/>
                  <a:gd name="connsiteY5" fmla="*/ 68461 h 295954"/>
                  <a:gd name="connsiteX6" fmla="*/ 634365 w 930234"/>
                  <a:gd name="connsiteY6" fmla="*/ 79343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715868 w 930234"/>
                  <a:gd name="connsiteY5" fmla="*/ 68461 h 295954"/>
                  <a:gd name="connsiteX6" fmla="*/ 634365 w 930234"/>
                  <a:gd name="connsiteY6" fmla="*/ 79343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634365 w 930234"/>
                  <a:gd name="connsiteY6" fmla="*/ 79343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716280 w 930234"/>
                  <a:gd name="connsiteY6" fmla="*/ 98195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716280 w 930234"/>
                  <a:gd name="connsiteY6" fmla="*/ 98195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739140 w 930234"/>
                  <a:gd name="connsiteY6" fmla="*/ 93482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739140 w 930234"/>
                  <a:gd name="connsiteY6" fmla="*/ 93482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43499"/>
                  <a:gd name="connsiteY0" fmla="*/ 295954 h 295954"/>
                  <a:gd name="connsiteX1" fmla="*/ 0 w 943499"/>
                  <a:gd name="connsiteY1" fmla="*/ 0 h 295954"/>
                  <a:gd name="connsiteX2" fmla="*/ 853440 w 943499"/>
                  <a:gd name="connsiteY2" fmla="*/ 33820 h 295954"/>
                  <a:gd name="connsiteX3" fmla="*/ 942976 w 943499"/>
                  <a:gd name="connsiteY3" fmla="*/ 80814 h 295954"/>
                  <a:gd name="connsiteX4" fmla="*/ 870173 w 943499"/>
                  <a:gd name="connsiteY4" fmla="*/ 82600 h 295954"/>
                  <a:gd name="connsiteX5" fmla="*/ 833978 w 943499"/>
                  <a:gd name="connsiteY5" fmla="*/ 110877 h 295954"/>
                  <a:gd name="connsiteX6" fmla="*/ 739140 w 943499"/>
                  <a:gd name="connsiteY6" fmla="*/ 93482 h 295954"/>
                  <a:gd name="connsiteX7" fmla="*/ 473933 w 943499"/>
                  <a:gd name="connsiteY7" fmla="*/ 109306 h 295954"/>
                  <a:gd name="connsiteX8" fmla="*/ 432435 w 943499"/>
                  <a:gd name="connsiteY8" fmla="*/ 135897 h 295954"/>
                  <a:gd name="connsiteX9" fmla="*/ 236221 w 943499"/>
                  <a:gd name="connsiteY9" fmla="*/ 157707 h 295954"/>
                  <a:gd name="connsiteX10" fmla="*/ 163830 w 943499"/>
                  <a:gd name="connsiteY10" fmla="*/ 117515 h 295954"/>
                  <a:gd name="connsiteX11" fmla="*/ 104776 w 943499"/>
                  <a:gd name="connsiteY11" fmla="*/ 116378 h 295954"/>
                  <a:gd name="connsiteX12" fmla="*/ 72390 w 943499"/>
                  <a:gd name="connsiteY12" fmla="*/ 131816 h 295954"/>
                  <a:gd name="connsiteX13" fmla="*/ 40005 w 943499"/>
                  <a:gd name="connsiteY13" fmla="*/ 188731 h 295954"/>
                  <a:gd name="connsiteX14" fmla="*/ 13335 w 943499"/>
                  <a:gd name="connsiteY14" fmla="*/ 295954 h 295954"/>
                  <a:gd name="connsiteX0" fmla="*/ 13335 w 943499"/>
                  <a:gd name="connsiteY0" fmla="*/ 295954 h 295954"/>
                  <a:gd name="connsiteX1" fmla="*/ 0 w 943499"/>
                  <a:gd name="connsiteY1" fmla="*/ 0 h 295954"/>
                  <a:gd name="connsiteX2" fmla="*/ 853440 w 943499"/>
                  <a:gd name="connsiteY2" fmla="*/ 33820 h 295954"/>
                  <a:gd name="connsiteX3" fmla="*/ 942976 w 943499"/>
                  <a:gd name="connsiteY3" fmla="*/ 80814 h 295954"/>
                  <a:gd name="connsiteX4" fmla="*/ 889223 w 943499"/>
                  <a:gd name="connsiteY4" fmla="*/ 84171 h 295954"/>
                  <a:gd name="connsiteX5" fmla="*/ 833978 w 943499"/>
                  <a:gd name="connsiteY5" fmla="*/ 110877 h 295954"/>
                  <a:gd name="connsiteX6" fmla="*/ 739140 w 943499"/>
                  <a:gd name="connsiteY6" fmla="*/ 93482 h 295954"/>
                  <a:gd name="connsiteX7" fmla="*/ 473933 w 943499"/>
                  <a:gd name="connsiteY7" fmla="*/ 109306 h 295954"/>
                  <a:gd name="connsiteX8" fmla="*/ 432435 w 943499"/>
                  <a:gd name="connsiteY8" fmla="*/ 135897 h 295954"/>
                  <a:gd name="connsiteX9" fmla="*/ 236221 w 943499"/>
                  <a:gd name="connsiteY9" fmla="*/ 157707 h 295954"/>
                  <a:gd name="connsiteX10" fmla="*/ 163830 w 943499"/>
                  <a:gd name="connsiteY10" fmla="*/ 117515 h 295954"/>
                  <a:gd name="connsiteX11" fmla="*/ 104776 w 943499"/>
                  <a:gd name="connsiteY11" fmla="*/ 116378 h 295954"/>
                  <a:gd name="connsiteX12" fmla="*/ 72390 w 943499"/>
                  <a:gd name="connsiteY12" fmla="*/ 131816 h 295954"/>
                  <a:gd name="connsiteX13" fmla="*/ 40005 w 943499"/>
                  <a:gd name="connsiteY13" fmla="*/ 188731 h 295954"/>
                  <a:gd name="connsiteX14" fmla="*/ 13335 w 943499"/>
                  <a:gd name="connsiteY14" fmla="*/ 295954 h 29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3499" h="295954">
                    <a:moveTo>
                      <a:pt x="13335" y="295954"/>
                    </a:moveTo>
                    <a:lnTo>
                      <a:pt x="0" y="0"/>
                    </a:lnTo>
                    <a:lnTo>
                      <a:pt x="853440" y="33820"/>
                    </a:lnTo>
                    <a:cubicBezTo>
                      <a:pt x="844550" y="35090"/>
                      <a:pt x="951866" y="79544"/>
                      <a:pt x="942976" y="80814"/>
                    </a:cubicBezTo>
                    <a:cubicBezTo>
                      <a:pt x="923540" y="86587"/>
                      <a:pt x="924148" y="70801"/>
                      <a:pt x="889223" y="84171"/>
                    </a:cubicBezTo>
                    <a:cubicBezTo>
                      <a:pt x="877407" y="88920"/>
                      <a:pt x="851372" y="110111"/>
                      <a:pt x="833978" y="110877"/>
                    </a:cubicBezTo>
                    <a:cubicBezTo>
                      <a:pt x="816584" y="111643"/>
                      <a:pt x="777875" y="101074"/>
                      <a:pt x="739140" y="93482"/>
                    </a:cubicBezTo>
                    <a:cubicBezTo>
                      <a:pt x="686933" y="86712"/>
                      <a:pt x="508995" y="97224"/>
                      <a:pt x="473933" y="109306"/>
                    </a:cubicBezTo>
                    <a:lnTo>
                      <a:pt x="432435" y="135897"/>
                    </a:lnTo>
                    <a:cubicBezTo>
                      <a:pt x="393700" y="133217"/>
                      <a:pt x="274956" y="160387"/>
                      <a:pt x="236221" y="157707"/>
                    </a:cubicBezTo>
                    <a:lnTo>
                      <a:pt x="163830" y="117515"/>
                    </a:lnTo>
                    <a:cubicBezTo>
                      <a:pt x="152400" y="124500"/>
                      <a:pt x="116206" y="109393"/>
                      <a:pt x="104776" y="116378"/>
                    </a:cubicBezTo>
                    <a:lnTo>
                      <a:pt x="72390" y="131816"/>
                    </a:lnTo>
                    <a:lnTo>
                      <a:pt x="40005" y="188731"/>
                    </a:lnTo>
                    <a:lnTo>
                      <a:pt x="13335" y="295954"/>
                    </a:lnTo>
                    <a:close/>
                  </a:path>
                </a:pathLst>
              </a:custGeom>
              <a:solidFill>
                <a:srgbClr val="4F81B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G" descr="im3"/>
            <p:cNvPicPr preferRelativeResize="0">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12804" y="1632992"/>
              <a:ext cx="3024000" cy="792088"/>
            </a:xfrm>
            <a:prstGeom prst="rect">
              <a:avLst/>
            </a:prstGeom>
            <a:noFill/>
            <a:ln w="9525">
              <a:noFill/>
              <a:miter lim="800000"/>
              <a:headEnd/>
              <a:tailEnd/>
            </a:ln>
            <a:scene3d>
              <a:camera prst="perspectiveHeroicExtremeLeftFacing" fov="900000">
                <a:rot lat="487347" lon="2067641" rev="125486"/>
              </a:camera>
              <a:lightRig rig="threePt" dir="t"/>
            </a:scene3d>
            <a:sp3d/>
          </p:spPr>
        </p:pic>
        <p:sp>
          <p:nvSpPr>
            <p:cNvPr id="109" name="filtre R"/>
            <p:cNvSpPr/>
            <p:nvPr/>
          </p:nvSpPr>
          <p:spPr>
            <a:xfrm>
              <a:off x="7392144" y="1052736"/>
              <a:ext cx="2880320" cy="1584176"/>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D" descr="im3"/>
            <p:cNvPicPr preferRelativeResize="0">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464440" y="1632992"/>
              <a:ext cx="2664296" cy="792088"/>
            </a:xfrm>
            <a:prstGeom prst="rect">
              <a:avLst/>
            </a:prstGeom>
            <a:noFill/>
            <a:ln w="9525">
              <a:noFill/>
              <a:miter lim="800000"/>
              <a:headEnd/>
              <a:tailEnd/>
            </a:ln>
            <a:scene3d>
              <a:camera prst="perspectiveHeroicExtremeLeftFacing" fov="900000">
                <a:rot lat="487347" lon="2067641" rev="125486"/>
              </a:camera>
              <a:lightRig rig="threePt" dir="t"/>
            </a:scene3d>
            <a:sp3d/>
          </p:spPr>
        </p:pic>
        <p:sp>
          <p:nvSpPr>
            <p:cNvPr id="110" name="filtre B"/>
            <p:cNvSpPr/>
            <p:nvPr/>
          </p:nvSpPr>
          <p:spPr>
            <a:xfrm>
              <a:off x="7392144" y="1052736"/>
              <a:ext cx="2880320" cy="1584176"/>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pix 2 G"/>
            <p:cNvSpPr/>
            <p:nvPr/>
          </p:nvSpPr>
          <p:spPr>
            <a:xfrm flipH="1">
              <a:off x="9387077" y="2166772"/>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R2 G"/>
            <p:cNvCxnSpPr/>
            <p:nvPr/>
          </p:nvCxnSpPr>
          <p:spPr>
            <a:xfrm flipH="1">
              <a:off x="7752473" y="2204864"/>
              <a:ext cx="1668281" cy="2304256"/>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R2 D"/>
            <p:cNvCxnSpPr/>
            <p:nvPr/>
          </p:nvCxnSpPr>
          <p:spPr>
            <a:xfrm flipH="1">
              <a:off x="8408243" y="2204864"/>
              <a:ext cx="944673" cy="2304256"/>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P2"/>
            <p:cNvSpPr/>
            <p:nvPr/>
          </p:nvSpPr>
          <p:spPr>
            <a:xfrm flipH="1">
              <a:off x="9221215" y="2396505"/>
              <a:ext cx="72000" cy="720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pix 2 D"/>
            <p:cNvSpPr/>
            <p:nvPr/>
          </p:nvSpPr>
          <p:spPr>
            <a:xfrm flipH="1">
              <a:off x="9315572" y="216619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R1 G"/>
            <p:cNvCxnSpPr/>
            <p:nvPr/>
          </p:nvCxnSpPr>
          <p:spPr>
            <a:xfrm flipH="1">
              <a:off x="7752475" y="1268760"/>
              <a:ext cx="265377" cy="3240360"/>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R1 D"/>
            <p:cNvCxnSpPr/>
            <p:nvPr/>
          </p:nvCxnSpPr>
          <p:spPr>
            <a:xfrm>
              <a:off x="8017852" y="1268760"/>
              <a:ext cx="390391" cy="324036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69" name="pix 1 G"/>
            <p:cNvSpPr/>
            <p:nvPr/>
          </p:nvSpPr>
          <p:spPr>
            <a:xfrm flipH="1">
              <a:off x="7946909" y="1660811"/>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pix 1 D"/>
            <p:cNvSpPr/>
            <p:nvPr/>
          </p:nvSpPr>
          <p:spPr>
            <a:xfrm flipH="1">
              <a:off x="8040504" y="166023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1"/>
            <p:cNvSpPr/>
            <p:nvPr/>
          </p:nvSpPr>
          <p:spPr>
            <a:xfrm flipH="1">
              <a:off x="7983350" y="1232768"/>
              <a:ext cx="72000" cy="720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2" name="Frust G"/>
            <p:cNvGrpSpPr/>
            <p:nvPr/>
          </p:nvGrpSpPr>
          <p:grpSpPr>
            <a:xfrm>
              <a:off x="7392144" y="1080663"/>
              <a:ext cx="2880320" cy="3428459"/>
              <a:chOff x="5868144" y="1080662"/>
              <a:chExt cx="2880320" cy="3428459"/>
            </a:xfrm>
          </p:grpSpPr>
          <p:cxnSp>
            <p:nvCxnSpPr>
              <p:cNvPr id="84" name="HG"/>
              <p:cNvCxnSpPr/>
              <p:nvPr/>
            </p:nvCxnSpPr>
            <p:spPr>
              <a:xfrm>
                <a:off x="5868144" y="1080663"/>
                <a:ext cx="360328" cy="34284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HD"/>
              <p:cNvCxnSpPr/>
              <p:nvPr/>
            </p:nvCxnSpPr>
            <p:spPr>
              <a:xfrm flipH="1">
                <a:off x="6228472" y="1080662"/>
                <a:ext cx="2519992" cy="34284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BG"/>
              <p:cNvCxnSpPr/>
              <p:nvPr/>
            </p:nvCxnSpPr>
            <p:spPr>
              <a:xfrm>
                <a:off x="5868472" y="2664838"/>
                <a:ext cx="360000" cy="18442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BD"/>
              <p:cNvCxnSpPr/>
              <p:nvPr/>
            </p:nvCxnSpPr>
            <p:spPr>
              <a:xfrm flipH="1">
                <a:off x="6228472" y="2636912"/>
                <a:ext cx="2519992" cy="18722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3" name="Frust D"/>
            <p:cNvGrpSpPr/>
            <p:nvPr/>
          </p:nvGrpSpPr>
          <p:grpSpPr>
            <a:xfrm>
              <a:off x="7392144" y="1080663"/>
              <a:ext cx="2880112" cy="3428459"/>
              <a:chOff x="5868144" y="1080662"/>
              <a:chExt cx="2880112" cy="3428459"/>
            </a:xfrm>
          </p:grpSpPr>
          <p:cxnSp>
            <p:nvCxnSpPr>
              <p:cNvPr id="94" name="HG"/>
              <p:cNvCxnSpPr/>
              <p:nvPr/>
            </p:nvCxnSpPr>
            <p:spPr>
              <a:xfrm>
                <a:off x="5868144" y="1080663"/>
                <a:ext cx="1044000" cy="342845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HD"/>
              <p:cNvCxnSpPr/>
              <p:nvPr/>
            </p:nvCxnSpPr>
            <p:spPr>
              <a:xfrm flipH="1">
                <a:off x="6876256" y="1080662"/>
                <a:ext cx="1872000" cy="342845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6" name="BG"/>
              <p:cNvCxnSpPr/>
              <p:nvPr/>
            </p:nvCxnSpPr>
            <p:spPr>
              <a:xfrm>
                <a:off x="5868472" y="2664838"/>
                <a:ext cx="1044000" cy="184428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BD"/>
              <p:cNvCxnSpPr/>
              <p:nvPr/>
            </p:nvCxnSpPr>
            <p:spPr>
              <a:xfrm flipH="1">
                <a:off x="6876256" y="2636912"/>
                <a:ext cx="1872000" cy="187220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1" name="oeil G"/>
            <p:cNvSpPr/>
            <p:nvPr/>
          </p:nvSpPr>
          <p:spPr>
            <a:xfrm>
              <a:off x="7608456" y="4365685"/>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eil D"/>
            <p:cNvSpPr/>
            <p:nvPr/>
          </p:nvSpPr>
          <p:spPr>
            <a:xfrm>
              <a:off x="8256528" y="436510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te"/>
            <p:cNvSpPr/>
            <p:nvPr/>
          </p:nvSpPr>
          <p:spPr>
            <a:xfrm>
              <a:off x="7248128" y="3857158"/>
              <a:ext cx="1656184" cy="1715926"/>
            </a:xfrm>
            <a:prstGeom prst="ellipse">
              <a:avLst/>
            </a:prstGeom>
            <a:solidFill>
              <a:srgbClr val="FEDAFA">
                <a:alpha val="6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Match 1 G"/>
            <p:cNvSpPr/>
            <p:nvPr/>
          </p:nvSpPr>
          <p:spPr>
            <a:xfrm>
              <a:off x="7908493" y="1623948"/>
              <a:ext cx="148869" cy="148869"/>
            </a:xfrm>
            <a:prstGeom prst="flowChartOr">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Match 1 D"/>
            <p:cNvSpPr/>
            <p:nvPr/>
          </p:nvSpPr>
          <p:spPr>
            <a:xfrm>
              <a:off x="8000341" y="1623948"/>
              <a:ext cx="148869" cy="148869"/>
            </a:xfrm>
            <a:prstGeom prst="flowChartOr">
              <a:avLst/>
            </a:pr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Match 2 G"/>
            <p:cNvSpPr/>
            <p:nvPr/>
          </p:nvSpPr>
          <p:spPr>
            <a:xfrm>
              <a:off x="9343924" y="2128004"/>
              <a:ext cx="148869" cy="148869"/>
            </a:xfrm>
            <a:prstGeom prst="flowChartOr">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Match 2 D"/>
            <p:cNvSpPr/>
            <p:nvPr/>
          </p:nvSpPr>
          <p:spPr>
            <a:xfrm>
              <a:off x="9275752" y="2128004"/>
              <a:ext cx="148869" cy="148869"/>
            </a:xfrm>
            <a:prstGeom prst="flowChartOr">
              <a:avLst/>
            </a:pr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ZoneTexte 3"/>
          <p:cNvSpPr txBox="1"/>
          <p:nvPr/>
        </p:nvSpPr>
        <p:spPr>
          <a:xfrm>
            <a:off x="2380360" y="2514992"/>
            <a:ext cx="4687632" cy="707886"/>
          </a:xfrm>
          <a:prstGeom prst="rect">
            <a:avLst/>
          </a:prstGeom>
          <a:noFill/>
        </p:spPr>
        <p:txBody>
          <a:bodyPr wrap="square" rtlCol="0">
            <a:spAutoFit/>
          </a:bodyPr>
          <a:lstStyle/>
          <a:p>
            <a:r>
              <a:rPr lang="fr-FR" sz="2000" dirty="0" err="1">
                <a:solidFill>
                  <a:schemeClr val="bg1">
                    <a:lumMod val="50000"/>
                  </a:schemeClr>
                </a:solidFill>
                <a:latin typeface="Helvetica" panose="020B0604020202020204" pitchFamily="34" charset="0"/>
                <a:cs typeface="Helvetica" panose="020B0604020202020204" pitchFamily="34" charset="0"/>
              </a:rPr>
              <a:t>Geometric</a:t>
            </a:r>
            <a:r>
              <a:rPr lang="fr-FR" sz="2000" dirty="0">
                <a:solidFill>
                  <a:schemeClr val="bg1">
                    <a:lumMod val="50000"/>
                  </a:schemeClr>
                </a:solidFill>
                <a:latin typeface="Helvetica" panose="020B0604020202020204" pitchFamily="34" charset="0"/>
                <a:cs typeface="Helvetica" panose="020B0604020202020204" pitchFamily="34" charset="0"/>
              </a:rPr>
              <a:t> « </a:t>
            </a:r>
            <a:r>
              <a:rPr lang="fr-FR" sz="2000" dirty="0" err="1">
                <a:solidFill>
                  <a:schemeClr val="bg1">
                    <a:lumMod val="50000"/>
                  </a:schemeClr>
                </a:solidFill>
                <a:latin typeface="Helvetica" panose="020B0604020202020204" pitchFamily="34" charset="0"/>
                <a:cs typeface="Helvetica" panose="020B0604020202020204" pitchFamily="34" charset="0"/>
              </a:rPr>
              <a:t>epipolar</a:t>
            </a:r>
            <a:r>
              <a:rPr lang="fr-FR" sz="2000" dirty="0">
                <a:solidFill>
                  <a:schemeClr val="bg1">
                    <a:lumMod val="50000"/>
                  </a:schemeClr>
                </a:solidFill>
                <a:latin typeface="Helvetica" panose="020B0604020202020204" pitchFamily="34" charset="0"/>
                <a:cs typeface="Helvetica" panose="020B0604020202020204" pitchFamily="34" charset="0"/>
              </a:rPr>
              <a:t> </a:t>
            </a:r>
            <a:r>
              <a:rPr lang="fr-FR" sz="2000" dirty="0" err="1">
                <a:solidFill>
                  <a:schemeClr val="bg1">
                    <a:lumMod val="50000"/>
                  </a:schemeClr>
                </a:solidFill>
                <a:latin typeface="Helvetica" panose="020B0604020202020204" pitchFamily="34" charset="0"/>
                <a:cs typeface="Helvetica" panose="020B0604020202020204" pitchFamily="34" charset="0"/>
              </a:rPr>
              <a:t>constraint</a:t>
            </a:r>
            <a:r>
              <a:rPr lang="fr-FR" sz="2000" dirty="0">
                <a:solidFill>
                  <a:schemeClr val="bg1">
                    <a:lumMod val="50000"/>
                  </a:schemeClr>
                </a:solidFill>
                <a:latin typeface="Helvetica" panose="020B0604020202020204" pitchFamily="34" charset="0"/>
                <a:cs typeface="Helvetica" panose="020B0604020202020204" pitchFamily="34" charset="0"/>
              </a:rPr>
              <a:t> » +</a:t>
            </a:r>
            <a:br>
              <a:rPr lang="fr-FR" sz="2000" dirty="0">
                <a:solidFill>
                  <a:schemeClr val="bg1">
                    <a:lumMod val="50000"/>
                  </a:schemeClr>
                </a:solidFill>
                <a:latin typeface="Helvetica" panose="020B0604020202020204" pitchFamily="34" charset="0"/>
                <a:cs typeface="Helvetica" panose="020B0604020202020204" pitchFamily="34" charset="0"/>
              </a:rPr>
            </a:br>
            <a:r>
              <a:rPr lang="fr-FR" sz="2000" dirty="0">
                <a:solidFill>
                  <a:schemeClr val="bg1">
                    <a:lumMod val="50000"/>
                  </a:schemeClr>
                </a:solidFill>
                <a:latin typeface="Helvetica" panose="020B0604020202020204" pitchFamily="34" charset="0"/>
                <a:cs typeface="Helvetica" panose="020B0604020202020204" pitchFamily="34" charset="0"/>
              </a:rPr>
              <a:t>Photo-</a:t>
            </a:r>
            <a:r>
              <a:rPr lang="fr-FR" sz="2000" dirty="0" err="1">
                <a:solidFill>
                  <a:schemeClr val="bg1">
                    <a:lumMod val="50000"/>
                  </a:schemeClr>
                </a:solidFill>
                <a:latin typeface="Helvetica" panose="020B0604020202020204" pitchFamily="34" charset="0"/>
                <a:cs typeface="Helvetica" panose="020B0604020202020204" pitchFamily="34" charset="0"/>
              </a:rPr>
              <a:t>consistency</a:t>
            </a:r>
            <a:r>
              <a:rPr lang="fr-FR" sz="2000" dirty="0">
                <a:solidFill>
                  <a:schemeClr val="bg1">
                    <a:lumMod val="50000"/>
                  </a:schemeClr>
                </a:solidFill>
                <a:latin typeface="Helvetica" panose="020B0604020202020204" pitchFamily="34" charset="0"/>
                <a:cs typeface="Helvetica" panose="020B0604020202020204" pitchFamily="34" charset="0"/>
              </a:rPr>
              <a:t> of </a:t>
            </a:r>
            <a:r>
              <a:rPr lang="fr-FR" sz="2000" dirty="0" err="1">
                <a:solidFill>
                  <a:schemeClr val="bg1">
                    <a:lumMod val="50000"/>
                  </a:schemeClr>
                </a:solidFill>
                <a:latin typeface="Helvetica" panose="020B0604020202020204" pitchFamily="34" charset="0"/>
                <a:cs typeface="Helvetica" panose="020B0604020202020204" pitchFamily="34" charset="0"/>
              </a:rPr>
              <a:t>views</a:t>
            </a:r>
            <a:r>
              <a:rPr lang="fr-FR" sz="2000" dirty="0">
                <a:solidFill>
                  <a:schemeClr val="bg1">
                    <a:lumMod val="50000"/>
                  </a:schemeClr>
                </a:solidFill>
                <a:latin typeface="Helvetica" panose="020B0604020202020204" pitchFamily="34" charset="0"/>
                <a:cs typeface="Helvetica" panose="020B0604020202020204" pitchFamily="34" charset="0"/>
              </a:rPr>
              <a:t> content</a:t>
            </a:r>
          </a:p>
        </p:txBody>
      </p:sp>
      <p:sp>
        <p:nvSpPr>
          <p:cNvPr id="48" name="ZoneTexte 47"/>
          <p:cNvSpPr txBox="1"/>
          <p:nvPr/>
        </p:nvSpPr>
        <p:spPr>
          <a:xfrm>
            <a:off x="2394564" y="3821150"/>
            <a:ext cx="4687632" cy="707886"/>
          </a:xfrm>
          <a:prstGeom prst="rect">
            <a:avLst/>
          </a:prstGeom>
          <a:noFill/>
        </p:spPr>
        <p:txBody>
          <a:bodyPr wrap="square" rtlCol="0">
            <a:spAutoFit/>
          </a:bodyPr>
          <a:lstStyle/>
          <a:p>
            <a:r>
              <a:rPr lang="fr-FR" sz="2000" dirty="0" err="1">
                <a:solidFill>
                  <a:schemeClr val="bg1">
                    <a:lumMod val="50000"/>
                  </a:schemeClr>
                </a:solidFill>
                <a:latin typeface="Helvetica" panose="020B0604020202020204" pitchFamily="34" charset="0"/>
                <a:cs typeface="Helvetica" panose="020B0604020202020204" pitchFamily="34" charset="0"/>
              </a:rPr>
              <a:t>Epipolar</a:t>
            </a:r>
            <a:r>
              <a:rPr lang="fr-FR" sz="2000" dirty="0">
                <a:solidFill>
                  <a:schemeClr val="bg1">
                    <a:lumMod val="50000"/>
                  </a:schemeClr>
                </a:solidFill>
                <a:latin typeface="Helvetica" panose="020B0604020202020204" pitchFamily="34" charset="0"/>
                <a:cs typeface="Helvetica" panose="020B0604020202020204" pitchFamily="34" charset="0"/>
              </a:rPr>
              <a:t> </a:t>
            </a:r>
            <a:r>
              <a:rPr lang="fr-FR" sz="2000" dirty="0" err="1">
                <a:solidFill>
                  <a:schemeClr val="bg1">
                    <a:lumMod val="50000"/>
                  </a:schemeClr>
                </a:solidFill>
                <a:latin typeface="Helvetica" panose="020B0604020202020204" pitchFamily="34" charset="0"/>
                <a:cs typeface="Helvetica" panose="020B0604020202020204" pitchFamily="34" charset="0"/>
              </a:rPr>
              <a:t>constraint</a:t>
            </a:r>
            <a:r>
              <a:rPr lang="fr-FR" sz="2000" dirty="0">
                <a:solidFill>
                  <a:schemeClr val="bg1">
                    <a:lumMod val="50000"/>
                  </a:schemeClr>
                </a:solidFill>
                <a:latin typeface="Helvetica" panose="020B0604020202020204" pitchFamily="34" charset="0"/>
                <a:cs typeface="Helvetica" panose="020B0604020202020204" pitchFamily="34" charset="0"/>
              </a:rPr>
              <a:t> </a:t>
            </a:r>
            <a:r>
              <a:rPr lang="fr-FR" sz="2000" dirty="0" err="1">
                <a:solidFill>
                  <a:schemeClr val="bg1">
                    <a:lumMod val="50000"/>
                  </a:schemeClr>
                </a:solidFill>
                <a:latin typeface="Helvetica" panose="020B0604020202020204" pitchFamily="34" charset="0"/>
                <a:cs typeface="Helvetica" panose="020B0604020202020204" pitchFamily="34" charset="0"/>
              </a:rPr>
              <a:t>ensures</a:t>
            </a:r>
            <a:r>
              <a:rPr lang="fr-FR" sz="2000" dirty="0">
                <a:solidFill>
                  <a:schemeClr val="bg1">
                    <a:lumMod val="50000"/>
                  </a:schemeClr>
                </a:solidFill>
                <a:latin typeface="Helvetica" panose="020B0604020202020204" pitchFamily="34" charset="0"/>
                <a:cs typeface="Helvetica" panose="020B0604020202020204" pitchFamily="34" charset="0"/>
              </a:rPr>
              <a:t> intersection</a:t>
            </a:r>
            <a:br>
              <a:rPr lang="fr-FR" sz="2000" dirty="0">
                <a:solidFill>
                  <a:schemeClr val="bg1">
                    <a:lumMod val="50000"/>
                  </a:schemeClr>
                </a:solidFill>
                <a:latin typeface="Helvetica" panose="020B0604020202020204" pitchFamily="34" charset="0"/>
                <a:cs typeface="Helvetica" panose="020B0604020202020204" pitchFamily="34" charset="0"/>
              </a:rPr>
            </a:br>
            <a:r>
              <a:rPr lang="fr-FR" sz="2000" dirty="0" err="1">
                <a:solidFill>
                  <a:schemeClr val="bg1">
                    <a:lumMod val="50000"/>
                  </a:schemeClr>
                </a:solidFill>
                <a:latin typeface="Helvetica" panose="020B0604020202020204" pitchFamily="34" charset="0"/>
                <a:cs typeface="Helvetica" panose="020B0604020202020204" pitchFamily="34" charset="0"/>
              </a:rPr>
              <a:t>Innate</a:t>
            </a:r>
            <a:r>
              <a:rPr lang="fr-FR" sz="2000" dirty="0">
                <a:solidFill>
                  <a:schemeClr val="bg1">
                    <a:lumMod val="50000"/>
                  </a:schemeClr>
                </a:solidFill>
                <a:latin typeface="Helvetica" panose="020B0604020202020204" pitchFamily="34" charset="0"/>
                <a:cs typeface="Helvetica" panose="020B0604020202020204" pitchFamily="34" charset="0"/>
              </a:rPr>
              <a:t> </a:t>
            </a:r>
            <a:r>
              <a:rPr lang="fr-FR" sz="2000" dirty="0" err="1">
                <a:solidFill>
                  <a:schemeClr val="bg1">
                    <a:lumMod val="50000"/>
                  </a:schemeClr>
                </a:solidFill>
                <a:latin typeface="Helvetica" panose="020B0604020202020204" pitchFamily="34" charset="0"/>
                <a:cs typeface="Helvetica" panose="020B0604020202020204" pitchFamily="34" charset="0"/>
              </a:rPr>
              <a:t>knowledge</a:t>
            </a:r>
            <a:r>
              <a:rPr lang="fr-FR" sz="2000" dirty="0">
                <a:solidFill>
                  <a:schemeClr val="bg1">
                    <a:lumMod val="50000"/>
                  </a:schemeClr>
                </a:solidFill>
                <a:latin typeface="Helvetica" panose="020B0604020202020204" pitchFamily="34" charset="0"/>
                <a:cs typeface="Helvetica" panose="020B0604020202020204" pitchFamily="34" charset="0"/>
              </a:rPr>
              <a:t> of ray </a:t>
            </a:r>
            <a:r>
              <a:rPr lang="fr-FR" sz="2000" dirty="0" err="1">
                <a:solidFill>
                  <a:schemeClr val="bg1">
                    <a:lumMod val="50000"/>
                  </a:schemeClr>
                </a:solidFill>
                <a:latin typeface="Helvetica" panose="020B0604020202020204" pitchFamily="34" charset="0"/>
                <a:cs typeface="Helvetica" panose="020B0604020202020204" pitchFamily="34" charset="0"/>
              </a:rPr>
              <a:t>geometry</a:t>
            </a:r>
            <a:r>
              <a:rPr lang="fr-FR" sz="2000" dirty="0">
                <a:solidFill>
                  <a:schemeClr val="bg1">
                    <a:lumMod val="50000"/>
                  </a:schemeClr>
                </a:solidFill>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47062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fadisseur fond diapo" hidden="1"/>
          <p:cNvSpPr/>
          <p:nvPr/>
        </p:nvSpPr>
        <p:spPr>
          <a:xfrm rot="10800000">
            <a:off x="4871864" y="-1"/>
            <a:ext cx="5796136" cy="6597351"/>
          </a:xfrm>
          <a:prstGeom prst="rect">
            <a:avLst/>
          </a:prstGeom>
          <a:gradFill flip="none" rotWithShape="1">
            <a:gsLst>
              <a:gs pos="0">
                <a:schemeClr val="bg1">
                  <a:alpha val="0"/>
                </a:schemeClr>
              </a:gs>
              <a:gs pos="23000">
                <a:schemeClr val="bg1">
                  <a:alpha val="60000"/>
                </a:schemeClr>
              </a:gs>
              <a:gs pos="100000">
                <a:schemeClr val="bg1">
                  <a:shade val="100000"/>
                  <a:satMod val="115000"/>
                  <a:alpha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lang="fr-FR" dirty="0"/>
              <a:t>Use of epipolar </a:t>
            </a:r>
            <a:r>
              <a:rPr lang="fr-FR" dirty="0" err="1"/>
              <a:t>constraint</a:t>
            </a:r>
            <a:endParaRPr lang="fr-FR" dirty="0"/>
          </a:p>
        </p:txBody>
      </p:sp>
      <mc:AlternateContent xmlns:mc="http://schemas.openxmlformats.org/markup-compatibility/2006" xmlns:a14="http://schemas.microsoft.com/office/drawing/2010/main">
        <mc:Choice Requires="a14">
          <p:sp>
            <p:nvSpPr>
              <p:cNvPr id="10" name="Espace réservé du contenu 9"/>
              <p:cNvSpPr>
                <a:spLocks noGrp="1"/>
              </p:cNvSpPr>
              <p:nvPr>
                <p:ph idx="1"/>
              </p:nvPr>
            </p:nvSpPr>
            <p:spPr>
              <a:xfrm>
                <a:off x="732368" y="1409701"/>
                <a:ext cx="10723033" cy="4689065"/>
              </a:xfrm>
            </p:spPr>
            <p:txBody>
              <a:bodyPr>
                <a:noAutofit/>
              </a:bodyPr>
              <a:lstStyle/>
              <a:p>
                <a:pPr>
                  <a:spcBef>
                    <a:spcPts val="600"/>
                  </a:spcBef>
                </a:pPr>
                <a:r>
                  <a:rPr lang="fr-FR" dirty="0">
                    <a:solidFill>
                      <a:schemeClr val="tx1"/>
                    </a:solidFill>
                  </a:rPr>
                  <a:t>3D point </a:t>
                </a:r>
                <a:r>
                  <a:rPr lang="fr-FR" dirty="0" err="1">
                    <a:solidFill>
                      <a:schemeClr val="tx1"/>
                    </a:solidFill>
                  </a:rPr>
                  <a:t>associated</a:t>
                </a:r>
                <a:r>
                  <a:rPr lang="fr-FR" dirty="0">
                    <a:solidFill>
                      <a:schemeClr val="tx1"/>
                    </a:solidFill>
                  </a:rPr>
                  <a:t> </a:t>
                </a:r>
                <a:r>
                  <a:rPr lang="fr-FR" dirty="0" err="1">
                    <a:solidFill>
                      <a:schemeClr val="tx1"/>
                    </a:solidFill>
                  </a:rPr>
                  <a:t>with</a:t>
                </a:r>
                <a:r>
                  <a:rPr lang="fr-FR" dirty="0">
                    <a:solidFill>
                      <a:schemeClr val="tx1"/>
                    </a:solidFill>
                  </a:rPr>
                  <a:t> pixel </a:t>
                </a:r>
                <a14:m>
                  <m:oMath xmlns:m="http://schemas.openxmlformats.org/officeDocument/2006/math">
                    <m:sSub>
                      <m:sSubPr>
                        <m:ctrlPr>
                          <a:rPr lang="fr-FR" i="1">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𝑞</m:t>
                        </m:r>
                      </m:e>
                      <m:sub>
                        <m:r>
                          <a:rPr lang="fr-FR" i="1">
                            <a:solidFill>
                              <a:schemeClr val="tx1"/>
                            </a:solidFill>
                            <a:latin typeface="Cambria Math" panose="02040503050406030204" pitchFamily="18" charset="0"/>
                          </a:rPr>
                          <m:t>𝑖</m:t>
                        </m:r>
                      </m:sub>
                    </m:sSub>
                  </m:oMath>
                </a14:m>
                <a:br>
                  <a:rPr lang="fr-FR" dirty="0">
                    <a:solidFill>
                      <a:schemeClr val="tx1"/>
                    </a:solidFill>
                  </a:rPr>
                </a:br>
                <a:r>
                  <a:rPr lang="fr-FR" dirty="0">
                    <a:solidFill>
                      <a:schemeClr val="tx1"/>
                    </a:solidFill>
                  </a:rPr>
                  <a:t>lies on </a:t>
                </a:r>
                <a:r>
                  <a:rPr lang="fr-FR" dirty="0" err="1">
                    <a:solidFill>
                      <a:schemeClr val="tx1"/>
                    </a:solidFill>
                  </a:rPr>
                  <a:t>its</a:t>
                </a:r>
                <a:r>
                  <a:rPr lang="fr-FR" dirty="0">
                    <a:solidFill>
                      <a:schemeClr val="tx1"/>
                    </a:solidFill>
                  </a:rPr>
                  <a:t> pixel ray</a:t>
                </a:r>
              </a:p>
              <a:p>
                <a:pPr lvl="1">
                  <a:buFont typeface="Wingdings" panose="05000000000000000000" pitchFamily="2" charset="2"/>
                  <a:buChar char="Ø"/>
                </a:pPr>
                <a:r>
                  <a:rPr lang="fr-FR" dirty="0" err="1">
                    <a:solidFill>
                      <a:schemeClr val="tx1"/>
                    </a:solidFill>
                  </a:rPr>
                  <a:t>homologous</a:t>
                </a:r>
                <a:r>
                  <a:rPr lang="fr-FR" dirty="0">
                    <a:solidFill>
                      <a:schemeClr val="tx1"/>
                    </a:solidFill>
                  </a:rPr>
                  <a:t> pixel has to </a:t>
                </a:r>
                <a:r>
                  <a:rPr lang="fr-FR" dirty="0" err="1">
                    <a:solidFill>
                      <a:schemeClr val="tx1"/>
                    </a:solidFill>
                  </a:rPr>
                  <a:t>be</a:t>
                </a:r>
                <a:r>
                  <a:rPr lang="fr-FR" dirty="0">
                    <a:solidFill>
                      <a:schemeClr val="tx1"/>
                    </a:solidFill>
                  </a:rPr>
                  <a:t> on </a:t>
                </a:r>
                <a:r>
                  <a:rPr lang="fr-FR" dirty="0" err="1">
                    <a:solidFill>
                      <a:schemeClr val="tx1"/>
                    </a:solidFill>
                  </a:rPr>
                  <a:t>this</a:t>
                </a:r>
                <a:r>
                  <a:rPr lang="fr-FR" dirty="0">
                    <a:solidFill>
                      <a:schemeClr val="tx1"/>
                    </a:solidFill>
                  </a:rPr>
                  <a:t> </a:t>
                </a:r>
                <a:br>
                  <a:rPr lang="fr-FR" dirty="0">
                    <a:solidFill>
                      <a:schemeClr val="tx1"/>
                    </a:solidFill>
                  </a:rPr>
                </a:br>
                <a:r>
                  <a:rPr lang="fr-FR" dirty="0">
                    <a:solidFill>
                      <a:schemeClr val="tx1"/>
                    </a:solidFill>
                  </a:rPr>
                  <a:t>ray projection on </a:t>
                </a:r>
                <a:r>
                  <a:rPr lang="fr-FR" dirty="0" err="1">
                    <a:solidFill>
                      <a:schemeClr val="tx1"/>
                    </a:solidFill>
                  </a:rPr>
                  <a:t>other</a:t>
                </a:r>
                <a:r>
                  <a:rPr lang="fr-FR" dirty="0">
                    <a:solidFill>
                      <a:schemeClr val="tx1"/>
                    </a:solidFill>
                  </a:rPr>
                  <a:t> </a:t>
                </a:r>
                <a:r>
                  <a:rPr lang="fr-FR" dirty="0" err="1">
                    <a:solidFill>
                      <a:schemeClr val="tx1"/>
                    </a:solidFill>
                  </a:rPr>
                  <a:t>view</a:t>
                </a:r>
                <a:endParaRPr lang="fr-FR" dirty="0">
                  <a:solidFill>
                    <a:schemeClr val="tx1"/>
                  </a:solidFill>
                </a:endParaRPr>
              </a:p>
              <a:p>
                <a:pPr>
                  <a:spcBef>
                    <a:spcPts val="600"/>
                  </a:spcBef>
                </a:pPr>
                <a:r>
                  <a:rPr lang="fr-FR" dirty="0">
                    <a:solidFill>
                      <a:schemeClr val="tx1"/>
                    </a:solidFill>
                  </a:rPr>
                  <a:t>Epipolar segment of </a:t>
                </a:r>
                <a14:m>
                  <m:oMath xmlns:m="http://schemas.openxmlformats.org/officeDocument/2006/math">
                    <m:sSub>
                      <m:sSubPr>
                        <m:ctrlPr>
                          <a:rPr lang="fr-FR" i="1">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𝑞</m:t>
                        </m:r>
                      </m:e>
                      <m:sub>
                        <m:r>
                          <a:rPr lang="fr-FR" i="1">
                            <a:solidFill>
                              <a:schemeClr val="tx1"/>
                            </a:solidFill>
                            <a:latin typeface="Cambria Math" panose="02040503050406030204" pitchFamily="18" charset="0"/>
                          </a:rPr>
                          <m:t>𝑖</m:t>
                        </m:r>
                      </m:sub>
                    </m:sSub>
                  </m:oMath>
                </a14:m>
                <a:r>
                  <a:rPr lang="fr-FR" dirty="0">
                    <a:solidFill>
                      <a:schemeClr val="tx1"/>
                    </a:solidFill>
                  </a:rPr>
                  <a:t> </a:t>
                </a:r>
                <a:r>
                  <a:rPr lang="fr-FR" dirty="0" err="1">
                    <a:solidFill>
                      <a:schemeClr val="tx1"/>
                    </a:solidFill>
                  </a:rPr>
                  <a:t>defined</a:t>
                </a:r>
                <a:r>
                  <a:rPr lang="fr-FR" dirty="0">
                    <a:solidFill>
                      <a:schemeClr val="tx1"/>
                    </a:solidFill>
                  </a:rPr>
                  <a:t> as</a:t>
                </a:r>
                <a:br>
                  <a:rPr lang="fr-FR" dirty="0">
                    <a:solidFill>
                      <a:schemeClr val="tx1"/>
                    </a:solidFill>
                  </a:rPr>
                </a:br>
                <a:r>
                  <a:rPr lang="fr-FR" dirty="0" err="1">
                    <a:solidFill>
                      <a:schemeClr val="tx1"/>
                    </a:solidFill>
                  </a:rPr>
                  <a:t>view</a:t>
                </a:r>
                <a:r>
                  <a:rPr lang="fr-FR" dirty="0">
                    <a:solidFill>
                      <a:schemeClr val="tx1"/>
                    </a:solidFill>
                  </a:rPr>
                  <a:t> </a:t>
                </a:r>
                <a:r>
                  <a:rPr lang="fr-FR" dirty="0" err="1">
                    <a:solidFill>
                      <a:schemeClr val="tx1"/>
                    </a:solidFill>
                  </a:rPr>
                  <a:t>instersection</a:t>
                </a:r>
                <a:r>
                  <a:rPr lang="fr-FR" dirty="0">
                    <a:solidFill>
                      <a:schemeClr val="tx1"/>
                    </a:solidFill>
                  </a:rPr>
                  <a:t> </a:t>
                </a:r>
                <a:r>
                  <a:rPr lang="fr-FR" dirty="0" err="1">
                    <a:solidFill>
                      <a:schemeClr val="tx1"/>
                    </a:solidFill>
                  </a:rPr>
                  <a:t>with</a:t>
                </a:r>
                <a:r>
                  <a:rPr lang="fr-FR" dirty="0">
                    <a:solidFill>
                      <a:schemeClr val="tx1"/>
                    </a:solidFill>
                  </a:rPr>
                  <a:t> </a:t>
                </a:r>
                <a:r>
                  <a:rPr lang="fr-FR" dirty="0" err="1">
                    <a:solidFill>
                      <a:schemeClr val="tx1"/>
                    </a:solidFill>
                  </a:rPr>
                  <a:t>half</a:t>
                </a:r>
                <a:r>
                  <a:rPr lang="fr-FR" dirty="0">
                    <a:solidFill>
                      <a:schemeClr val="tx1"/>
                    </a:solidFill>
                  </a:rPr>
                  <a:t> </a:t>
                </a:r>
                <a:r>
                  <a:rPr lang="fr-FR" dirty="0" err="1">
                    <a:solidFill>
                      <a:schemeClr val="tx1"/>
                    </a:solidFill>
                  </a:rPr>
                  <a:t>strip</a:t>
                </a:r>
                <a:r>
                  <a:rPr lang="fr-FR" dirty="0">
                    <a:solidFill>
                      <a:schemeClr val="tx1"/>
                    </a:solidFill>
                  </a:rPr>
                  <a:t> </a:t>
                </a:r>
                <a:br>
                  <a:rPr lang="fr-FR" dirty="0">
                    <a:solidFill>
                      <a:schemeClr val="tx1"/>
                    </a:solidFill>
                  </a:rPr>
                </a:br>
                <a:r>
                  <a:rPr lang="fr-FR" dirty="0">
                    <a:solidFill>
                      <a:schemeClr val="tx1"/>
                    </a:solidFill>
                  </a:rPr>
                  <a:t>(</a:t>
                </a:r>
                <a:r>
                  <a:rPr lang="fr-FR" dirty="0" err="1">
                    <a:solidFill>
                      <a:schemeClr val="tx1"/>
                    </a:solidFill>
                  </a:rPr>
                  <a:t>baseline</a:t>
                </a:r>
                <a:r>
                  <a:rPr lang="fr-FR" dirty="0">
                    <a:solidFill>
                      <a:schemeClr val="tx1"/>
                    </a:solidFill>
                  </a:rPr>
                  <a:t> </a:t>
                </a:r>
                <a:r>
                  <a:rPr lang="fr-FR" dirty="0" err="1">
                    <a:solidFill>
                      <a:schemeClr val="tx1"/>
                    </a:solidFill>
                  </a:rPr>
                  <a:t>parallel</a:t>
                </a:r>
                <a:r>
                  <a:rPr lang="fr-FR" dirty="0">
                    <a:solidFill>
                      <a:schemeClr val="tx1"/>
                    </a:solidFill>
                  </a:rPr>
                  <a:t> rays) of </a:t>
                </a:r>
                <a:r>
                  <a:rPr lang="fr-FR" dirty="0" err="1">
                    <a:solidFill>
                      <a:schemeClr val="tx1"/>
                    </a:solidFill>
                  </a:rPr>
                  <a:t>epipolar</a:t>
                </a:r>
                <a:r>
                  <a:rPr lang="fr-FR" dirty="0">
                    <a:solidFill>
                      <a:schemeClr val="tx1"/>
                    </a:solidFill>
                  </a:rPr>
                  <a:t> plane</a:t>
                </a:r>
              </a:p>
              <a:p>
                <a:pPr lvl="1">
                  <a:buFont typeface="Wingdings" panose="05000000000000000000" pitchFamily="2" charset="2"/>
                  <a:buChar char="Ø"/>
                </a:pPr>
                <a:r>
                  <a:rPr lang="fr-FR" dirty="0" err="1">
                    <a:solidFill>
                      <a:schemeClr val="tx1"/>
                    </a:solidFill>
                  </a:rPr>
                  <a:t>Homologous</a:t>
                </a:r>
                <a:r>
                  <a:rPr lang="fr-FR" dirty="0">
                    <a:solidFill>
                      <a:schemeClr val="tx1"/>
                    </a:solidFill>
                  </a:rPr>
                  <a:t> </a:t>
                </a:r>
                <a:r>
                  <a:rPr lang="fr-FR" dirty="0" err="1">
                    <a:solidFill>
                      <a:schemeClr val="tx1"/>
                    </a:solidFill>
                  </a:rPr>
                  <a:t>search</a:t>
                </a:r>
                <a:r>
                  <a:rPr lang="fr-FR" dirty="0">
                    <a:solidFill>
                      <a:schemeClr val="tx1"/>
                    </a:solidFill>
                  </a:rPr>
                  <a:t> </a:t>
                </a:r>
                <a:r>
                  <a:rPr lang="fr-FR" dirty="0" err="1">
                    <a:solidFill>
                      <a:schemeClr val="tx1"/>
                    </a:solidFill>
                  </a:rPr>
                  <a:t>reduced</a:t>
                </a:r>
                <a:r>
                  <a:rPr lang="fr-FR" dirty="0">
                    <a:solidFill>
                      <a:schemeClr val="tx1"/>
                    </a:solidFill>
                  </a:rPr>
                  <a:t> to a </a:t>
                </a:r>
                <a:r>
                  <a:rPr lang="fr-FR" dirty="0" err="1">
                    <a:solidFill>
                      <a:schemeClr val="tx1"/>
                    </a:solidFill>
                  </a:rPr>
                  <a:t>linear</a:t>
                </a:r>
                <a:r>
                  <a:rPr lang="fr-FR" dirty="0">
                    <a:solidFill>
                      <a:schemeClr val="tx1"/>
                    </a:solidFill>
                  </a:rPr>
                  <a:t> segment</a:t>
                </a:r>
              </a:p>
              <a:p>
                <a:pPr>
                  <a:spcBef>
                    <a:spcPts val="600"/>
                  </a:spcBef>
                  <a:buFont typeface="Wingdings" panose="05000000000000000000" pitchFamily="2" charset="2"/>
                  <a:buChar char="Ø"/>
                </a:pPr>
                <a:r>
                  <a:rPr lang="fr-FR" dirty="0">
                    <a:solidFill>
                      <a:schemeClr val="tx1"/>
                    </a:solidFill>
                  </a:rPr>
                  <a:t>Epipolar segments (ES): </a:t>
                </a:r>
                <a:r>
                  <a:rPr lang="fr-FR" dirty="0" err="1">
                    <a:solidFill>
                      <a:schemeClr val="tx1"/>
                    </a:solidFill>
                  </a:rPr>
                  <a:t>optimized</a:t>
                </a:r>
                <a:r>
                  <a:rPr lang="fr-FR" dirty="0">
                    <a:solidFill>
                      <a:schemeClr val="tx1"/>
                    </a:solidFill>
                  </a:rPr>
                  <a:t> </a:t>
                </a:r>
                <a:r>
                  <a:rPr lang="fr-FR" dirty="0" err="1">
                    <a:solidFill>
                      <a:schemeClr val="tx1"/>
                    </a:solidFill>
                  </a:rPr>
                  <a:t>search</a:t>
                </a:r>
                <a:r>
                  <a:rPr lang="fr-FR" dirty="0">
                    <a:solidFill>
                      <a:schemeClr val="tx1"/>
                    </a:solidFill>
                  </a:rPr>
                  <a:t> </a:t>
                </a:r>
                <a:r>
                  <a:rPr lang="fr-FR" dirty="0" err="1">
                    <a:solidFill>
                      <a:schemeClr val="tx1"/>
                    </a:solidFill>
                  </a:rPr>
                  <a:t>spaces</a:t>
                </a:r>
                <a:r>
                  <a:rPr lang="fr-FR" dirty="0">
                    <a:solidFill>
                      <a:schemeClr val="tx1"/>
                    </a:solidFill>
                  </a:rPr>
                  <a:t> (pixels </a:t>
                </a:r>
                <a:r>
                  <a:rPr lang="fr-FR" dirty="0" err="1">
                    <a:solidFill>
                      <a:schemeClr val="tx1"/>
                    </a:solidFill>
                  </a:rPr>
                  <a:t>ensuring</a:t>
                </a:r>
                <a:r>
                  <a:rPr lang="fr-FR" dirty="0">
                    <a:solidFill>
                      <a:schemeClr val="tx1"/>
                    </a:solidFill>
                  </a:rPr>
                  <a:t> rays intersection). </a:t>
                </a:r>
                <a:br>
                  <a:rPr lang="fr-FR" dirty="0">
                    <a:solidFill>
                      <a:schemeClr val="tx1"/>
                    </a:solidFill>
                  </a:rPr>
                </a:br>
                <a:r>
                  <a:rPr lang="fr-FR" dirty="0" err="1">
                    <a:solidFill>
                      <a:schemeClr val="tx1"/>
                    </a:solidFill>
                  </a:rPr>
                  <a:t>Rotate</a:t>
                </a:r>
                <a:r>
                  <a:rPr lang="fr-FR" dirty="0">
                    <a:solidFill>
                      <a:schemeClr val="tx1"/>
                    </a:solidFill>
                  </a:rPr>
                  <a:t> </a:t>
                </a:r>
                <a:r>
                  <a:rPr lang="fr-FR" dirty="0" err="1">
                    <a:solidFill>
                      <a:schemeClr val="tx1"/>
                    </a:solidFill>
                  </a:rPr>
                  <a:t>around</a:t>
                </a:r>
                <a:r>
                  <a:rPr lang="fr-FR" dirty="0">
                    <a:solidFill>
                      <a:schemeClr val="tx1"/>
                    </a:solidFill>
                  </a:rPr>
                  <a:t> </a:t>
                </a:r>
                <a:r>
                  <a:rPr lang="fr-FR" dirty="0" err="1">
                    <a:solidFill>
                      <a:schemeClr val="tx1"/>
                    </a:solidFill>
                  </a:rPr>
                  <a:t>epipoles</a:t>
                </a:r>
                <a:r>
                  <a:rPr lang="fr-FR" dirty="0">
                    <a:solidFill>
                      <a:schemeClr val="tx1"/>
                    </a:solidFill>
                  </a:rPr>
                  <a:t>:  explicit </a:t>
                </a:r>
                <a:r>
                  <a:rPr lang="fr-FR" dirty="0" err="1">
                    <a:solidFill>
                      <a:schemeClr val="tx1"/>
                    </a:solidFill>
                  </a:rPr>
                  <a:t>characterization</a:t>
                </a:r>
                <a:r>
                  <a:rPr lang="fr-FR" dirty="0">
                    <a:solidFill>
                      <a:schemeClr val="tx1"/>
                    </a:solidFill>
                  </a:rPr>
                  <a:t> &amp; suboptimal </a:t>
                </a:r>
                <a:r>
                  <a:rPr lang="fr-FR" dirty="0" err="1">
                    <a:solidFill>
                      <a:schemeClr val="tx1"/>
                    </a:solidFill>
                  </a:rPr>
                  <a:t>path</a:t>
                </a:r>
                <a:r>
                  <a:rPr lang="fr-FR" dirty="0">
                    <a:solidFill>
                      <a:schemeClr val="tx1"/>
                    </a:solidFill>
                  </a:rPr>
                  <a:t> in memory </a:t>
                </a:r>
              </a:p>
            </p:txBody>
          </p:sp>
        </mc:Choice>
        <mc:Fallback xmlns="">
          <p:sp>
            <p:nvSpPr>
              <p:cNvPr id="10" name="Espace réservé du contenu 9"/>
              <p:cNvSpPr>
                <a:spLocks noGrp="1" noRot="1" noChangeAspect="1" noMove="1" noResize="1" noEditPoints="1" noAdjustHandles="1" noChangeArrowheads="1" noChangeShapeType="1" noTextEdit="1"/>
              </p:cNvSpPr>
              <p:nvPr>
                <p:ph idx="1"/>
              </p:nvPr>
            </p:nvSpPr>
            <p:spPr>
              <a:xfrm>
                <a:off x="732368" y="1409701"/>
                <a:ext cx="10723033" cy="4689065"/>
              </a:xfrm>
              <a:blipFill>
                <a:blip r:embed="rId3"/>
                <a:stretch>
                  <a:fillRect l="-910" t="-1040"/>
                </a:stretch>
              </a:blipFill>
            </p:spPr>
            <p:txBody>
              <a:bodyPr/>
              <a:lstStyle/>
              <a:p>
                <a:r>
                  <a:rPr lang="fr-FR">
                    <a:noFill/>
                  </a:rPr>
                  <a:t> </a:t>
                </a:r>
              </a:p>
            </p:txBody>
          </p:sp>
        </mc:Fallback>
      </mc:AlternateContent>
      <p:sp>
        <p:nvSpPr>
          <p:cNvPr id="47" name="Forme libre 46"/>
          <p:cNvSpPr/>
          <p:nvPr/>
        </p:nvSpPr>
        <p:spPr>
          <a:xfrm rot="11270962" flipH="1">
            <a:off x="8928609" y="2422856"/>
            <a:ext cx="1071906" cy="782966"/>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0 w 1072515"/>
              <a:gd name="connsiteY0" fmla="*/ 411480 h 1308735"/>
              <a:gd name="connsiteX1" fmla="*/ 0 w 1072515"/>
              <a:gd name="connsiteY1" fmla="*/ 0 h 1308735"/>
              <a:gd name="connsiteX2" fmla="*/ 1066800 w 1072515"/>
              <a:gd name="connsiteY2" fmla="*/ 411480 h 1308735"/>
              <a:gd name="connsiteX3" fmla="*/ 1072515 w 1072515"/>
              <a:gd name="connsiteY3" fmla="*/ 1308735 h 1308735"/>
              <a:gd name="connsiteX0" fmla="*/ 0 w 1074420"/>
              <a:gd name="connsiteY0" fmla="*/ 407670 h 1308735"/>
              <a:gd name="connsiteX1" fmla="*/ 1905 w 1074420"/>
              <a:gd name="connsiteY1" fmla="*/ 0 h 1308735"/>
              <a:gd name="connsiteX2" fmla="*/ 1068705 w 1074420"/>
              <a:gd name="connsiteY2" fmla="*/ 411480 h 1308735"/>
              <a:gd name="connsiteX3" fmla="*/ 1074420 w 1074420"/>
              <a:gd name="connsiteY3" fmla="*/ 1308735 h 1308735"/>
              <a:gd name="connsiteX0" fmla="*/ 0 w 1070610"/>
              <a:gd name="connsiteY0" fmla="*/ 407670 h 1320165"/>
              <a:gd name="connsiteX1" fmla="*/ 1905 w 1070610"/>
              <a:gd name="connsiteY1" fmla="*/ 0 h 1320165"/>
              <a:gd name="connsiteX2" fmla="*/ 1068705 w 1070610"/>
              <a:gd name="connsiteY2" fmla="*/ 411480 h 1320165"/>
              <a:gd name="connsiteX3" fmla="*/ 1070610 w 1070610"/>
              <a:gd name="connsiteY3" fmla="*/ 1320165 h 1320165"/>
              <a:gd name="connsiteX0" fmla="*/ 0 w 1072515"/>
              <a:gd name="connsiteY0" fmla="*/ 407670 h 1318260"/>
              <a:gd name="connsiteX1" fmla="*/ 1905 w 1072515"/>
              <a:gd name="connsiteY1" fmla="*/ 0 h 1318260"/>
              <a:gd name="connsiteX2" fmla="*/ 1068705 w 1072515"/>
              <a:gd name="connsiteY2" fmla="*/ 411480 h 1318260"/>
              <a:gd name="connsiteX3" fmla="*/ 1072515 w 1072515"/>
              <a:gd name="connsiteY3" fmla="*/ 1318260 h 1318260"/>
              <a:gd name="connsiteX0" fmla="*/ 0 w 1094012"/>
              <a:gd name="connsiteY0" fmla="*/ 1023918 h 1318260"/>
              <a:gd name="connsiteX1" fmla="*/ 23402 w 1094012"/>
              <a:gd name="connsiteY1" fmla="*/ 0 h 1318260"/>
              <a:gd name="connsiteX2" fmla="*/ 1090202 w 1094012"/>
              <a:gd name="connsiteY2" fmla="*/ 411480 h 1318260"/>
              <a:gd name="connsiteX3" fmla="*/ 1094012 w 1094012"/>
              <a:gd name="connsiteY3" fmla="*/ 1318260 h 1318260"/>
              <a:gd name="connsiteX0" fmla="*/ 0 w 1107676"/>
              <a:gd name="connsiteY0" fmla="*/ 1039341 h 1318260"/>
              <a:gd name="connsiteX1" fmla="*/ 37066 w 1107676"/>
              <a:gd name="connsiteY1" fmla="*/ 0 h 1318260"/>
              <a:gd name="connsiteX2" fmla="*/ 1103866 w 1107676"/>
              <a:gd name="connsiteY2" fmla="*/ 411480 h 1318260"/>
              <a:gd name="connsiteX3" fmla="*/ 1107676 w 1107676"/>
              <a:gd name="connsiteY3" fmla="*/ 1318260 h 1318260"/>
              <a:gd name="connsiteX0" fmla="*/ 0 w 1106698"/>
              <a:gd name="connsiteY0" fmla="*/ 1074090 h 1318260"/>
              <a:gd name="connsiteX1" fmla="*/ 36088 w 1106698"/>
              <a:gd name="connsiteY1" fmla="*/ 0 h 1318260"/>
              <a:gd name="connsiteX2" fmla="*/ 1102888 w 1106698"/>
              <a:gd name="connsiteY2" fmla="*/ 411480 h 1318260"/>
              <a:gd name="connsiteX3" fmla="*/ 1106698 w 1106698"/>
              <a:gd name="connsiteY3" fmla="*/ 1318260 h 1318260"/>
              <a:gd name="connsiteX0" fmla="*/ 0 w 1079100"/>
              <a:gd name="connsiteY0" fmla="*/ 218305 h 1318260"/>
              <a:gd name="connsiteX1" fmla="*/ 8490 w 1079100"/>
              <a:gd name="connsiteY1" fmla="*/ 0 h 1318260"/>
              <a:gd name="connsiteX2" fmla="*/ 1075290 w 1079100"/>
              <a:gd name="connsiteY2" fmla="*/ 411480 h 1318260"/>
              <a:gd name="connsiteX3" fmla="*/ 1079100 w 1079100"/>
              <a:gd name="connsiteY3" fmla="*/ 1318260 h 1318260"/>
              <a:gd name="connsiteX0" fmla="*/ 0 w 1075585"/>
              <a:gd name="connsiteY0" fmla="*/ 220713 h 1318260"/>
              <a:gd name="connsiteX1" fmla="*/ 4975 w 1075585"/>
              <a:gd name="connsiteY1" fmla="*/ 0 h 1318260"/>
              <a:gd name="connsiteX2" fmla="*/ 1071775 w 1075585"/>
              <a:gd name="connsiteY2" fmla="*/ 411480 h 1318260"/>
              <a:gd name="connsiteX3" fmla="*/ 1075585 w 1075585"/>
              <a:gd name="connsiteY3" fmla="*/ 1318260 h 1318260"/>
              <a:gd name="connsiteX0" fmla="*/ 0 w 1071803"/>
              <a:gd name="connsiteY0" fmla="*/ 220713 h 1472160"/>
              <a:gd name="connsiteX1" fmla="*/ 4975 w 1071803"/>
              <a:gd name="connsiteY1" fmla="*/ 0 h 1472160"/>
              <a:gd name="connsiteX2" fmla="*/ 1071775 w 1071803"/>
              <a:gd name="connsiteY2" fmla="*/ 411480 h 1472160"/>
              <a:gd name="connsiteX3" fmla="*/ 1062061 w 1071803"/>
              <a:gd name="connsiteY3" fmla="*/ 1472160 h 1472160"/>
              <a:gd name="connsiteX0" fmla="*/ 0 w 1071831"/>
              <a:gd name="connsiteY0" fmla="*/ 220713 h 763314"/>
              <a:gd name="connsiteX1" fmla="*/ 4975 w 1071831"/>
              <a:gd name="connsiteY1" fmla="*/ 0 h 763314"/>
              <a:gd name="connsiteX2" fmla="*/ 1071775 w 1071831"/>
              <a:gd name="connsiteY2" fmla="*/ 411480 h 763314"/>
              <a:gd name="connsiteX3" fmla="*/ 1067478 w 1071831"/>
              <a:gd name="connsiteY3" fmla="*/ 763314 h 763314"/>
              <a:gd name="connsiteX0" fmla="*/ 0 w 1071842"/>
              <a:gd name="connsiteY0" fmla="*/ 220713 h 771123"/>
              <a:gd name="connsiteX1" fmla="*/ 4975 w 1071842"/>
              <a:gd name="connsiteY1" fmla="*/ 0 h 771123"/>
              <a:gd name="connsiteX2" fmla="*/ 1071775 w 1071842"/>
              <a:gd name="connsiteY2" fmla="*/ 411480 h 771123"/>
              <a:gd name="connsiteX3" fmla="*/ 1068325 w 1071842"/>
              <a:gd name="connsiteY3" fmla="*/ 771123 h 771123"/>
              <a:gd name="connsiteX0" fmla="*/ 0 w 1071906"/>
              <a:gd name="connsiteY0" fmla="*/ 220713 h 782966"/>
              <a:gd name="connsiteX1" fmla="*/ 4975 w 1071906"/>
              <a:gd name="connsiteY1" fmla="*/ 0 h 782966"/>
              <a:gd name="connsiteX2" fmla="*/ 1071775 w 1071906"/>
              <a:gd name="connsiteY2" fmla="*/ 411480 h 782966"/>
              <a:gd name="connsiteX3" fmla="*/ 1070538 w 1071906"/>
              <a:gd name="connsiteY3" fmla="*/ 782966 h 782966"/>
            </a:gdLst>
            <a:ahLst/>
            <a:cxnLst>
              <a:cxn ang="0">
                <a:pos x="connsiteX0" y="connsiteY0"/>
              </a:cxn>
              <a:cxn ang="0">
                <a:pos x="connsiteX1" y="connsiteY1"/>
              </a:cxn>
              <a:cxn ang="0">
                <a:pos x="connsiteX2" y="connsiteY2"/>
              </a:cxn>
              <a:cxn ang="0">
                <a:pos x="connsiteX3" y="connsiteY3"/>
              </a:cxn>
            </a:cxnLst>
            <a:rect l="l" t="t" r="r" b="b"/>
            <a:pathLst>
              <a:path w="1071906" h="782966">
                <a:moveTo>
                  <a:pt x="0" y="220713"/>
                </a:moveTo>
                <a:lnTo>
                  <a:pt x="4975" y="0"/>
                </a:lnTo>
                <a:lnTo>
                  <a:pt x="1071775" y="411480"/>
                </a:lnTo>
                <a:cubicBezTo>
                  <a:pt x="1072410" y="633095"/>
                  <a:pt x="1070538" y="782966"/>
                  <a:pt x="1070538" y="782966"/>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9" name="Groupe 48"/>
          <p:cNvGrpSpPr/>
          <p:nvPr/>
        </p:nvGrpSpPr>
        <p:grpSpPr>
          <a:xfrm>
            <a:off x="6999857" y="1913170"/>
            <a:ext cx="1089477" cy="1484714"/>
            <a:chOff x="2070684" y="3977666"/>
            <a:chExt cx="1089477" cy="1484714"/>
          </a:xfrm>
          <a:noFill/>
        </p:grpSpPr>
        <p:sp>
          <p:nvSpPr>
            <p:cNvPr id="50" name="Parallélogramme 49"/>
            <p:cNvSpPr/>
            <p:nvPr/>
          </p:nvSpPr>
          <p:spPr>
            <a:xfrm rot="5400000">
              <a:off x="1884100" y="4186319"/>
              <a:ext cx="1484714" cy="1067408"/>
            </a:xfrm>
            <a:prstGeom prst="parallelogram">
              <a:avLst>
                <a:gd name="adj" fmla="val 38279"/>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p:nvPr/>
          </p:nvCxnSpPr>
          <p:spPr>
            <a:xfrm flipH="1">
              <a:off x="2070684" y="4705040"/>
              <a:ext cx="567209" cy="183287"/>
            </a:xfrm>
            <a:prstGeom prst="line">
              <a:avLst/>
            </a:prstGeom>
            <a:grp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 name="Forme libre 51"/>
          <p:cNvSpPr/>
          <p:nvPr/>
        </p:nvSpPr>
        <p:spPr>
          <a:xfrm rot="10800000">
            <a:off x="7019222" y="2077719"/>
            <a:ext cx="1070610" cy="1320165"/>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3810 w 1072515"/>
              <a:gd name="connsiteY0" fmla="*/ 405765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72515"/>
              <a:gd name="connsiteY0" fmla="*/ 407670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72515"/>
              <a:gd name="connsiteY0" fmla="*/ 407670 h 1318260"/>
              <a:gd name="connsiteX1" fmla="*/ 0 w 1072515"/>
              <a:gd name="connsiteY1" fmla="*/ 0 h 1318260"/>
              <a:gd name="connsiteX2" fmla="*/ 1066800 w 1072515"/>
              <a:gd name="connsiteY2" fmla="*/ 411480 h 1318260"/>
              <a:gd name="connsiteX3" fmla="*/ 1072515 w 1072515"/>
              <a:gd name="connsiteY3" fmla="*/ 1318260 h 1318260"/>
              <a:gd name="connsiteX0" fmla="*/ 1905 w 1067082"/>
              <a:gd name="connsiteY0" fmla="*/ 407670 h 1318260"/>
              <a:gd name="connsiteX1" fmla="*/ 0 w 1067082"/>
              <a:gd name="connsiteY1" fmla="*/ 0 h 1318260"/>
              <a:gd name="connsiteX2" fmla="*/ 1066800 w 1067082"/>
              <a:gd name="connsiteY2" fmla="*/ 411480 h 1318260"/>
              <a:gd name="connsiteX3" fmla="*/ 1066800 w 1067082"/>
              <a:gd name="connsiteY3" fmla="*/ 1318260 h 1318260"/>
              <a:gd name="connsiteX0" fmla="*/ 1905 w 1070610"/>
              <a:gd name="connsiteY0" fmla="*/ 407670 h 1320165"/>
              <a:gd name="connsiteX1" fmla="*/ 0 w 1070610"/>
              <a:gd name="connsiteY1" fmla="*/ 0 h 1320165"/>
              <a:gd name="connsiteX2" fmla="*/ 1066800 w 1070610"/>
              <a:gd name="connsiteY2" fmla="*/ 411480 h 1320165"/>
              <a:gd name="connsiteX3" fmla="*/ 1070610 w 1070610"/>
              <a:gd name="connsiteY3" fmla="*/ 1320165 h 1320165"/>
            </a:gdLst>
            <a:ahLst/>
            <a:cxnLst>
              <a:cxn ang="0">
                <a:pos x="connsiteX0" y="connsiteY0"/>
              </a:cxn>
              <a:cxn ang="0">
                <a:pos x="connsiteX1" y="connsiteY1"/>
              </a:cxn>
              <a:cxn ang="0">
                <a:pos x="connsiteX2" y="connsiteY2"/>
              </a:cxn>
              <a:cxn ang="0">
                <a:pos x="connsiteX3" y="connsiteY3"/>
              </a:cxn>
            </a:cxnLst>
            <a:rect l="l" t="t" r="r" b="b"/>
            <a:pathLst>
              <a:path w="1070610" h="1320165">
                <a:moveTo>
                  <a:pt x="1905" y="407670"/>
                </a:moveTo>
                <a:lnTo>
                  <a:pt x="0" y="0"/>
                </a:lnTo>
                <a:lnTo>
                  <a:pt x="1066800" y="411480"/>
                </a:lnTo>
                <a:cubicBezTo>
                  <a:pt x="1067435" y="633095"/>
                  <a:pt x="1070610" y="1320165"/>
                  <a:pt x="1070610" y="1320165"/>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Plan 2"/>
          <p:cNvSpPr/>
          <p:nvPr/>
        </p:nvSpPr>
        <p:spPr>
          <a:xfrm>
            <a:off x="6941538" y="1083433"/>
            <a:ext cx="3600688" cy="1755761"/>
          </a:xfrm>
          <a:prstGeom prst="parallelogram">
            <a:avLst>
              <a:gd name="adj" fmla="val 40996"/>
            </a:avLst>
          </a:prstGeom>
          <a:solidFill>
            <a:srgbClr val="E6B9B8">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4" name="Bord G"/>
          <p:cNvCxnSpPr/>
          <p:nvPr/>
        </p:nvCxnSpPr>
        <p:spPr>
          <a:xfrm flipV="1">
            <a:off x="6941539" y="1083431"/>
            <a:ext cx="720195" cy="175576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Bord D"/>
          <p:cNvCxnSpPr/>
          <p:nvPr/>
        </p:nvCxnSpPr>
        <p:spPr>
          <a:xfrm flipV="1">
            <a:off x="9822032" y="1083433"/>
            <a:ext cx="720195" cy="1755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7661677" y="1098061"/>
            <a:ext cx="2168257" cy="1741128"/>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7420945" y="1656125"/>
            <a:ext cx="2408988" cy="1183064"/>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Connecteur droit 57"/>
          <p:cNvCxnSpPr>
            <a:stCxn id="53" idx="5"/>
          </p:cNvCxnSpPr>
          <p:nvPr/>
        </p:nvCxnSpPr>
        <p:spPr>
          <a:xfrm>
            <a:off x="7301435" y="1961313"/>
            <a:ext cx="2528499" cy="877876"/>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7539669" y="1368811"/>
            <a:ext cx="2290265" cy="1470379"/>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7186665" y="2232498"/>
            <a:ext cx="2635367" cy="605456"/>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Baseline"/>
          <p:cNvCxnSpPr/>
          <p:nvPr/>
        </p:nvCxnSpPr>
        <p:spPr>
          <a:xfrm rot="10800000" flipV="1">
            <a:off x="6933679" y="2839193"/>
            <a:ext cx="28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Forme libre 61"/>
          <p:cNvSpPr/>
          <p:nvPr/>
        </p:nvSpPr>
        <p:spPr>
          <a:xfrm rot="470962" flipH="1">
            <a:off x="8986246" y="1724110"/>
            <a:ext cx="1074133" cy="1278703"/>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0 w 1068715"/>
              <a:gd name="connsiteY0" fmla="*/ 169545 h 1258876"/>
              <a:gd name="connsiteX1" fmla="*/ 1905 w 1068715"/>
              <a:gd name="connsiteY1" fmla="*/ 0 h 1258876"/>
              <a:gd name="connsiteX2" fmla="*/ 1068705 w 1068715"/>
              <a:gd name="connsiteY2" fmla="*/ 411480 h 1258876"/>
              <a:gd name="connsiteX3" fmla="*/ 1039955 w 1068715"/>
              <a:gd name="connsiteY3" fmla="*/ 1258876 h 1258876"/>
              <a:gd name="connsiteX0" fmla="*/ 0 w 1040378"/>
              <a:gd name="connsiteY0" fmla="*/ 169545 h 1258876"/>
              <a:gd name="connsiteX1" fmla="*/ 1905 w 1040378"/>
              <a:gd name="connsiteY1" fmla="*/ 0 h 1258876"/>
              <a:gd name="connsiteX2" fmla="*/ 1040137 w 1040378"/>
              <a:gd name="connsiteY2" fmla="*/ 409465 h 1258876"/>
              <a:gd name="connsiteX3" fmla="*/ 1039955 w 1040378"/>
              <a:gd name="connsiteY3" fmla="*/ 1258876 h 1258876"/>
              <a:gd name="connsiteX0" fmla="*/ 0 w 1040137"/>
              <a:gd name="connsiteY0" fmla="*/ 169545 h 1278123"/>
              <a:gd name="connsiteX1" fmla="*/ 1905 w 1040137"/>
              <a:gd name="connsiteY1" fmla="*/ 0 h 1278123"/>
              <a:gd name="connsiteX2" fmla="*/ 1040137 w 1040137"/>
              <a:gd name="connsiteY2" fmla="*/ 409465 h 1278123"/>
              <a:gd name="connsiteX3" fmla="*/ 1039955 w 1040137"/>
              <a:gd name="connsiteY3" fmla="*/ 1258876 h 1278123"/>
              <a:gd name="connsiteX0" fmla="*/ 0 w 1040137"/>
              <a:gd name="connsiteY0" fmla="*/ 169545 h 1278123"/>
              <a:gd name="connsiteX1" fmla="*/ 1905 w 1040137"/>
              <a:gd name="connsiteY1" fmla="*/ 0 h 1278123"/>
              <a:gd name="connsiteX2" fmla="*/ 1040137 w 1040137"/>
              <a:gd name="connsiteY2" fmla="*/ 409465 h 1278123"/>
              <a:gd name="connsiteX3" fmla="*/ 1039955 w 1040137"/>
              <a:gd name="connsiteY3" fmla="*/ 1258876 h 1278123"/>
              <a:gd name="connsiteX0" fmla="*/ 0 w 1040137"/>
              <a:gd name="connsiteY0" fmla="*/ 169545 h 1276428"/>
              <a:gd name="connsiteX1" fmla="*/ 1905 w 1040137"/>
              <a:gd name="connsiteY1" fmla="*/ 0 h 1276428"/>
              <a:gd name="connsiteX2" fmla="*/ 1040137 w 1040137"/>
              <a:gd name="connsiteY2" fmla="*/ 409465 h 1276428"/>
              <a:gd name="connsiteX3" fmla="*/ 1038328 w 1040137"/>
              <a:gd name="connsiteY3" fmla="*/ 1256732 h 1276428"/>
              <a:gd name="connsiteX0" fmla="*/ 28550 w 1068687"/>
              <a:gd name="connsiteY0" fmla="*/ 171820 h 1278703"/>
              <a:gd name="connsiteX1" fmla="*/ 0 w 1068687"/>
              <a:gd name="connsiteY1" fmla="*/ 0 h 1278703"/>
              <a:gd name="connsiteX2" fmla="*/ 1068687 w 1068687"/>
              <a:gd name="connsiteY2" fmla="*/ 411740 h 1278703"/>
              <a:gd name="connsiteX3" fmla="*/ 1066878 w 1068687"/>
              <a:gd name="connsiteY3" fmla="*/ 1259007 h 1278703"/>
              <a:gd name="connsiteX0" fmla="*/ 0 w 1072091"/>
              <a:gd name="connsiteY0" fmla="*/ 1073157 h 1278703"/>
              <a:gd name="connsiteX1" fmla="*/ 3404 w 1072091"/>
              <a:gd name="connsiteY1" fmla="*/ 0 h 1278703"/>
              <a:gd name="connsiteX2" fmla="*/ 1072091 w 1072091"/>
              <a:gd name="connsiteY2" fmla="*/ 411740 h 1278703"/>
              <a:gd name="connsiteX3" fmla="*/ 1070282 w 1072091"/>
              <a:gd name="connsiteY3" fmla="*/ 1259007 h 1278703"/>
              <a:gd name="connsiteX0" fmla="*/ 288 w 1069020"/>
              <a:gd name="connsiteY0" fmla="*/ 714016 h 1278703"/>
              <a:gd name="connsiteX1" fmla="*/ 333 w 1069020"/>
              <a:gd name="connsiteY1" fmla="*/ 0 h 1278703"/>
              <a:gd name="connsiteX2" fmla="*/ 1069020 w 1069020"/>
              <a:gd name="connsiteY2" fmla="*/ 411740 h 1278703"/>
              <a:gd name="connsiteX3" fmla="*/ 1067211 w 1069020"/>
              <a:gd name="connsiteY3" fmla="*/ 1259007 h 1278703"/>
              <a:gd name="connsiteX0" fmla="*/ 0 w 1070880"/>
              <a:gd name="connsiteY0" fmla="*/ 715643 h 1278703"/>
              <a:gd name="connsiteX1" fmla="*/ 2193 w 1070880"/>
              <a:gd name="connsiteY1" fmla="*/ 0 h 1278703"/>
              <a:gd name="connsiteX2" fmla="*/ 1070880 w 1070880"/>
              <a:gd name="connsiteY2" fmla="*/ 411740 h 1278703"/>
              <a:gd name="connsiteX3" fmla="*/ 1069071 w 1070880"/>
              <a:gd name="connsiteY3" fmla="*/ 1259007 h 1278703"/>
              <a:gd name="connsiteX0" fmla="*/ 0 w 1074133"/>
              <a:gd name="connsiteY0" fmla="*/ 711348 h 1278703"/>
              <a:gd name="connsiteX1" fmla="*/ 5446 w 1074133"/>
              <a:gd name="connsiteY1" fmla="*/ 0 h 1278703"/>
              <a:gd name="connsiteX2" fmla="*/ 1074133 w 1074133"/>
              <a:gd name="connsiteY2" fmla="*/ 411740 h 1278703"/>
              <a:gd name="connsiteX3" fmla="*/ 1072324 w 1074133"/>
              <a:gd name="connsiteY3" fmla="*/ 1259007 h 1278703"/>
            </a:gdLst>
            <a:ahLst/>
            <a:cxnLst>
              <a:cxn ang="0">
                <a:pos x="connsiteX0" y="connsiteY0"/>
              </a:cxn>
              <a:cxn ang="0">
                <a:pos x="connsiteX1" y="connsiteY1"/>
              </a:cxn>
              <a:cxn ang="0">
                <a:pos x="connsiteX2" y="connsiteY2"/>
              </a:cxn>
              <a:cxn ang="0">
                <a:pos x="connsiteX3" y="connsiteY3"/>
              </a:cxn>
            </a:cxnLst>
            <a:rect l="l" t="t" r="r" b="b"/>
            <a:pathLst>
              <a:path w="1074133" h="1278703">
                <a:moveTo>
                  <a:pt x="0" y="711348"/>
                </a:moveTo>
                <a:cubicBezTo>
                  <a:pt x="1135" y="353629"/>
                  <a:pt x="4311" y="357719"/>
                  <a:pt x="5446" y="0"/>
                </a:cubicBezTo>
                <a:lnTo>
                  <a:pt x="1074133" y="411740"/>
                </a:lnTo>
                <a:cubicBezTo>
                  <a:pt x="1067083" y="1484193"/>
                  <a:pt x="1072324" y="1259007"/>
                  <a:pt x="1072324" y="1259007"/>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62"/>
          <p:cNvCxnSpPr/>
          <p:nvPr/>
        </p:nvCxnSpPr>
        <p:spPr>
          <a:xfrm flipV="1">
            <a:off x="9101244" y="2552780"/>
            <a:ext cx="839511" cy="2851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4" name="Groupe 63"/>
          <p:cNvGrpSpPr/>
          <p:nvPr/>
        </p:nvGrpSpPr>
        <p:grpSpPr>
          <a:xfrm rot="470962" flipH="1">
            <a:off x="8970602" y="1724075"/>
            <a:ext cx="1067408" cy="1484714"/>
            <a:chOff x="2092753" y="3977666"/>
            <a:chExt cx="1067408" cy="1484714"/>
          </a:xfrm>
          <a:noFill/>
        </p:grpSpPr>
        <p:sp>
          <p:nvSpPr>
            <p:cNvPr id="65" name="Parallélogramme 64"/>
            <p:cNvSpPr/>
            <p:nvPr/>
          </p:nvSpPr>
          <p:spPr>
            <a:xfrm rot="5400000">
              <a:off x="1884100" y="4186319"/>
              <a:ext cx="1484714" cy="1067408"/>
            </a:xfrm>
            <a:prstGeom prst="parallelogram">
              <a:avLst>
                <a:gd name="adj" fmla="val 38279"/>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6" name="Connecteur droit 65"/>
            <p:cNvCxnSpPr/>
            <p:nvPr/>
          </p:nvCxnSpPr>
          <p:spPr>
            <a:xfrm rot="470962" flipH="1">
              <a:off x="2295205" y="4681530"/>
              <a:ext cx="318655" cy="373803"/>
            </a:xfrm>
            <a:prstGeom prst="line">
              <a:avLst/>
            </a:prstGeom>
            <a:grp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7" name="Ellipse 66"/>
          <p:cNvSpPr/>
          <p:nvPr/>
        </p:nvSpPr>
        <p:spPr>
          <a:xfrm>
            <a:off x="9757172" y="2763079"/>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68" name="Ellipse 67"/>
          <p:cNvSpPr/>
          <p:nvPr/>
        </p:nvSpPr>
        <p:spPr>
          <a:xfrm>
            <a:off x="6885315" y="2773153"/>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71" name="Forme libre 70"/>
          <p:cNvSpPr/>
          <p:nvPr/>
        </p:nvSpPr>
        <p:spPr>
          <a:xfrm>
            <a:off x="7019881" y="1912107"/>
            <a:ext cx="1068987" cy="1078230"/>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Lst>
            <a:ahLst/>
            <a:cxnLst>
              <a:cxn ang="0">
                <a:pos x="connsiteX0" y="connsiteY0"/>
              </a:cxn>
              <a:cxn ang="0">
                <a:pos x="connsiteX1" y="connsiteY1"/>
              </a:cxn>
              <a:cxn ang="0">
                <a:pos x="connsiteX2" y="connsiteY2"/>
              </a:cxn>
              <a:cxn ang="0">
                <a:pos x="connsiteX3" y="connsiteY3"/>
              </a:cxn>
            </a:cxnLst>
            <a:rect l="l" t="t" r="r" b="b"/>
            <a:pathLst>
              <a:path w="1068987" h="1078230">
                <a:moveTo>
                  <a:pt x="0" y="169545"/>
                </a:moveTo>
                <a:lnTo>
                  <a:pt x="1905" y="0"/>
                </a:lnTo>
                <a:lnTo>
                  <a:pt x="1068705" y="411480"/>
                </a:lnTo>
                <a:cubicBezTo>
                  <a:pt x="1069340" y="633095"/>
                  <a:pt x="1068705" y="1078230"/>
                  <a:pt x="1068705" y="1078230"/>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2" name="Connecteur droit 71"/>
          <p:cNvCxnSpPr/>
          <p:nvPr/>
        </p:nvCxnSpPr>
        <p:spPr>
          <a:xfrm>
            <a:off x="7156637" y="2209164"/>
            <a:ext cx="766215" cy="62879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3" name="Ellipse 72"/>
          <p:cNvSpPr/>
          <p:nvPr/>
        </p:nvSpPr>
        <p:spPr>
          <a:xfrm>
            <a:off x="7120624" y="2165839"/>
            <a:ext cx="132080" cy="132080"/>
          </a:xfrm>
          <a:prstGeom prst="ellipse">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74" name="Ellipse 73"/>
          <p:cNvSpPr/>
          <p:nvPr/>
        </p:nvSpPr>
        <p:spPr>
          <a:xfrm>
            <a:off x="7856811" y="2773153"/>
            <a:ext cx="132080" cy="13208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80" name="Ellipse 79"/>
          <p:cNvSpPr/>
          <p:nvPr/>
        </p:nvSpPr>
        <p:spPr>
          <a:xfrm>
            <a:off x="9035203" y="2773153"/>
            <a:ext cx="132080" cy="13208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81" name="Ellipse 80"/>
          <p:cNvSpPr/>
          <p:nvPr/>
        </p:nvSpPr>
        <p:spPr>
          <a:xfrm>
            <a:off x="9878447" y="2477773"/>
            <a:ext cx="132080" cy="132080"/>
          </a:xfrm>
          <a:prstGeom prst="ellipse">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grpSp>
        <p:nvGrpSpPr>
          <p:cNvPr id="82" name="Groupe 81"/>
          <p:cNvGrpSpPr/>
          <p:nvPr/>
        </p:nvGrpSpPr>
        <p:grpSpPr>
          <a:xfrm>
            <a:off x="8224850" y="3462185"/>
            <a:ext cx="1638934" cy="923330"/>
            <a:chOff x="6153785" y="4751329"/>
            <a:chExt cx="1638934" cy="923330"/>
          </a:xfrm>
        </p:grpSpPr>
        <p:sp>
          <p:nvSpPr>
            <p:cNvPr id="83" name="ZoneTexte 82"/>
            <p:cNvSpPr txBox="1"/>
            <p:nvPr/>
          </p:nvSpPr>
          <p:spPr>
            <a:xfrm>
              <a:off x="6299488" y="4751329"/>
              <a:ext cx="1493231" cy="923330"/>
            </a:xfrm>
            <a:prstGeom prst="rect">
              <a:avLst/>
            </a:prstGeom>
            <a:noFill/>
          </p:spPr>
          <p:txBody>
            <a:bodyPr wrap="square" rtlCol="0">
              <a:spAutoFit/>
            </a:bodyPr>
            <a:lstStyle/>
            <a:p>
              <a:r>
                <a:rPr lang="fr-FR" dirty="0" err="1"/>
                <a:t>Epipole</a:t>
              </a:r>
              <a:br>
                <a:rPr lang="fr-FR" dirty="0"/>
              </a:br>
              <a:r>
                <a:rPr lang="fr-FR" dirty="0"/>
                <a:t>Optical center</a:t>
              </a:r>
            </a:p>
          </p:txBody>
        </p:sp>
        <p:sp>
          <p:nvSpPr>
            <p:cNvPr id="86" name="Ellipse 85"/>
            <p:cNvSpPr/>
            <p:nvPr/>
          </p:nvSpPr>
          <p:spPr>
            <a:xfrm>
              <a:off x="6153785" y="4869801"/>
              <a:ext cx="132080" cy="13208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88" name="Ellipse 87"/>
            <p:cNvSpPr/>
            <p:nvPr/>
          </p:nvSpPr>
          <p:spPr>
            <a:xfrm>
              <a:off x="6153785" y="5136794"/>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89" name="ZoneTexte 88"/>
              <p:cNvSpPr txBox="1"/>
              <p:nvPr/>
            </p:nvSpPr>
            <p:spPr>
              <a:xfrm>
                <a:off x="8593041" y="1080663"/>
                <a:ext cx="1671332" cy="646331"/>
              </a:xfrm>
              <a:prstGeom prst="rect">
                <a:avLst/>
              </a:prstGeom>
              <a:noFill/>
            </p:spPr>
            <p:txBody>
              <a:bodyPr wrap="square" rtlCol="0">
                <a:spAutoFit/>
              </a:bodyPr>
              <a:lstStyle/>
              <a:p>
                <a:pPr algn="ctr"/>
                <a:r>
                  <a:rPr lang="fr-FR" dirty="0"/>
                  <a:t>Epipolar plane of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a14:m>
                <a:endParaRPr lang="fr-FR" dirty="0"/>
              </a:p>
            </p:txBody>
          </p:sp>
        </mc:Choice>
        <mc:Fallback xmlns="">
          <p:sp>
            <p:nvSpPr>
              <p:cNvPr id="89" name="ZoneTexte 88"/>
              <p:cNvSpPr txBox="1">
                <a:spLocks noRot="1" noChangeAspect="1" noMove="1" noResize="1" noEditPoints="1" noAdjustHandles="1" noChangeArrowheads="1" noChangeShapeType="1" noTextEdit="1"/>
              </p:cNvSpPr>
              <p:nvPr/>
            </p:nvSpPr>
            <p:spPr>
              <a:xfrm>
                <a:off x="8593041" y="1080663"/>
                <a:ext cx="1671332" cy="646331"/>
              </a:xfrm>
              <a:prstGeom prst="rect">
                <a:avLst/>
              </a:prstGeom>
              <a:blipFill>
                <a:blip r:embed="rId4"/>
                <a:stretch>
                  <a:fillRect t="-3774" b="-1509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6797609" y="2003112"/>
                <a:ext cx="4519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m:oMathPara>
                </a14:m>
                <a:endParaRPr lang="fr-FR" dirty="0"/>
              </a:p>
            </p:txBody>
          </p:sp>
        </mc:Choice>
        <mc:Fallback xmlns="">
          <p:sp>
            <p:nvSpPr>
              <p:cNvPr id="91" name="Rectangle 90"/>
              <p:cNvSpPr>
                <a:spLocks noRot="1" noChangeAspect="1" noMove="1" noResize="1" noEditPoints="1" noAdjustHandles="1" noChangeArrowheads="1" noChangeShapeType="1" noTextEdit="1"/>
              </p:cNvSpPr>
              <p:nvPr/>
            </p:nvSpPr>
            <p:spPr>
              <a:xfrm>
                <a:off x="6797609" y="2003112"/>
                <a:ext cx="451983" cy="369332"/>
              </a:xfrm>
              <a:prstGeom prst="rect">
                <a:avLst/>
              </a:prstGeom>
              <a:blipFill>
                <a:blip r:embed="rId5"/>
                <a:stretch>
                  <a:fillRect b="-1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ZoneTexte 99"/>
              <p:cNvSpPr txBox="1"/>
              <p:nvPr/>
            </p:nvSpPr>
            <p:spPr>
              <a:xfrm>
                <a:off x="9167284" y="2967848"/>
                <a:ext cx="1500717" cy="1200329"/>
              </a:xfrm>
              <a:prstGeom prst="rect">
                <a:avLst/>
              </a:prstGeom>
              <a:noFill/>
            </p:spPr>
            <p:txBody>
              <a:bodyPr wrap="square" rtlCol="0">
                <a:spAutoFit/>
              </a:bodyPr>
              <a:lstStyle/>
              <a:p>
                <a:pPr algn="ctr"/>
                <a:r>
                  <a:rPr lang="fr-FR" dirty="0" err="1"/>
                  <a:t>Epipolar</a:t>
                </a:r>
                <a:r>
                  <a:rPr lang="fr-FR" dirty="0"/>
                  <a:t> </a:t>
                </a:r>
                <a:br>
                  <a:rPr lang="fr-FR" dirty="0"/>
                </a:br>
                <a:r>
                  <a:rPr lang="fr-FR" dirty="0"/>
                  <a:t>segment (ES)</a:t>
                </a:r>
                <a:br>
                  <a:rPr lang="fr-FR" dirty="0"/>
                </a:br>
                <a:r>
                  <a:rPr lang="fr-FR" dirty="0"/>
                  <a:t>of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a14:m>
                <a:endParaRPr lang="fr-FR" dirty="0"/>
              </a:p>
            </p:txBody>
          </p:sp>
        </mc:Choice>
        <mc:Fallback xmlns="">
          <p:sp>
            <p:nvSpPr>
              <p:cNvPr id="100" name="ZoneTexte 99"/>
              <p:cNvSpPr txBox="1">
                <a:spLocks noRot="1" noChangeAspect="1" noMove="1" noResize="1" noEditPoints="1" noAdjustHandles="1" noChangeArrowheads="1" noChangeShapeType="1" noTextEdit="1"/>
              </p:cNvSpPr>
              <p:nvPr/>
            </p:nvSpPr>
            <p:spPr>
              <a:xfrm>
                <a:off x="9167284" y="2967848"/>
                <a:ext cx="1500717" cy="1200329"/>
              </a:xfrm>
              <a:prstGeom prst="rect">
                <a:avLst/>
              </a:prstGeom>
              <a:blipFill>
                <a:blip r:embed="rId6"/>
                <a:stretch>
                  <a:fillRect t="-2538" b="-7614"/>
                </a:stretch>
              </a:blipFill>
            </p:spPr>
            <p:txBody>
              <a:bodyPr/>
              <a:lstStyle/>
              <a:p>
                <a:r>
                  <a:rPr lang="fr-FR">
                    <a:noFill/>
                  </a:rPr>
                  <a:t> </a:t>
                </a:r>
              </a:p>
            </p:txBody>
          </p:sp>
        </mc:Fallback>
      </mc:AlternateContent>
      <p:cxnSp>
        <p:nvCxnSpPr>
          <p:cNvPr id="101" name="Connecteur droit 100"/>
          <p:cNvCxnSpPr/>
          <p:nvPr/>
        </p:nvCxnSpPr>
        <p:spPr>
          <a:xfrm>
            <a:off x="9301354" y="2763079"/>
            <a:ext cx="177883" cy="47871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38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 presetClass="entr" presetSubtype="0" fill="hold" nodeType="withEffect">
                                  <p:stCondLst>
                                    <p:cond delay="250"/>
                                  </p:stCondLst>
                                  <p:childTnLst>
                                    <p:set>
                                      <p:cBhvr>
                                        <p:cTn id="9" dur="1" fill="hold">
                                          <p:stCondLst>
                                            <p:cond delay="0"/>
                                          </p:stCondLst>
                                        </p:cTn>
                                        <p:tgtEl>
                                          <p:spTgt spid="60"/>
                                        </p:tgtEl>
                                        <p:attrNameLst>
                                          <p:attrName>style.visibility</p:attrName>
                                        </p:attrNameLst>
                                      </p:cBhvr>
                                      <p:to>
                                        <p:strVal val="visible"/>
                                      </p:to>
                                    </p:set>
                                  </p:childTnLst>
                                </p:cTn>
                              </p:par>
                              <p:par>
                                <p:cTn id="10" presetID="1" presetClass="entr" presetSubtype="0" fill="hold" nodeType="withEffect">
                                  <p:stCondLst>
                                    <p:cond delay="500"/>
                                  </p:stCondLst>
                                  <p:childTnLst>
                                    <p:set>
                                      <p:cBhvr>
                                        <p:cTn id="11" dur="1" fill="hold">
                                          <p:stCondLst>
                                            <p:cond delay="0"/>
                                          </p:stCondLst>
                                        </p:cTn>
                                        <p:tgtEl>
                                          <p:spTgt spid="58"/>
                                        </p:tgtEl>
                                        <p:attrNameLst>
                                          <p:attrName>style.visibility</p:attrName>
                                        </p:attrNameLst>
                                      </p:cBhvr>
                                      <p:to>
                                        <p:strVal val="visible"/>
                                      </p:to>
                                    </p:set>
                                  </p:childTnLst>
                                </p:cTn>
                              </p:par>
                              <p:par>
                                <p:cTn id="12" presetID="1" presetClass="entr" presetSubtype="0" fill="hold" nodeType="withEffect">
                                  <p:stCondLst>
                                    <p:cond delay="750"/>
                                  </p:stCondLst>
                                  <p:childTnLst>
                                    <p:set>
                                      <p:cBhvr>
                                        <p:cTn id="13" dur="1" fill="hold">
                                          <p:stCondLst>
                                            <p:cond delay="0"/>
                                          </p:stCondLst>
                                        </p:cTn>
                                        <p:tgtEl>
                                          <p:spTgt spid="57"/>
                                        </p:tgtEl>
                                        <p:attrNameLst>
                                          <p:attrName>style.visibility</p:attrName>
                                        </p:attrNameLst>
                                      </p:cBhvr>
                                      <p:to>
                                        <p:strVal val="visible"/>
                                      </p:to>
                                    </p:set>
                                  </p:childTnLst>
                                </p:cTn>
                              </p:par>
                              <p:par>
                                <p:cTn id="14" presetID="1" presetClass="entr" presetSubtype="0" fill="hold" nodeType="withEffect">
                                  <p:stCondLst>
                                    <p:cond delay="1000"/>
                                  </p:stCondLst>
                                  <p:childTnLst>
                                    <p:set>
                                      <p:cBhvr>
                                        <p:cTn id="15" dur="1" fill="hold">
                                          <p:stCondLst>
                                            <p:cond delay="0"/>
                                          </p:stCondLst>
                                        </p:cTn>
                                        <p:tgtEl>
                                          <p:spTgt spid="59"/>
                                        </p:tgtEl>
                                        <p:attrNameLst>
                                          <p:attrName>style.visibility</p:attrName>
                                        </p:attrNameLst>
                                      </p:cBhvr>
                                      <p:to>
                                        <p:strVal val="visible"/>
                                      </p:to>
                                    </p:set>
                                  </p:childTnLst>
                                </p:cTn>
                              </p:par>
                              <p:par>
                                <p:cTn id="16" presetID="1" presetClass="entr" presetSubtype="0" fill="hold" nodeType="withEffect">
                                  <p:stCondLst>
                                    <p:cond delay="1250"/>
                                  </p:stCondLst>
                                  <p:childTnLst>
                                    <p:set>
                                      <p:cBhvr>
                                        <p:cTn id="17" dur="1" fill="hold">
                                          <p:stCondLst>
                                            <p:cond delay="0"/>
                                          </p:stCondLst>
                                        </p:cTn>
                                        <p:tgtEl>
                                          <p:spTgt spid="56"/>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22" presetClass="entr" presetSubtype="4"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down)">
                                      <p:cBhvr>
                                        <p:cTn id="23" dur="1750"/>
                                        <p:tgtEl>
                                          <p:spTgt spid="63"/>
                                        </p:tgtEl>
                                      </p:cBhvr>
                                    </p:animEffect>
                                  </p:childTnLst>
                                </p:cTn>
                              </p:par>
                            </p:childTnLst>
                          </p:cTn>
                        </p:par>
                        <p:par>
                          <p:cTn id="24" fill="hold">
                            <p:stCondLst>
                              <p:cond delay="1750"/>
                            </p:stCondLst>
                            <p:childTnLst>
                              <p:par>
                                <p:cTn id="25" presetID="1" presetClass="entr" presetSubtype="0"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par>
                          <p:cTn id="27" fill="hold">
                            <p:stCondLst>
                              <p:cond delay="1750"/>
                            </p:stCondLst>
                            <p:childTnLst>
                              <p:par>
                                <p:cTn id="28" presetID="1" presetClass="entr" presetSubtype="0"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9" presetClass="emph" presetSubtype="0" nodeType="withEffect">
                                  <p:stCondLst>
                                    <p:cond delay="0"/>
                                  </p:stCondLst>
                                  <p:childTnLst>
                                    <p:set>
                                      <p:cBhvr rctx="PPT">
                                        <p:cTn id="31" dur="indefinite"/>
                                        <p:tgtEl>
                                          <p:spTgt spid="60"/>
                                        </p:tgtEl>
                                        <p:attrNameLst>
                                          <p:attrName>style.opacity</p:attrName>
                                        </p:attrNameLst>
                                      </p:cBhvr>
                                      <p:to>
                                        <p:strVal val="0.5"/>
                                      </p:to>
                                    </p:set>
                                    <p:animEffect filter="image" prLst="opacity: 0.5">
                                      <p:cBhvr rctx="IE">
                                        <p:cTn id="32" dur="indefinite"/>
                                        <p:tgtEl>
                                          <p:spTgt spid="60"/>
                                        </p:tgtEl>
                                      </p:cBhvr>
                                    </p:animEffect>
                                  </p:childTnLst>
                                </p:cTn>
                              </p:par>
                              <p:par>
                                <p:cTn id="33" presetID="9" presetClass="emph" presetSubtype="0" nodeType="withEffect">
                                  <p:stCondLst>
                                    <p:cond delay="0"/>
                                  </p:stCondLst>
                                  <p:childTnLst>
                                    <p:set>
                                      <p:cBhvr rctx="PPT">
                                        <p:cTn id="34" dur="indefinite"/>
                                        <p:tgtEl>
                                          <p:spTgt spid="58"/>
                                        </p:tgtEl>
                                        <p:attrNameLst>
                                          <p:attrName>style.opacity</p:attrName>
                                        </p:attrNameLst>
                                      </p:cBhvr>
                                      <p:to>
                                        <p:strVal val="0.5"/>
                                      </p:to>
                                    </p:set>
                                    <p:animEffect filter="image" prLst="opacity: 0.5">
                                      <p:cBhvr rctx="IE">
                                        <p:cTn id="35" dur="indefinite"/>
                                        <p:tgtEl>
                                          <p:spTgt spid="58"/>
                                        </p:tgtEl>
                                      </p:cBhvr>
                                    </p:animEffect>
                                  </p:childTnLst>
                                </p:cTn>
                              </p:par>
                              <p:par>
                                <p:cTn id="36" presetID="9" presetClass="emph" presetSubtype="0" nodeType="withEffect">
                                  <p:stCondLst>
                                    <p:cond delay="0"/>
                                  </p:stCondLst>
                                  <p:childTnLst>
                                    <p:set>
                                      <p:cBhvr rctx="PPT">
                                        <p:cTn id="37" dur="indefinite"/>
                                        <p:tgtEl>
                                          <p:spTgt spid="57"/>
                                        </p:tgtEl>
                                        <p:attrNameLst>
                                          <p:attrName>style.opacity</p:attrName>
                                        </p:attrNameLst>
                                      </p:cBhvr>
                                      <p:to>
                                        <p:strVal val="0.5"/>
                                      </p:to>
                                    </p:set>
                                    <p:animEffect filter="image" prLst="opacity: 0.5">
                                      <p:cBhvr rctx="IE">
                                        <p:cTn id="38" dur="indefinite"/>
                                        <p:tgtEl>
                                          <p:spTgt spid="57"/>
                                        </p:tgtEl>
                                      </p:cBhvr>
                                    </p:animEffect>
                                  </p:childTnLst>
                                </p:cTn>
                              </p:par>
                              <p:par>
                                <p:cTn id="39" presetID="9" presetClass="emph" presetSubtype="0" nodeType="withEffect">
                                  <p:stCondLst>
                                    <p:cond delay="0"/>
                                  </p:stCondLst>
                                  <p:childTnLst>
                                    <p:set>
                                      <p:cBhvr rctx="PPT">
                                        <p:cTn id="40" dur="indefinite"/>
                                        <p:tgtEl>
                                          <p:spTgt spid="59"/>
                                        </p:tgtEl>
                                        <p:attrNameLst>
                                          <p:attrName>style.opacity</p:attrName>
                                        </p:attrNameLst>
                                      </p:cBhvr>
                                      <p:to>
                                        <p:strVal val="0.5"/>
                                      </p:to>
                                    </p:set>
                                    <p:animEffect filter="image" prLst="opacity: 0.5">
                                      <p:cBhvr rctx="IE">
                                        <p:cTn id="41" dur="indefinite"/>
                                        <p:tgtEl>
                                          <p:spTgt spid="59"/>
                                        </p:tgtEl>
                                      </p:cBhvr>
                                    </p:animEffect>
                                  </p:childTnLst>
                                </p:cTn>
                              </p:par>
                              <p:par>
                                <p:cTn id="42" presetID="9" presetClass="emph" presetSubtype="0" nodeType="withEffect">
                                  <p:stCondLst>
                                    <p:cond delay="0"/>
                                  </p:stCondLst>
                                  <p:childTnLst>
                                    <p:set>
                                      <p:cBhvr rctx="PPT">
                                        <p:cTn id="43" dur="indefinite"/>
                                        <p:tgtEl>
                                          <p:spTgt spid="56"/>
                                        </p:tgtEl>
                                        <p:attrNameLst>
                                          <p:attrName>style.opacity</p:attrName>
                                        </p:attrNameLst>
                                      </p:cBhvr>
                                      <p:to>
                                        <p:strVal val="0.5"/>
                                      </p:to>
                                    </p:set>
                                    <p:animEffect filter="image" prLst="opacity: 0.5">
                                      <p:cBhvr rctx="IE">
                                        <p:cTn id="44" dur="indefinite"/>
                                        <p:tgtEl>
                                          <p:spTgt spid="56"/>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1" grpId="0" animBg="1"/>
      <p:bldP spid="89" grpId="0"/>
      <p:bldP spid="10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fadisseur fond diapo" hidden="1"/>
          <p:cNvSpPr/>
          <p:nvPr/>
        </p:nvSpPr>
        <p:spPr>
          <a:xfrm rot="10800000">
            <a:off x="4871864" y="-1"/>
            <a:ext cx="5796136" cy="6597351"/>
          </a:xfrm>
          <a:prstGeom prst="rect">
            <a:avLst/>
          </a:prstGeom>
          <a:gradFill flip="none" rotWithShape="1">
            <a:gsLst>
              <a:gs pos="0">
                <a:schemeClr val="bg1">
                  <a:alpha val="0"/>
                </a:schemeClr>
              </a:gs>
              <a:gs pos="23000">
                <a:schemeClr val="bg1">
                  <a:alpha val="60000"/>
                </a:schemeClr>
              </a:gs>
              <a:gs pos="100000">
                <a:schemeClr val="bg1">
                  <a:shade val="100000"/>
                  <a:satMod val="115000"/>
                  <a:alpha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lang="fr-FR" dirty="0"/>
              <a:t>Use of </a:t>
            </a:r>
            <a:r>
              <a:rPr lang="fr-FR" dirty="0" err="1"/>
              <a:t>simplified</a:t>
            </a:r>
            <a:r>
              <a:rPr lang="fr-FR" dirty="0"/>
              <a:t> epipolar </a:t>
            </a:r>
            <a:r>
              <a:rPr lang="fr-FR" dirty="0" err="1"/>
              <a:t>geometry</a:t>
            </a:r>
            <a:endParaRPr lang="fr-FR" dirty="0"/>
          </a:p>
        </p:txBody>
      </p:sp>
      <mc:AlternateContent xmlns:mc="http://schemas.openxmlformats.org/markup-compatibility/2006" xmlns:a14="http://schemas.microsoft.com/office/drawing/2010/main">
        <mc:Choice Requires="a14">
          <p:sp>
            <p:nvSpPr>
              <p:cNvPr id="10" name="Espace réservé du contenu 9"/>
              <p:cNvSpPr>
                <a:spLocks noGrp="1"/>
              </p:cNvSpPr>
              <p:nvPr>
                <p:ph idx="1"/>
              </p:nvPr>
            </p:nvSpPr>
            <p:spPr>
              <a:xfrm>
                <a:off x="732368" y="1409701"/>
                <a:ext cx="6823653" cy="4689065"/>
              </a:xfrm>
            </p:spPr>
            <p:txBody>
              <a:bodyPr>
                <a:noAutofit/>
              </a:bodyPr>
              <a:lstStyle/>
              <a:p>
                <a:pPr>
                  <a:spcBef>
                    <a:spcPts val="600"/>
                  </a:spcBef>
                </a:pPr>
                <a:r>
                  <a:rPr lang="fr-FR" b="1" dirty="0" err="1">
                    <a:solidFill>
                      <a:schemeClr val="tx1"/>
                    </a:solidFill>
                  </a:rPr>
                  <a:t>Same</a:t>
                </a:r>
                <a:r>
                  <a:rPr lang="fr-FR" b="1" dirty="0">
                    <a:solidFill>
                      <a:schemeClr val="tx1"/>
                    </a:solidFill>
                  </a:rPr>
                  <a:t> </a:t>
                </a:r>
                <a:r>
                  <a:rPr lang="fr-FR" b="1" dirty="0" err="1">
                    <a:solidFill>
                      <a:schemeClr val="tx1"/>
                    </a:solidFill>
                  </a:rPr>
                  <a:t>view</a:t>
                </a:r>
                <a:r>
                  <a:rPr lang="fr-FR" b="1" dirty="0">
                    <a:solidFill>
                      <a:schemeClr val="tx1"/>
                    </a:solidFill>
                  </a:rPr>
                  <a:t> plane, </a:t>
                </a:r>
                <a:r>
                  <a:rPr lang="fr-FR" b="1" dirty="0" err="1">
                    <a:solidFill>
                      <a:schemeClr val="tx1"/>
                    </a:solidFill>
                  </a:rPr>
                  <a:t>resolution</a:t>
                </a:r>
                <a:r>
                  <a:rPr lang="fr-FR" b="1" dirty="0">
                    <a:solidFill>
                      <a:schemeClr val="tx1"/>
                    </a:solidFill>
                  </a:rPr>
                  <a:t> &amp; </a:t>
                </a:r>
                <a:br>
                  <a:rPr lang="fr-FR" b="1" dirty="0">
                    <a:solidFill>
                      <a:schemeClr val="tx1"/>
                    </a:solidFill>
                  </a:rPr>
                </a:br>
                <a:r>
                  <a:rPr lang="fr-FR" b="1" dirty="0">
                    <a:solidFill>
                      <a:schemeClr val="tx1"/>
                    </a:solidFill>
                  </a:rPr>
                  <a:t>size, </a:t>
                </a:r>
                <a:r>
                  <a:rPr lang="fr-FR" b="1" dirty="0" err="1">
                    <a:solidFill>
                      <a:schemeClr val="tx1"/>
                    </a:solidFill>
                  </a:rPr>
                  <a:t>rows</a:t>
                </a:r>
                <a:r>
                  <a:rPr lang="fr-FR" b="1" dirty="0">
                    <a:solidFill>
                      <a:schemeClr val="tx1"/>
                    </a:solidFill>
                  </a:rPr>
                  <a:t> </a:t>
                </a:r>
                <a:r>
                  <a:rPr lang="fr-FR" b="1" dirty="0" err="1">
                    <a:solidFill>
                      <a:schemeClr val="tx1"/>
                    </a:solidFill>
                  </a:rPr>
                  <a:t>parallel</a:t>
                </a:r>
                <a:r>
                  <a:rPr lang="fr-FR" b="1" dirty="0">
                    <a:solidFill>
                      <a:schemeClr val="tx1"/>
                    </a:solidFill>
                  </a:rPr>
                  <a:t> to </a:t>
                </a:r>
                <a:r>
                  <a:rPr lang="fr-FR" b="1" dirty="0" err="1">
                    <a:solidFill>
                      <a:schemeClr val="tx1"/>
                    </a:solidFill>
                  </a:rPr>
                  <a:t>baseline</a:t>
                </a:r>
                <a:endParaRPr lang="fr-FR" b="1" dirty="0">
                  <a:solidFill>
                    <a:schemeClr val="tx1"/>
                  </a:solidFill>
                </a:endParaRPr>
              </a:p>
              <a:p>
                <a:pPr lvl="1">
                  <a:buFont typeface="Wingdings" panose="05000000000000000000" pitchFamily="2" charset="2"/>
                  <a:buChar char="Ø"/>
                </a:pPr>
                <a:r>
                  <a:rPr lang="fr-FR" dirty="0" err="1">
                    <a:solidFill>
                      <a:schemeClr val="bg1">
                        <a:lumMod val="65000"/>
                      </a:schemeClr>
                    </a:solidFill>
                  </a:rPr>
                  <a:t>Epipoles</a:t>
                </a:r>
                <a:r>
                  <a:rPr lang="fr-FR" dirty="0">
                    <a:solidFill>
                      <a:schemeClr val="bg1">
                        <a:lumMod val="65000"/>
                      </a:schemeClr>
                    </a:solidFill>
                  </a:rPr>
                  <a:t> at ∞</a:t>
                </a:r>
              </a:p>
              <a:p>
                <a:pPr lvl="1">
                  <a:buFont typeface="Wingdings" panose="05000000000000000000" pitchFamily="2" charset="2"/>
                  <a:buChar char="Ø"/>
                </a:pPr>
                <a:r>
                  <a:rPr lang="fr-FR" dirty="0" err="1">
                    <a:solidFill>
                      <a:schemeClr val="tx1">
                        <a:lumMod val="50000"/>
                        <a:lumOff val="50000"/>
                      </a:schemeClr>
                    </a:solidFill>
                  </a:rPr>
                  <a:t>Epipolar</a:t>
                </a:r>
                <a:r>
                  <a:rPr lang="fr-FR" dirty="0">
                    <a:solidFill>
                      <a:schemeClr val="tx1">
                        <a:lumMod val="50000"/>
                        <a:lumOff val="50000"/>
                      </a:schemeClr>
                    </a:solidFill>
                  </a:rPr>
                  <a:t> segments </a:t>
                </a:r>
                <a:r>
                  <a:rPr lang="fr-FR" dirty="0" err="1">
                    <a:solidFill>
                      <a:schemeClr val="tx1">
                        <a:lumMod val="50000"/>
                        <a:lumOff val="50000"/>
                      </a:schemeClr>
                    </a:solidFill>
                  </a:rPr>
                  <a:t>parallel</a:t>
                </a:r>
                <a:r>
                  <a:rPr lang="fr-FR" dirty="0">
                    <a:solidFill>
                      <a:schemeClr val="tx1">
                        <a:lumMod val="50000"/>
                        <a:lumOff val="50000"/>
                      </a:schemeClr>
                    </a:solidFill>
                  </a:rPr>
                  <a:t> </a:t>
                </a:r>
                <a:br>
                  <a:rPr lang="fr-FR" dirty="0">
                    <a:solidFill>
                      <a:schemeClr val="tx1">
                        <a:lumMod val="50000"/>
                        <a:lumOff val="50000"/>
                      </a:schemeClr>
                    </a:solidFill>
                  </a:rPr>
                </a:br>
                <a:r>
                  <a:rPr lang="fr-FR" dirty="0">
                    <a:solidFill>
                      <a:schemeClr val="tx1">
                        <a:lumMod val="50000"/>
                        <a:lumOff val="50000"/>
                      </a:schemeClr>
                    </a:solidFill>
                  </a:rPr>
                  <a:t>to </a:t>
                </a:r>
                <a:r>
                  <a:rPr lang="fr-FR" dirty="0" err="1">
                    <a:solidFill>
                      <a:schemeClr val="tx1">
                        <a:lumMod val="50000"/>
                        <a:lumOff val="50000"/>
                      </a:schemeClr>
                    </a:solidFill>
                  </a:rPr>
                  <a:t>baseline</a:t>
                </a:r>
                <a:r>
                  <a:rPr lang="fr-FR" dirty="0">
                    <a:solidFill>
                      <a:schemeClr val="tx1">
                        <a:lumMod val="50000"/>
                        <a:lumOff val="50000"/>
                      </a:schemeClr>
                    </a:solidFill>
                  </a:rPr>
                  <a:t> and </a:t>
                </a:r>
                <a:r>
                  <a:rPr lang="fr-FR" dirty="0" err="1">
                    <a:solidFill>
                      <a:schemeClr val="tx1">
                        <a:lumMod val="50000"/>
                        <a:lumOff val="50000"/>
                      </a:schemeClr>
                    </a:solidFill>
                  </a:rPr>
                  <a:t>view</a:t>
                </a:r>
                <a:r>
                  <a:rPr lang="fr-FR" dirty="0">
                    <a:solidFill>
                      <a:schemeClr val="tx1">
                        <a:lumMod val="50000"/>
                        <a:lumOff val="50000"/>
                      </a:schemeClr>
                    </a:solidFill>
                  </a:rPr>
                  <a:t> </a:t>
                </a:r>
                <a:r>
                  <a:rPr lang="fr-FR" dirty="0" err="1">
                    <a:solidFill>
                      <a:schemeClr val="tx1">
                        <a:lumMod val="50000"/>
                        <a:lumOff val="50000"/>
                      </a:schemeClr>
                    </a:solidFill>
                  </a:rPr>
                  <a:t>rows</a:t>
                </a:r>
                <a:endParaRPr lang="fr-FR" dirty="0">
                  <a:solidFill>
                    <a:schemeClr val="tx1">
                      <a:lumMod val="50000"/>
                      <a:lumOff val="50000"/>
                    </a:schemeClr>
                  </a:solidFill>
                </a:endParaRPr>
              </a:p>
              <a:p>
                <a:pPr lvl="1">
                  <a:buFont typeface="Wingdings" panose="05000000000000000000" pitchFamily="2" charset="2"/>
                  <a:buChar char="Ø"/>
                </a:pPr>
                <a:r>
                  <a:rPr lang="fr-FR" dirty="0" err="1">
                    <a:solidFill>
                      <a:srgbClr val="0070C0"/>
                    </a:solidFill>
                  </a:rPr>
                  <a:t>Epipolar</a:t>
                </a:r>
                <a:r>
                  <a:rPr lang="fr-FR" dirty="0">
                    <a:solidFill>
                      <a:srgbClr val="0070C0"/>
                    </a:solidFill>
                  </a:rPr>
                  <a:t> segment (ES) on </a:t>
                </a:r>
                <a:r>
                  <a:rPr lang="fr-FR" dirty="0" err="1">
                    <a:solidFill>
                      <a:srgbClr val="0070C0"/>
                    </a:solidFill>
                  </a:rPr>
                  <a:t>row</a:t>
                </a:r>
                <a:r>
                  <a:rPr lang="fr-FR" dirty="0">
                    <a:solidFill>
                      <a:srgbClr val="0070C0"/>
                    </a:solidFill>
                  </a:rPr>
                  <a:t> of </a:t>
                </a:r>
                <a:r>
                  <a:rPr lang="fr-FR" dirty="0" err="1">
                    <a:solidFill>
                      <a:srgbClr val="0070C0"/>
                    </a:solidFill>
                  </a:rPr>
                  <a:t>same</a:t>
                </a:r>
                <a:r>
                  <a:rPr lang="fr-FR" dirty="0">
                    <a:solidFill>
                      <a:srgbClr val="0070C0"/>
                    </a:solidFill>
                  </a:rPr>
                  <a:t> </a:t>
                </a:r>
                <a:r>
                  <a:rPr lang="fr-FR" dirty="0" err="1">
                    <a:solidFill>
                      <a:srgbClr val="0070C0"/>
                    </a:solidFill>
                  </a:rPr>
                  <a:t>rank</a:t>
                </a:r>
                <a:endParaRPr lang="fr-FR" dirty="0">
                  <a:solidFill>
                    <a:srgbClr val="0070C0"/>
                  </a:solidFill>
                </a:endParaRPr>
              </a:p>
              <a:p>
                <a:pPr>
                  <a:spcBef>
                    <a:spcPts val="600"/>
                  </a:spcBef>
                </a:pPr>
                <a:r>
                  <a:rPr lang="fr-FR" dirty="0">
                    <a:solidFill>
                      <a:schemeClr val="tx1"/>
                    </a:solidFill>
                  </a:rPr>
                  <a:t>Homologue </a:t>
                </a:r>
                <a:r>
                  <a:rPr lang="fr-FR" dirty="0" err="1">
                    <a:solidFill>
                      <a:schemeClr val="tx1"/>
                    </a:solidFill>
                  </a:rPr>
                  <a:t>identified</a:t>
                </a:r>
                <a:r>
                  <a:rPr lang="fr-FR" dirty="0">
                    <a:solidFill>
                      <a:schemeClr val="tx1"/>
                    </a:solidFill>
                  </a:rPr>
                  <a:t> by </a:t>
                </a:r>
                <a:r>
                  <a:rPr lang="fr-FR" dirty="0" err="1">
                    <a:solidFill>
                      <a:schemeClr val="tx1"/>
                    </a:solidFill>
                  </a:rPr>
                  <a:t>abscissa</a:t>
                </a:r>
                <a:r>
                  <a:rPr lang="fr-FR" dirty="0">
                    <a:solidFill>
                      <a:schemeClr val="tx1"/>
                    </a:solidFill>
                  </a:rPr>
                  <a:t> </a:t>
                </a:r>
                <a:r>
                  <a:rPr lang="fr-FR" dirty="0" err="1">
                    <a:solidFill>
                      <a:schemeClr val="tx1"/>
                    </a:solidFill>
                  </a:rPr>
                  <a:t>difference</a:t>
                </a:r>
                <a:r>
                  <a:rPr lang="fr-FR" dirty="0">
                    <a:solidFill>
                      <a:schemeClr val="tx1"/>
                    </a:solidFill>
                  </a:rPr>
                  <a:t> </a:t>
                </a:r>
                <a:r>
                  <a:rPr lang="fr-FR" dirty="0">
                    <a:solidFill>
                      <a:schemeClr val="tx1">
                        <a:lumMod val="50000"/>
                        <a:lumOff val="50000"/>
                      </a:schemeClr>
                    </a:solidFill>
                  </a:rPr>
                  <a:t>with pixel on ray </a:t>
                </a:r>
                <a:r>
                  <a:rPr lang="fr-FR" dirty="0" err="1">
                    <a:solidFill>
                      <a:schemeClr val="tx1">
                        <a:lumMod val="50000"/>
                        <a:lumOff val="50000"/>
                      </a:schemeClr>
                    </a:solidFill>
                  </a:rPr>
                  <a:t>parallel</a:t>
                </a:r>
                <a:r>
                  <a:rPr lang="fr-FR" dirty="0">
                    <a:solidFill>
                      <a:schemeClr val="tx1">
                        <a:lumMod val="50000"/>
                        <a:lumOff val="50000"/>
                      </a:schemeClr>
                    </a:solidFill>
                  </a:rPr>
                  <a:t> to </a:t>
                </a:r>
                <a14:m>
                  <m:oMath xmlns:m="http://schemas.openxmlformats.org/officeDocument/2006/math">
                    <m:sSub>
                      <m:sSubPr>
                        <m:ctrlPr>
                          <a:rPr lang="fr-FR" i="1">
                            <a:solidFill>
                              <a:schemeClr val="tx1">
                                <a:lumMod val="50000"/>
                                <a:lumOff val="50000"/>
                              </a:schemeClr>
                            </a:solidFill>
                            <a:latin typeface="Cambria Math" panose="02040503050406030204" pitchFamily="18" charset="0"/>
                          </a:rPr>
                        </m:ctrlPr>
                      </m:sSubPr>
                      <m:e>
                        <m:r>
                          <a:rPr lang="fr-FR" i="1">
                            <a:solidFill>
                              <a:schemeClr val="tx1">
                                <a:lumMod val="50000"/>
                                <a:lumOff val="50000"/>
                              </a:schemeClr>
                            </a:solidFill>
                            <a:latin typeface="Cambria Math" panose="02040503050406030204" pitchFamily="18" charset="0"/>
                          </a:rPr>
                          <m:t>𝑞</m:t>
                        </m:r>
                      </m:e>
                      <m:sub>
                        <m:r>
                          <a:rPr lang="fr-FR" i="1">
                            <a:solidFill>
                              <a:schemeClr val="tx1">
                                <a:lumMod val="50000"/>
                                <a:lumOff val="50000"/>
                              </a:schemeClr>
                            </a:solidFill>
                            <a:latin typeface="Cambria Math" panose="02040503050406030204" pitchFamily="18" charset="0"/>
                          </a:rPr>
                          <m:t>𝑖</m:t>
                        </m:r>
                      </m:sub>
                    </m:sSub>
                  </m:oMath>
                </a14:m>
                <a:r>
                  <a:rPr lang="fr-FR" dirty="0">
                    <a:solidFill>
                      <a:schemeClr val="tx1">
                        <a:lumMod val="50000"/>
                        <a:lumOff val="50000"/>
                      </a:schemeClr>
                    </a:solidFill>
                  </a:rPr>
                  <a:t>’s</a:t>
                </a:r>
                <a:r>
                  <a:rPr lang="fr-FR" dirty="0">
                    <a:solidFill>
                      <a:schemeClr val="tx1"/>
                    </a:solidFill>
                  </a:rPr>
                  <a:t>: </a:t>
                </a:r>
                <a:r>
                  <a:rPr lang="fr-FR" dirty="0" err="1">
                    <a:solidFill>
                      <a:srgbClr val="0070C0"/>
                    </a:solidFill>
                  </a:rPr>
                  <a:t>disparity</a:t>
                </a:r>
                <a:r>
                  <a:rPr lang="fr-FR" dirty="0">
                    <a:solidFill>
                      <a:srgbClr val="0070C0"/>
                    </a:solidFill>
                  </a:rPr>
                  <a:t> </a:t>
                </a:r>
                <a:r>
                  <a:rPr lang="fr-FR" dirty="0">
                    <a:solidFill>
                      <a:schemeClr val="tx1"/>
                    </a:solidFill>
                  </a:rPr>
                  <a:t>(</a:t>
                </a:r>
                <a:r>
                  <a:rPr lang="fr-FR" dirty="0" err="1">
                    <a:solidFill>
                      <a:schemeClr val="tx1"/>
                    </a:solidFill>
                  </a:rPr>
                  <a:t>related</a:t>
                </a:r>
                <a:r>
                  <a:rPr lang="fr-FR" dirty="0">
                    <a:solidFill>
                      <a:schemeClr val="tx1"/>
                    </a:solidFill>
                  </a:rPr>
                  <a:t> to </a:t>
                </a:r>
                <a14:m>
                  <m:oMath xmlns:m="http://schemas.openxmlformats.org/officeDocument/2006/math">
                    <m:r>
                      <a:rPr lang="fr-FR" i="1">
                        <a:solidFill>
                          <a:schemeClr val="tx1"/>
                        </a:solidFill>
                        <a:latin typeface="Cambria Math" panose="02040503050406030204" pitchFamily="18" charset="0"/>
                      </a:rPr>
                      <m:t>𝑀</m:t>
                    </m:r>
                  </m:oMath>
                </a14:m>
                <a:r>
                  <a:rPr lang="fr-FR" dirty="0">
                    <a:solidFill>
                      <a:schemeClr val="tx1"/>
                    </a:solidFill>
                  </a:rPr>
                  <a:t>’s </a:t>
                </a:r>
                <a:r>
                  <a:rPr lang="fr-FR" dirty="0" err="1">
                    <a:solidFill>
                      <a:schemeClr val="tx1"/>
                    </a:solidFill>
                  </a:rPr>
                  <a:t>depth</a:t>
                </a:r>
                <a:r>
                  <a:rPr lang="fr-FR" dirty="0">
                    <a:solidFill>
                      <a:schemeClr val="tx1"/>
                    </a:solidFill>
                  </a:rPr>
                  <a:t>)</a:t>
                </a:r>
              </a:p>
              <a:p>
                <a:pPr algn="ctr">
                  <a:spcBef>
                    <a:spcPts val="600"/>
                  </a:spcBef>
                  <a:buFont typeface="Wingdings" panose="05000000000000000000" pitchFamily="2" charset="2"/>
                  <a:buChar char="Ø"/>
                </a:pPr>
                <a:r>
                  <a:rPr lang="fr-FR" dirty="0" err="1">
                    <a:solidFill>
                      <a:srgbClr val="0070C0"/>
                    </a:solidFill>
                  </a:rPr>
                  <a:t>Implicit</a:t>
                </a:r>
                <a:r>
                  <a:rPr lang="fr-FR" dirty="0">
                    <a:solidFill>
                      <a:srgbClr val="0070C0"/>
                    </a:solidFill>
                  </a:rPr>
                  <a:t> ES identification. Efficient </a:t>
                </a:r>
                <a:r>
                  <a:rPr lang="fr-FR" dirty="0" err="1">
                    <a:solidFill>
                      <a:srgbClr val="0070C0"/>
                    </a:solidFill>
                  </a:rPr>
                  <a:t>path</a:t>
                </a:r>
                <a:r>
                  <a:rPr lang="fr-FR" dirty="0">
                    <a:solidFill>
                      <a:srgbClr val="0070C0"/>
                    </a:solidFill>
                  </a:rPr>
                  <a:t> in memory.</a:t>
                </a:r>
              </a:p>
              <a:p>
                <a:pPr algn="ctr">
                  <a:spcBef>
                    <a:spcPts val="600"/>
                  </a:spcBef>
                  <a:buFont typeface="Wingdings" panose="05000000000000000000" pitchFamily="2" charset="2"/>
                  <a:buChar char="Ø"/>
                </a:pPr>
                <a:r>
                  <a:rPr lang="fr-FR" dirty="0" err="1">
                    <a:solidFill>
                      <a:srgbClr val="0070C0"/>
                    </a:solidFill>
                  </a:rPr>
                  <a:t>Disparity</a:t>
                </a:r>
                <a:r>
                  <a:rPr lang="fr-FR" dirty="0">
                    <a:solidFill>
                      <a:srgbClr val="0070C0"/>
                    </a:solidFill>
                  </a:rPr>
                  <a:t> </a:t>
                </a:r>
                <a:r>
                  <a:rPr lang="fr-FR" dirty="0" err="1">
                    <a:solidFill>
                      <a:srgbClr val="0070C0"/>
                    </a:solidFill>
                  </a:rPr>
                  <a:t>map</a:t>
                </a:r>
                <a:r>
                  <a:rPr lang="fr-FR" dirty="0">
                    <a:solidFill>
                      <a:srgbClr val="0070C0"/>
                    </a:solidFill>
                  </a:rPr>
                  <a:t>(s) </a:t>
                </a:r>
                <a14:m>
                  <m:oMath xmlns:m="http://schemas.openxmlformats.org/officeDocument/2006/math">
                    <m:sSub>
                      <m:sSubPr>
                        <m:ctrlPr>
                          <a:rPr lang="fr-FR" i="1">
                            <a:solidFill>
                              <a:srgbClr val="0070C0"/>
                            </a:solidFill>
                            <a:latin typeface="Cambria Math" panose="02040503050406030204" pitchFamily="18" charset="0"/>
                            <a:ea typeface="Cambria Math" panose="02040503050406030204" pitchFamily="18" charset="0"/>
                          </a:rPr>
                        </m:ctrlPr>
                      </m:sSubPr>
                      <m:e>
                        <m:r>
                          <a:rPr lang="fr-FR" i="1">
                            <a:solidFill>
                              <a:srgbClr val="0070C0"/>
                            </a:solidFill>
                            <a:latin typeface="Cambria Math" panose="02040503050406030204" pitchFamily="18" charset="0"/>
                            <a:ea typeface="Cambria Math" panose="02040503050406030204" pitchFamily="18" charset="0"/>
                          </a:rPr>
                          <m:t>𝛿</m:t>
                        </m:r>
                      </m:e>
                      <m:sub>
                        <m:r>
                          <a:rPr lang="fr-FR" i="1">
                            <a:solidFill>
                              <a:srgbClr val="0070C0"/>
                            </a:solidFill>
                            <a:latin typeface="Cambria Math" panose="02040503050406030204" pitchFamily="18" charset="0"/>
                            <a:ea typeface="Cambria Math" panose="02040503050406030204" pitchFamily="18" charset="0"/>
                          </a:rPr>
                          <m:t>𝑖</m:t>
                        </m:r>
                      </m:sub>
                    </m:sSub>
                    <m:d>
                      <m:dPr>
                        <m:ctrlPr>
                          <a:rPr lang="fr-FR" i="1">
                            <a:solidFill>
                              <a:srgbClr val="0070C0"/>
                            </a:solidFill>
                            <a:latin typeface="Cambria Math" panose="02040503050406030204" pitchFamily="18" charset="0"/>
                            <a:ea typeface="Cambria Math" panose="02040503050406030204" pitchFamily="18" charset="0"/>
                          </a:rPr>
                        </m:ctrlPr>
                      </m:dPr>
                      <m:e>
                        <m:sSub>
                          <m:sSubPr>
                            <m:ctrlPr>
                              <a:rPr lang="fr-FR" i="1">
                                <a:solidFill>
                                  <a:srgbClr val="0070C0"/>
                                </a:solidFill>
                                <a:latin typeface="Cambria Math" panose="02040503050406030204" pitchFamily="18" charset="0"/>
                                <a:ea typeface="Cambria Math" panose="02040503050406030204" pitchFamily="18" charset="0"/>
                              </a:rPr>
                            </m:ctrlPr>
                          </m:sSubPr>
                          <m:e>
                            <m:r>
                              <a:rPr lang="fr-FR" i="1">
                                <a:solidFill>
                                  <a:srgbClr val="0070C0"/>
                                </a:solidFill>
                                <a:latin typeface="Cambria Math" panose="02040503050406030204" pitchFamily="18" charset="0"/>
                                <a:ea typeface="Cambria Math" panose="02040503050406030204" pitchFamily="18" charset="0"/>
                              </a:rPr>
                              <m:t>𝑞</m:t>
                            </m:r>
                          </m:e>
                          <m:sub>
                            <m:r>
                              <a:rPr lang="fr-FR" i="1">
                                <a:solidFill>
                                  <a:srgbClr val="0070C0"/>
                                </a:solidFill>
                                <a:latin typeface="Cambria Math" panose="02040503050406030204" pitchFamily="18" charset="0"/>
                                <a:ea typeface="Cambria Math" panose="02040503050406030204" pitchFamily="18" charset="0"/>
                              </a:rPr>
                              <m:t>𝑖</m:t>
                            </m:r>
                          </m:sub>
                        </m:sSub>
                      </m:e>
                    </m:d>
                  </m:oMath>
                </a14:m>
                <a:r>
                  <a:rPr lang="fr-FR" dirty="0">
                    <a:solidFill>
                      <a:srgbClr val="0070C0"/>
                    </a:solidFill>
                  </a:rPr>
                  <a:t> </a:t>
                </a:r>
                <a:r>
                  <a:rPr lang="fr-FR" dirty="0" err="1">
                    <a:solidFill>
                      <a:srgbClr val="0070C0"/>
                    </a:solidFill>
                  </a:rPr>
                  <a:t>usual</a:t>
                </a:r>
                <a:r>
                  <a:rPr lang="fr-FR" dirty="0">
                    <a:solidFill>
                      <a:srgbClr val="0070C0"/>
                    </a:solidFill>
                  </a:rPr>
                  <a:t> </a:t>
                </a:r>
                <a:r>
                  <a:rPr lang="fr-FR" dirty="0" err="1">
                    <a:solidFill>
                      <a:srgbClr val="0070C0"/>
                    </a:solidFill>
                  </a:rPr>
                  <a:t>depth</a:t>
                </a:r>
                <a:r>
                  <a:rPr lang="fr-FR" dirty="0">
                    <a:solidFill>
                      <a:srgbClr val="0070C0"/>
                    </a:solidFill>
                  </a:rPr>
                  <a:t> </a:t>
                </a:r>
                <a:r>
                  <a:rPr lang="fr-FR" dirty="0" err="1">
                    <a:solidFill>
                      <a:srgbClr val="0070C0"/>
                    </a:solidFill>
                  </a:rPr>
                  <a:t>related</a:t>
                </a:r>
                <a:r>
                  <a:rPr lang="fr-FR" dirty="0">
                    <a:solidFill>
                      <a:srgbClr val="0070C0"/>
                    </a:solidFill>
                  </a:rPr>
                  <a:t> </a:t>
                </a:r>
                <a:r>
                  <a:rPr lang="fr-FR" dirty="0" err="1">
                    <a:solidFill>
                      <a:srgbClr val="0070C0"/>
                    </a:solidFill>
                  </a:rPr>
                  <a:t>matching</a:t>
                </a:r>
                <a:r>
                  <a:rPr lang="fr-FR" dirty="0">
                    <a:solidFill>
                      <a:srgbClr val="0070C0"/>
                    </a:solidFill>
                  </a:rPr>
                  <a:t> </a:t>
                </a:r>
                <a:r>
                  <a:rPr lang="fr-FR" dirty="0" err="1">
                    <a:solidFill>
                      <a:srgbClr val="0070C0"/>
                    </a:solidFill>
                  </a:rPr>
                  <a:t>result</a:t>
                </a:r>
                <a:endParaRPr lang="fr-FR" dirty="0">
                  <a:solidFill>
                    <a:srgbClr val="0070C0"/>
                  </a:solidFill>
                </a:endParaRPr>
              </a:p>
            </p:txBody>
          </p:sp>
        </mc:Choice>
        <mc:Fallback xmlns="">
          <p:sp>
            <p:nvSpPr>
              <p:cNvPr id="10" name="Espace réservé du contenu 9"/>
              <p:cNvSpPr>
                <a:spLocks noGrp="1" noRot="1" noChangeAspect="1" noMove="1" noResize="1" noEditPoints="1" noAdjustHandles="1" noChangeArrowheads="1" noChangeShapeType="1" noTextEdit="1"/>
              </p:cNvSpPr>
              <p:nvPr>
                <p:ph idx="1"/>
              </p:nvPr>
            </p:nvSpPr>
            <p:spPr>
              <a:xfrm>
                <a:off x="732368" y="1409701"/>
                <a:ext cx="6823653" cy="4689065"/>
              </a:xfrm>
              <a:blipFill>
                <a:blip r:embed="rId3"/>
                <a:stretch>
                  <a:fillRect l="-1250" t="-1040" r="-893" b="-5722"/>
                </a:stretch>
              </a:blipFill>
            </p:spPr>
            <p:txBody>
              <a:bodyPr/>
              <a:lstStyle/>
              <a:p>
                <a:r>
                  <a:rPr lang="fr-FR">
                    <a:noFill/>
                  </a:rPr>
                  <a:t> </a:t>
                </a:r>
              </a:p>
            </p:txBody>
          </p:sp>
        </mc:Fallback>
      </mc:AlternateContent>
      <p:grpSp>
        <p:nvGrpSpPr>
          <p:cNvPr id="5" name="Groupe 4">
            <a:extLst>
              <a:ext uri="{FF2B5EF4-FFF2-40B4-BE49-F238E27FC236}">
                <a16:creationId xmlns:a16="http://schemas.microsoft.com/office/drawing/2014/main" id="{7503F8CD-3E00-4FA2-AF50-833BAD789C58}"/>
              </a:ext>
            </a:extLst>
          </p:cNvPr>
          <p:cNvGrpSpPr/>
          <p:nvPr/>
        </p:nvGrpSpPr>
        <p:grpSpPr>
          <a:xfrm>
            <a:off x="7556021" y="2073690"/>
            <a:ext cx="3904587" cy="3117237"/>
            <a:chOff x="6922641" y="874283"/>
            <a:chExt cx="3904587" cy="3117237"/>
          </a:xfrm>
        </p:grpSpPr>
        <p:sp>
          <p:nvSpPr>
            <p:cNvPr id="47" name="Forme libre 46"/>
            <p:cNvSpPr/>
            <p:nvPr/>
          </p:nvSpPr>
          <p:spPr>
            <a:xfrm rot="11270962" flipH="1">
              <a:off x="9188060" y="2116213"/>
              <a:ext cx="1564268" cy="947191"/>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0 w 1072515"/>
                <a:gd name="connsiteY0" fmla="*/ 411480 h 1308735"/>
                <a:gd name="connsiteX1" fmla="*/ 0 w 1072515"/>
                <a:gd name="connsiteY1" fmla="*/ 0 h 1308735"/>
                <a:gd name="connsiteX2" fmla="*/ 1066800 w 1072515"/>
                <a:gd name="connsiteY2" fmla="*/ 411480 h 1308735"/>
                <a:gd name="connsiteX3" fmla="*/ 1072515 w 1072515"/>
                <a:gd name="connsiteY3" fmla="*/ 1308735 h 1308735"/>
                <a:gd name="connsiteX0" fmla="*/ 0 w 1074420"/>
                <a:gd name="connsiteY0" fmla="*/ 407670 h 1308735"/>
                <a:gd name="connsiteX1" fmla="*/ 1905 w 1074420"/>
                <a:gd name="connsiteY1" fmla="*/ 0 h 1308735"/>
                <a:gd name="connsiteX2" fmla="*/ 1068705 w 1074420"/>
                <a:gd name="connsiteY2" fmla="*/ 411480 h 1308735"/>
                <a:gd name="connsiteX3" fmla="*/ 1074420 w 1074420"/>
                <a:gd name="connsiteY3" fmla="*/ 1308735 h 1308735"/>
                <a:gd name="connsiteX0" fmla="*/ 0 w 1070610"/>
                <a:gd name="connsiteY0" fmla="*/ 407670 h 1320165"/>
                <a:gd name="connsiteX1" fmla="*/ 1905 w 1070610"/>
                <a:gd name="connsiteY1" fmla="*/ 0 h 1320165"/>
                <a:gd name="connsiteX2" fmla="*/ 1068705 w 1070610"/>
                <a:gd name="connsiteY2" fmla="*/ 411480 h 1320165"/>
                <a:gd name="connsiteX3" fmla="*/ 1070610 w 1070610"/>
                <a:gd name="connsiteY3" fmla="*/ 1320165 h 1320165"/>
                <a:gd name="connsiteX0" fmla="*/ 0 w 1072515"/>
                <a:gd name="connsiteY0" fmla="*/ 407670 h 1318260"/>
                <a:gd name="connsiteX1" fmla="*/ 1905 w 1072515"/>
                <a:gd name="connsiteY1" fmla="*/ 0 h 1318260"/>
                <a:gd name="connsiteX2" fmla="*/ 1068705 w 1072515"/>
                <a:gd name="connsiteY2" fmla="*/ 411480 h 1318260"/>
                <a:gd name="connsiteX3" fmla="*/ 1072515 w 1072515"/>
                <a:gd name="connsiteY3" fmla="*/ 1318260 h 1318260"/>
                <a:gd name="connsiteX0" fmla="*/ 0 w 1094012"/>
                <a:gd name="connsiteY0" fmla="*/ 1023918 h 1318260"/>
                <a:gd name="connsiteX1" fmla="*/ 23402 w 1094012"/>
                <a:gd name="connsiteY1" fmla="*/ 0 h 1318260"/>
                <a:gd name="connsiteX2" fmla="*/ 1090202 w 1094012"/>
                <a:gd name="connsiteY2" fmla="*/ 411480 h 1318260"/>
                <a:gd name="connsiteX3" fmla="*/ 1094012 w 1094012"/>
                <a:gd name="connsiteY3" fmla="*/ 1318260 h 1318260"/>
                <a:gd name="connsiteX0" fmla="*/ 0 w 1107676"/>
                <a:gd name="connsiteY0" fmla="*/ 1039341 h 1318260"/>
                <a:gd name="connsiteX1" fmla="*/ 37066 w 1107676"/>
                <a:gd name="connsiteY1" fmla="*/ 0 h 1318260"/>
                <a:gd name="connsiteX2" fmla="*/ 1103866 w 1107676"/>
                <a:gd name="connsiteY2" fmla="*/ 411480 h 1318260"/>
                <a:gd name="connsiteX3" fmla="*/ 1107676 w 1107676"/>
                <a:gd name="connsiteY3" fmla="*/ 1318260 h 1318260"/>
                <a:gd name="connsiteX0" fmla="*/ 0 w 1106698"/>
                <a:gd name="connsiteY0" fmla="*/ 1074090 h 1318260"/>
                <a:gd name="connsiteX1" fmla="*/ 36088 w 1106698"/>
                <a:gd name="connsiteY1" fmla="*/ 0 h 1318260"/>
                <a:gd name="connsiteX2" fmla="*/ 1102888 w 1106698"/>
                <a:gd name="connsiteY2" fmla="*/ 411480 h 1318260"/>
                <a:gd name="connsiteX3" fmla="*/ 1106698 w 1106698"/>
                <a:gd name="connsiteY3" fmla="*/ 1318260 h 1318260"/>
                <a:gd name="connsiteX0" fmla="*/ 0 w 1079100"/>
                <a:gd name="connsiteY0" fmla="*/ 218305 h 1318260"/>
                <a:gd name="connsiteX1" fmla="*/ 8490 w 1079100"/>
                <a:gd name="connsiteY1" fmla="*/ 0 h 1318260"/>
                <a:gd name="connsiteX2" fmla="*/ 1075290 w 1079100"/>
                <a:gd name="connsiteY2" fmla="*/ 411480 h 1318260"/>
                <a:gd name="connsiteX3" fmla="*/ 1079100 w 1079100"/>
                <a:gd name="connsiteY3" fmla="*/ 1318260 h 1318260"/>
                <a:gd name="connsiteX0" fmla="*/ 0 w 1075585"/>
                <a:gd name="connsiteY0" fmla="*/ 220713 h 1318260"/>
                <a:gd name="connsiteX1" fmla="*/ 4975 w 1075585"/>
                <a:gd name="connsiteY1" fmla="*/ 0 h 1318260"/>
                <a:gd name="connsiteX2" fmla="*/ 1071775 w 1075585"/>
                <a:gd name="connsiteY2" fmla="*/ 411480 h 1318260"/>
                <a:gd name="connsiteX3" fmla="*/ 1075585 w 1075585"/>
                <a:gd name="connsiteY3" fmla="*/ 1318260 h 1318260"/>
                <a:gd name="connsiteX0" fmla="*/ 0 w 1071803"/>
                <a:gd name="connsiteY0" fmla="*/ 220713 h 1472160"/>
                <a:gd name="connsiteX1" fmla="*/ 4975 w 1071803"/>
                <a:gd name="connsiteY1" fmla="*/ 0 h 1472160"/>
                <a:gd name="connsiteX2" fmla="*/ 1071775 w 1071803"/>
                <a:gd name="connsiteY2" fmla="*/ 411480 h 1472160"/>
                <a:gd name="connsiteX3" fmla="*/ 1062061 w 1071803"/>
                <a:gd name="connsiteY3" fmla="*/ 1472160 h 1472160"/>
                <a:gd name="connsiteX0" fmla="*/ 0 w 1071831"/>
                <a:gd name="connsiteY0" fmla="*/ 220713 h 763314"/>
                <a:gd name="connsiteX1" fmla="*/ 4975 w 1071831"/>
                <a:gd name="connsiteY1" fmla="*/ 0 h 763314"/>
                <a:gd name="connsiteX2" fmla="*/ 1071775 w 1071831"/>
                <a:gd name="connsiteY2" fmla="*/ 411480 h 763314"/>
                <a:gd name="connsiteX3" fmla="*/ 1067478 w 1071831"/>
                <a:gd name="connsiteY3" fmla="*/ 763314 h 763314"/>
                <a:gd name="connsiteX0" fmla="*/ 0 w 1071842"/>
                <a:gd name="connsiteY0" fmla="*/ 220713 h 771123"/>
                <a:gd name="connsiteX1" fmla="*/ 4975 w 1071842"/>
                <a:gd name="connsiteY1" fmla="*/ 0 h 771123"/>
                <a:gd name="connsiteX2" fmla="*/ 1071775 w 1071842"/>
                <a:gd name="connsiteY2" fmla="*/ 411480 h 771123"/>
                <a:gd name="connsiteX3" fmla="*/ 1068325 w 1071842"/>
                <a:gd name="connsiteY3" fmla="*/ 771123 h 771123"/>
                <a:gd name="connsiteX0" fmla="*/ 0 w 1071906"/>
                <a:gd name="connsiteY0" fmla="*/ 220713 h 782966"/>
                <a:gd name="connsiteX1" fmla="*/ 4975 w 1071906"/>
                <a:gd name="connsiteY1" fmla="*/ 0 h 782966"/>
                <a:gd name="connsiteX2" fmla="*/ 1071775 w 1071906"/>
                <a:gd name="connsiteY2" fmla="*/ 411480 h 782966"/>
                <a:gd name="connsiteX3" fmla="*/ 1070538 w 1071906"/>
                <a:gd name="connsiteY3" fmla="*/ 782966 h 782966"/>
                <a:gd name="connsiteX0" fmla="*/ 0 w 1939948"/>
                <a:gd name="connsiteY0" fmla="*/ 220713 h 1172046"/>
                <a:gd name="connsiteX1" fmla="*/ 4975 w 1939948"/>
                <a:gd name="connsiteY1" fmla="*/ 0 h 1172046"/>
                <a:gd name="connsiteX2" fmla="*/ 1071775 w 1939948"/>
                <a:gd name="connsiteY2" fmla="*/ 411480 h 1172046"/>
                <a:gd name="connsiteX3" fmla="*/ 1939948 w 1939948"/>
                <a:gd name="connsiteY3" fmla="*/ 1172046 h 1172046"/>
                <a:gd name="connsiteX0" fmla="*/ 0 w 2039424"/>
                <a:gd name="connsiteY0" fmla="*/ 220713 h 1172046"/>
                <a:gd name="connsiteX1" fmla="*/ 4975 w 2039424"/>
                <a:gd name="connsiteY1" fmla="*/ 0 h 1172046"/>
                <a:gd name="connsiteX2" fmla="*/ 2039421 w 2039424"/>
                <a:gd name="connsiteY2" fmla="*/ 450652 h 1172046"/>
                <a:gd name="connsiteX3" fmla="*/ 1939948 w 2039424"/>
                <a:gd name="connsiteY3" fmla="*/ 1172046 h 1172046"/>
                <a:gd name="connsiteX0" fmla="*/ 470178 w 2034449"/>
                <a:gd name="connsiteY0" fmla="*/ 972735 h 1172046"/>
                <a:gd name="connsiteX1" fmla="*/ 0 w 2034449"/>
                <a:gd name="connsiteY1" fmla="*/ 0 h 1172046"/>
                <a:gd name="connsiteX2" fmla="*/ 2034446 w 2034449"/>
                <a:gd name="connsiteY2" fmla="*/ 450652 h 1172046"/>
                <a:gd name="connsiteX3" fmla="*/ 1934973 w 2034449"/>
                <a:gd name="connsiteY3" fmla="*/ 1172046 h 1172046"/>
                <a:gd name="connsiteX0" fmla="*/ 470178 w 2034446"/>
                <a:gd name="connsiteY0" fmla="*/ 972735 h 1172046"/>
                <a:gd name="connsiteX1" fmla="*/ 0 w 2034446"/>
                <a:gd name="connsiteY1" fmla="*/ 0 h 1172046"/>
                <a:gd name="connsiteX2" fmla="*/ 2034446 w 2034446"/>
                <a:gd name="connsiteY2" fmla="*/ 450652 h 1172046"/>
                <a:gd name="connsiteX3" fmla="*/ 1934973 w 2034446"/>
                <a:gd name="connsiteY3" fmla="*/ 1172046 h 1172046"/>
                <a:gd name="connsiteX0" fmla="*/ 0 w 1564268"/>
                <a:gd name="connsiteY0" fmla="*/ 728748 h 928059"/>
                <a:gd name="connsiteX1" fmla="*/ 100013 w 1564268"/>
                <a:gd name="connsiteY1" fmla="*/ 0 h 928059"/>
                <a:gd name="connsiteX2" fmla="*/ 1564268 w 1564268"/>
                <a:gd name="connsiteY2" fmla="*/ 206665 h 928059"/>
                <a:gd name="connsiteX3" fmla="*/ 1464795 w 1564268"/>
                <a:gd name="connsiteY3" fmla="*/ 928059 h 928059"/>
                <a:gd name="connsiteX0" fmla="*/ 0 w 1564268"/>
                <a:gd name="connsiteY0" fmla="*/ 728748 h 939902"/>
                <a:gd name="connsiteX1" fmla="*/ 100013 w 1564268"/>
                <a:gd name="connsiteY1" fmla="*/ 0 h 939902"/>
                <a:gd name="connsiteX2" fmla="*/ 1564268 w 1564268"/>
                <a:gd name="connsiteY2" fmla="*/ 206665 h 939902"/>
                <a:gd name="connsiteX3" fmla="*/ 1467008 w 1564268"/>
                <a:gd name="connsiteY3" fmla="*/ 939902 h 939902"/>
                <a:gd name="connsiteX0" fmla="*/ 0 w 1564268"/>
                <a:gd name="connsiteY0" fmla="*/ 728748 h 947451"/>
                <a:gd name="connsiteX1" fmla="*/ 100013 w 1564268"/>
                <a:gd name="connsiteY1" fmla="*/ 0 h 947451"/>
                <a:gd name="connsiteX2" fmla="*/ 1564268 w 1564268"/>
                <a:gd name="connsiteY2" fmla="*/ 206665 h 947451"/>
                <a:gd name="connsiteX3" fmla="*/ 1465968 w 1564268"/>
                <a:gd name="connsiteY3" fmla="*/ 947451 h 947451"/>
                <a:gd name="connsiteX0" fmla="*/ 0 w 1564268"/>
                <a:gd name="connsiteY0" fmla="*/ 728748 h 947191"/>
                <a:gd name="connsiteX1" fmla="*/ 100013 w 1564268"/>
                <a:gd name="connsiteY1" fmla="*/ 0 h 947191"/>
                <a:gd name="connsiteX2" fmla="*/ 1564268 w 1564268"/>
                <a:gd name="connsiteY2" fmla="*/ 206665 h 947191"/>
                <a:gd name="connsiteX3" fmla="*/ 1464081 w 1564268"/>
                <a:gd name="connsiteY3" fmla="*/ 947191 h 947191"/>
              </a:gdLst>
              <a:ahLst/>
              <a:cxnLst>
                <a:cxn ang="0">
                  <a:pos x="connsiteX0" y="connsiteY0"/>
                </a:cxn>
                <a:cxn ang="0">
                  <a:pos x="connsiteX1" y="connsiteY1"/>
                </a:cxn>
                <a:cxn ang="0">
                  <a:pos x="connsiteX2" y="connsiteY2"/>
                </a:cxn>
                <a:cxn ang="0">
                  <a:pos x="connsiteX3" y="connsiteY3"/>
                </a:cxn>
              </a:cxnLst>
              <a:rect l="l" t="t" r="r" b="b"/>
              <a:pathLst>
                <a:path w="1564268" h="947191">
                  <a:moveTo>
                    <a:pt x="0" y="728748"/>
                  </a:moveTo>
                  <a:lnTo>
                    <a:pt x="100013" y="0"/>
                  </a:lnTo>
                  <a:lnTo>
                    <a:pt x="1564268" y="206665"/>
                  </a:lnTo>
                  <a:cubicBezTo>
                    <a:pt x="1469019" y="928507"/>
                    <a:pt x="1464081" y="947191"/>
                    <a:pt x="1464081" y="947191"/>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Forme libre 51"/>
            <p:cNvSpPr/>
            <p:nvPr/>
          </p:nvSpPr>
          <p:spPr>
            <a:xfrm rot="10800000">
              <a:off x="7216593" y="2211705"/>
              <a:ext cx="1480888" cy="759195"/>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3810 w 1072515"/>
                <a:gd name="connsiteY0" fmla="*/ 405765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72515"/>
                <a:gd name="connsiteY0" fmla="*/ 407670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72515"/>
                <a:gd name="connsiteY0" fmla="*/ 407670 h 1318260"/>
                <a:gd name="connsiteX1" fmla="*/ 0 w 1072515"/>
                <a:gd name="connsiteY1" fmla="*/ 0 h 1318260"/>
                <a:gd name="connsiteX2" fmla="*/ 1066800 w 1072515"/>
                <a:gd name="connsiteY2" fmla="*/ 411480 h 1318260"/>
                <a:gd name="connsiteX3" fmla="*/ 1072515 w 1072515"/>
                <a:gd name="connsiteY3" fmla="*/ 1318260 h 1318260"/>
                <a:gd name="connsiteX0" fmla="*/ 1905 w 1067082"/>
                <a:gd name="connsiteY0" fmla="*/ 407670 h 1318260"/>
                <a:gd name="connsiteX1" fmla="*/ 0 w 1067082"/>
                <a:gd name="connsiteY1" fmla="*/ 0 h 1318260"/>
                <a:gd name="connsiteX2" fmla="*/ 1066800 w 1067082"/>
                <a:gd name="connsiteY2" fmla="*/ 411480 h 1318260"/>
                <a:gd name="connsiteX3" fmla="*/ 1066800 w 1067082"/>
                <a:gd name="connsiteY3" fmla="*/ 1318260 h 1318260"/>
                <a:gd name="connsiteX0" fmla="*/ 1905 w 1070610"/>
                <a:gd name="connsiteY0" fmla="*/ 407670 h 1320165"/>
                <a:gd name="connsiteX1" fmla="*/ 0 w 1070610"/>
                <a:gd name="connsiteY1" fmla="*/ 0 h 1320165"/>
                <a:gd name="connsiteX2" fmla="*/ 1066800 w 1070610"/>
                <a:gd name="connsiteY2" fmla="*/ 411480 h 1320165"/>
                <a:gd name="connsiteX3" fmla="*/ 1070610 w 1070610"/>
                <a:gd name="connsiteY3" fmla="*/ 1320165 h 1320165"/>
                <a:gd name="connsiteX0" fmla="*/ 1905 w 1464945"/>
                <a:gd name="connsiteY0" fmla="*/ 407670 h 1163955"/>
                <a:gd name="connsiteX1" fmla="*/ 0 w 1464945"/>
                <a:gd name="connsiteY1" fmla="*/ 0 h 1163955"/>
                <a:gd name="connsiteX2" fmla="*/ 1066800 w 1464945"/>
                <a:gd name="connsiteY2" fmla="*/ 411480 h 1163955"/>
                <a:gd name="connsiteX3" fmla="*/ 1464945 w 1464945"/>
                <a:gd name="connsiteY3" fmla="*/ 1163955 h 1163955"/>
                <a:gd name="connsiteX0" fmla="*/ 1905 w 1464945"/>
                <a:gd name="connsiteY0" fmla="*/ 407670 h 1163955"/>
                <a:gd name="connsiteX1" fmla="*/ 0 w 1464945"/>
                <a:gd name="connsiteY1" fmla="*/ 0 h 1163955"/>
                <a:gd name="connsiteX2" fmla="*/ 1463040 w 1464945"/>
                <a:gd name="connsiteY2" fmla="*/ 428625 h 1163955"/>
                <a:gd name="connsiteX3" fmla="*/ 1464945 w 1464945"/>
                <a:gd name="connsiteY3" fmla="*/ 1163955 h 1163955"/>
                <a:gd name="connsiteX0" fmla="*/ 0 w 1482090"/>
                <a:gd name="connsiteY0" fmla="*/ 1154430 h 1163955"/>
                <a:gd name="connsiteX1" fmla="*/ 17145 w 1482090"/>
                <a:gd name="connsiteY1" fmla="*/ 0 h 1163955"/>
                <a:gd name="connsiteX2" fmla="*/ 1480185 w 1482090"/>
                <a:gd name="connsiteY2" fmla="*/ 428625 h 1163955"/>
                <a:gd name="connsiteX3" fmla="*/ 1482090 w 1482090"/>
                <a:gd name="connsiteY3" fmla="*/ 1163955 h 1163955"/>
                <a:gd name="connsiteX0" fmla="*/ 60960 w 1543050"/>
                <a:gd name="connsiteY0" fmla="*/ 737235 h 746760"/>
                <a:gd name="connsiteX1" fmla="*/ 0 w 1543050"/>
                <a:gd name="connsiteY1" fmla="*/ 0 h 746760"/>
                <a:gd name="connsiteX2" fmla="*/ 1541145 w 1543050"/>
                <a:gd name="connsiteY2" fmla="*/ 11430 h 746760"/>
                <a:gd name="connsiteX3" fmla="*/ 1543050 w 1543050"/>
                <a:gd name="connsiteY3" fmla="*/ 746760 h 746760"/>
                <a:gd name="connsiteX0" fmla="*/ 7620 w 1489710"/>
                <a:gd name="connsiteY0" fmla="*/ 784860 h 794385"/>
                <a:gd name="connsiteX1" fmla="*/ 0 w 1489710"/>
                <a:gd name="connsiteY1" fmla="*/ 0 h 794385"/>
                <a:gd name="connsiteX2" fmla="*/ 1487805 w 1489710"/>
                <a:gd name="connsiteY2" fmla="*/ 59055 h 794385"/>
                <a:gd name="connsiteX3" fmla="*/ 1489710 w 1489710"/>
                <a:gd name="connsiteY3" fmla="*/ 794385 h 794385"/>
                <a:gd name="connsiteX0" fmla="*/ 7620 w 1531077"/>
                <a:gd name="connsiteY0" fmla="*/ 784860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7"/>
                <a:gd name="connsiteY0" fmla="*/ 781107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6"/>
                <a:gd name="connsiteY0" fmla="*/ 781107 h 796261"/>
                <a:gd name="connsiteX1" fmla="*/ 0 w 1531076"/>
                <a:gd name="connsiteY1" fmla="*/ 0 h 796261"/>
                <a:gd name="connsiteX2" fmla="*/ 1531070 w 1531076"/>
                <a:gd name="connsiteY2" fmla="*/ 15896 h 796261"/>
                <a:gd name="connsiteX3" fmla="*/ 1487907 w 1531076"/>
                <a:gd name="connsiteY3" fmla="*/ 796261 h 796261"/>
                <a:gd name="connsiteX0" fmla="*/ 86939 w 1487907"/>
                <a:gd name="connsiteY0" fmla="*/ 781107 h 796261"/>
                <a:gd name="connsiteX1" fmla="*/ 0 w 1487907"/>
                <a:gd name="connsiteY1" fmla="*/ 0 h 796261"/>
                <a:gd name="connsiteX2" fmla="*/ 1486002 w 1487907"/>
                <a:gd name="connsiteY2" fmla="*/ 68437 h 796261"/>
                <a:gd name="connsiteX3" fmla="*/ 1487907 w 1487907"/>
                <a:gd name="connsiteY3" fmla="*/ 796261 h 796261"/>
                <a:gd name="connsiteX0" fmla="*/ 409 w 1401377"/>
                <a:gd name="connsiteY0" fmla="*/ 712670 h 727824"/>
                <a:gd name="connsiteX1" fmla="*/ 0 w 1401377"/>
                <a:gd name="connsiteY1" fmla="*/ 993 h 727824"/>
                <a:gd name="connsiteX2" fmla="*/ 1399472 w 1401377"/>
                <a:gd name="connsiteY2" fmla="*/ 0 h 727824"/>
                <a:gd name="connsiteX3" fmla="*/ 1401377 w 1401377"/>
                <a:gd name="connsiteY3" fmla="*/ 727824 h 727824"/>
              </a:gdLst>
              <a:ahLst/>
              <a:cxnLst>
                <a:cxn ang="0">
                  <a:pos x="connsiteX0" y="connsiteY0"/>
                </a:cxn>
                <a:cxn ang="0">
                  <a:pos x="connsiteX1" y="connsiteY1"/>
                </a:cxn>
                <a:cxn ang="0">
                  <a:pos x="connsiteX2" y="connsiteY2"/>
                </a:cxn>
                <a:cxn ang="0">
                  <a:pos x="connsiteX3" y="connsiteY3"/>
                </a:cxn>
              </a:cxnLst>
              <a:rect l="l" t="t" r="r" b="b"/>
              <a:pathLst>
                <a:path w="1401377" h="727824">
                  <a:moveTo>
                    <a:pt x="409" y="712670"/>
                  </a:moveTo>
                  <a:cubicBezTo>
                    <a:pt x="273" y="475444"/>
                    <a:pt x="136" y="238219"/>
                    <a:pt x="0" y="993"/>
                  </a:cubicBezTo>
                  <a:lnTo>
                    <a:pt x="1399472" y="0"/>
                  </a:lnTo>
                  <a:cubicBezTo>
                    <a:pt x="1400107" y="221615"/>
                    <a:pt x="1401377" y="727824"/>
                    <a:pt x="1401377" y="727824"/>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p:cNvCxnSpPr/>
            <p:nvPr/>
          </p:nvCxnSpPr>
          <p:spPr>
            <a:xfrm flipH="1">
              <a:off x="7249692" y="2383678"/>
              <a:ext cx="403107" cy="453703"/>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sp>
          <p:nvSpPr>
            <p:cNvPr id="53" name="Plan 2"/>
            <p:cNvSpPr/>
            <p:nvPr/>
          </p:nvSpPr>
          <p:spPr>
            <a:xfrm>
              <a:off x="7226539" y="1083433"/>
              <a:ext cx="3600688" cy="1755761"/>
            </a:xfrm>
            <a:prstGeom prst="parallelogram">
              <a:avLst>
                <a:gd name="adj" fmla="val 40996"/>
              </a:avLst>
            </a:prstGeom>
            <a:solidFill>
              <a:srgbClr val="E6B9B8">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4" name="Bord G"/>
            <p:cNvCxnSpPr/>
            <p:nvPr/>
          </p:nvCxnSpPr>
          <p:spPr>
            <a:xfrm flipV="1">
              <a:off x="7226540" y="1083431"/>
              <a:ext cx="720195" cy="175576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Bord D"/>
            <p:cNvCxnSpPr/>
            <p:nvPr/>
          </p:nvCxnSpPr>
          <p:spPr>
            <a:xfrm flipV="1">
              <a:off x="10107033" y="1083433"/>
              <a:ext cx="720195" cy="1755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7946678" y="1098061"/>
              <a:ext cx="2168257" cy="1741128"/>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7705946" y="1656125"/>
              <a:ext cx="2408988" cy="1183064"/>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Connecteur droit 57"/>
            <p:cNvCxnSpPr>
              <a:stCxn id="53" idx="5"/>
            </p:cNvCxnSpPr>
            <p:nvPr/>
          </p:nvCxnSpPr>
          <p:spPr>
            <a:xfrm>
              <a:off x="7586436" y="1961313"/>
              <a:ext cx="2528499" cy="877876"/>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7824670" y="1368811"/>
              <a:ext cx="2290265" cy="1470379"/>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7471666" y="2232498"/>
              <a:ext cx="2635367" cy="605456"/>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Baseline"/>
            <p:cNvCxnSpPr/>
            <p:nvPr/>
          </p:nvCxnSpPr>
          <p:spPr>
            <a:xfrm rot="10800000" flipV="1">
              <a:off x="7218680" y="2839193"/>
              <a:ext cx="28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Forme libre 61"/>
            <p:cNvSpPr/>
            <p:nvPr/>
          </p:nvSpPr>
          <p:spPr>
            <a:xfrm rot="470962" flipH="1">
              <a:off x="9208404" y="1644452"/>
              <a:ext cx="1526789" cy="684380"/>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0 w 1068715"/>
                <a:gd name="connsiteY0" fmla="*/ 169545 h 1258876"/>
                <a:gd name="connsiteX1" fmla="*/ 1905 w 1068715"/>
                <a:gd name="connsiteY1" fmla="*/ 0 h 1258876"/>
                <a:gd name="connsiteX2" fmla="*/ 1068705 w 1068715"/>
                <a:gd name="connsiteY2" fmla="*/ 411480 h 1258876"/>
                <a:gd name="connsiteX3" fmla="*/ 1039955 w 1068715"/>
                <a:gd name="connsiteY3" fmla="*/ 1258876 h 1258876"/>
                <a:gd name="connsiteX0" fmla="*/ 0 w 1040378"/>
                <a:gd name="connsiteY0" fmla="*/ 169545 h 1258876"/>
                <a:gd name="connsiteX1" fmla="*/ 1905 w 1040378"/>
                <a:gd name="connsiteY1" fmla="*/ 0 h 1258876"/>
                <a:gd name="connsiteX2" fmla="*/ 1040137 w 1040378"/>
                <a:gd name="connsiteY2" fmla="*/ 409465 h 1258876"/>
                <a:gd name="connsiteX3" fmla="*/ 1039955 w 1040378"/>
                <a:gd name="connsiteY3" fmla="*/ 1258876 h 1258876"/>
                <a:gd name="connsiteX0" fmla="*/ 0 w 1040137"/>
                <a:gd name="connsiteY0" fmla="*/ 169545 h 1278123"/>
                <a:gd name="connsiteX1" fmla="*/ 1905 w 1040137"/>
                <a:gd name="connsiteY1" fmla="*/ 0 h 1278123"/>
                <a:gd name="connsiteX2" fmla="*/ 1040137 w 1040137"/>
                <a:gd name="connsiteY2" fmla="*/ 409465 h 1278123"/>
                <a:gd name="connsiteX3" fmla="*/ 1039955 w 1040137"/>
                <a:gd name="connsiteY3" fmla="*/ 1258876 h 1278123"/>
                <a:gd name="connsiteX0" fmla="*/ 0 w 1040137"/>
                <a:gd name="connsiteY0" fmla="*/ 169545 h 1278123"/>
                <a:gd name="connsiteX1" fmla="*/ 1905 w 1040137"/>
                <a:gd name="connsiteY1" fmla="*/ 0 h 1278123"/>
                <a:gd name="connsiteX2" fmla="*/ 1040137 w 1040137"/>
                <a:gd name="connsiteY2" fmla="*/ 409465 h 1278123"/>
                <a:gd name="connsiteX3" fmla="*/ 1039955 w 1040137"/>
                <a:gd name="connsiteY3" fmla="*/ 1258876 h 1278123"/>
                <a:gd name="connsiteX0" fmla="*/ 0 w 1040137"/>
                <a:gd name="connsiteY0" fmla="*/ 169545 h 1276428"/>
                <a:gd name="connsiteX1" fmla="*/ 1905 w 1040137"/>
                <a:gd name="connsiteY1" fmla="*/ 0 h 1276428"/>
                <a:gd name="connsiteX2" fmla="*/ 1040137 w 1040137"/>
                <a:gd name="connsiteY2" fmla="*/ 409465 h 1276428"/>
                <a:gd name="connsiteX3" fmla="*/ 1038328 w 1040137"/>
                <a:gd name="connsiteY3" fmla="*/ 1256732 h 1276428"/>
                <a:gd name="connsiteX0" fmla="*/ 28550 w 1068687"/>
                <a:gd name="connsiteY0" fmla="*/ 171820 h 1278703"/>
                <a:gd name="connsiteX1" fmla="*/ 0 w 1068687"/>
                <a:gd name="connsiteY1" fmla="*/ 0 h 1278703"/>
                <a:gd name="connsiteX2" fmla="*/ 1068687 w 1068687"/>
                <a:gd name="connsiteY2" fmla="*/ 411740 h 1278703"/>
                <a:gd name="connsiteX3" fmla="*/ 1066878 w 1068687"/>
                <a:gd name="connsiteY3" fmla="*/ 1259007 h 1278703"/>
                <a:gd name="connsiteX0" fmla="*/ 0 w 1072091"/>
                <a:gd name="connsiteY0" fmla="*/ 1073157 h 1278703"/>
                <a:gd name="connsiteX1" fmla="*/ 3404 w 1072091"/>
                <a:gd name="connsiteY1" fmla="*/ 0 h 1278703"/>
                <a:gd name="connsiteX2" fmla="*/ 1072091 w 1072091"/>
                <a:gd name="connsiteY2" fmla="*/ 411740 h 1278703"/>
                <a:gd name="connsiteX3" fmla="*/ 1070282 w 1072091"/>
                <a:gd name="connsiteY3" fmla="*/ 1259007 h 1278703"/>
                <a:gd name="connsiteX0" fmla="*/ 288 w 1069020"/>
                <a:gd name="connsiteY0" fmla="*/ 714016 h 1278703"/>
                <a:gd name="connsiteX1" fmla="*/ 333 w 1069020"/>
                <a:gd name="connsiteY1" fmla="*/ 0 h 1278703"/>
                <a:gd name="connsiteX2" fmla="*/ 1069020 w 1069020"/>
                <a:gd name="connsiteY2" fmla="*/ 411740 h 1278703"/>
                <a:gd name="connsiteX3" fmla="*/ 1067211 w 1069020"/>
                <a:gd name="connsiteY3" fmla="*/ 1259007 h 1278703"/>
                <a:gd name="connsiteX0" fmla="*/ 0 w 1070880"/>
                <a:gd name="connsiteY0" fmla="*/ 715643 h 1278703"/>
                <a:gd name="connsiteX1" fmla="*/ 2193 w 1070880"/>
                <a:gd name="connsiteY1" fmla="*/ 0 h 1278703"/>
                <a:gd name="connsiteX2" fmla="*/ 1070880 w 1070880"/>
                <a:gd name="connsiteY2" fmla="*/ 411740 h 1278703"/>
                <a:gd name="connsiteX3" fmla="*/ 1069071 w 1070880"/>
                <a:gd name="connsiteY3" fmla="*/ 1259007 h 1278703"/>
                <a:gd name="connsiteX0" fmla="*/ 0 w 1074133"/>
                <a:gd name="connsiteY0" fmla="*/ 711348 h 1278703"/>
                <a:gd name="connsiteX1" fmla="*/ 5446 w 1074133"/>
                <a:gd name="connsiteY1" fmla="*/ 0 h 1278703"/>
                <a:gd name="connsiteX2" fmla="*/ 1074133 w 1074133"/>
                <a:gd name="connsiteY2" fmla="*/ 411740 h 1278703"/>
                <a:gd name="connsiteX3" fmla="*/ 1072324 w 1074133"/>
                <a:gd name="connsiteY3" fmla="*/ 1259007 h 1278703"/>
                <a:gd name="connsiteX0" fmla="*/ 0 w 1944389"/>
                <a:gd name="connsiteY0" fmla="*/ 314459 h 1278703"/>
                <a:gd name="connsiteX1" fmla="*/ 875702 w 1944389"/>
                <a:gd name="connsiteY1" fmla="*/ 0 h 1278703"/>
                <a:gd name="connsiteX2" fmla="*/ 1944389 w 1944389"/>
                <a:gd name="connsiteY2" fmla="*/ 411740 h 1278703"/>
                <a:gd name="connsiteX3" fmla="*/ 1942580 w 1944389"/>
                <a:gd name="connsiteY3" fmla="*/ 1259007 h 1278703"/>
                <a:gd name="connsiteX0" fmla="*/ 0 w 1944389"/>
                <a:gd name="connsiteY0" fmla="*/ 314459 h 1278703"/>
                <a:gd name="connsiteX1" fmla="*/ 875702 w 1944389"/>
                <a:gd name="connsiteY1" fmla="*/ 0 h 1278703"/>
                <a:gd name="connsiteX2" fmla="*/ 1944389 w 1944389"/>
                <a:gd name="connsiteY2" fmla="*/ 411740 h 1278703"/>
                <a:gd name="connsiteX3" fmla="*/ 1942580 w 1944389"/>
                <a:gd name="connsiteY3" fmla="*/ 1259007 h 1278703"/>
                <a:gd name="connsiteX0" fmla="*/ 0 w 1944389"/>
                <a:gd name="connsiteY0" fmla="*/ 438173 h 1402417"/>
                <a:gd name="connsiteX1" fmla="*/ 62014 w 1944389"/>
                <a:gd name="connsiteY1" fmla="*/ 0 h 1402417"/>
                <a:gd name="connsiteX2" fmla="*/ 1944389 w 1944389"/>
                <a:gd name="connsiteY2" fmla="*/ 535454 h 1402417"/>
                <a:gd name="connsiteX3" fmla="*/ 1942580 w 1944389"/>
                <a:gd name="connsiteY3" fmla="*/ 1382721 h 1402417"/>
                <a:gd name="connsiteX0" fmla="*/ 0 w 1944389"/>
                <a:gd name="connsiteY0" fmla="*/ 438173 h 1402417"/>
                <a:gd name="connsiteX1" fmla="*/ 62014 w 1944389"/>
                <a:gd name="connsiteY1" fmla="*/ 0 h 1402417"/>
                <a:gd name="connsiteX2" fmla="*/ 1944389 w 1944389"/>
                <a:gd name="connsiteY2" fmla="*/ 535454 h 1402417"/>
                <a:gd name="connsiteX3" fmla="*/ 1942580 w 1944389"/>
                <a:gd name="connsiteY3" fmla="*/ 1382721 h 1402417"/>
                <a:gd name="connsiteX0" fmla="*/ 0 w 1944389"/>
                <a:gd name="connsiteY0" fmla="*/ 438693 h 1402937"/>
                <a:gd name="connsiteX1" fmla="*/ 58239 w 1944389"/>
                <a:gd name="connsiteY1" fmla="*/ 0 h 1402937"/>
                <a:gd name="connsiteX2" fmla="*/ 1944389 w 1944389"/>
                <a:gd name="connsiteY2" fmla="*/ 535974 h 1402937"/>
                <a:gd name="connsiteX3" fmla="*/ 1942580 w 1944389"/>
                <a:gd name="connsiteY3" fmla="*/ 1383241 h 1402937"/>
                <a:gd name="connsiteX0" fmla="*/ 0 w 1944389"/>
                <a:gd name="connsiteY0" fmla="*/ 481837 h 1446081"/>
                <a:gd name="connsiteX1" fmla="*/ 66110 w 1944389"/>
                <a:gd name="connsiteY1" fmla="*/ 0 h 1446081"/>
                <a:gd name="connsiteX2" fmla="*/ 1944389 w 1944389"/>
                <a:gd name="connsiteY2" fmla="*/ 579118 h 1446081"/>
                <a:gd name="connsiteX3" fmla="*/ 1942580 w 1944389"/>
                <a:gd name="connsiteY3" fmla="*/ 1426385 h 1446081"/>
                <a:gd name="connsiteX0" fmla="*/ 0 w 1944389"/>
                <a:gd name="connsiteY0" fmla="*/ 481837 h 1446081"/>
                <a:gd name="connsiteX1" fmla="*/ 66110 w 1944389"/>
                <a:gd name="connsiteY1" fmla="*/ 0 h 1446081"/>
                <a:gd name="connsiteX2" fmla="*/ 1944389 w 1944389"/>
                <a:gd name="connsiteY2" fmla="*/ 579118 h 1446081"/>
                <a:gd name="connsiteX3" fmla="*/ 1942580 w 1944389"/>
                <a:gd name="connsiteY3" fmla="*/ 1426385 h 1446081"/>
                <a:gd name="connsiteX0" fmla="*/ 0 w 1944389"/>
                <a:gd name="connsiteY0" fmla="*/ 431404 h 1395648"/>
                <a:gd name="connsiteX1" fmla="*/ 55312 w 1944389"/>
                <a:gd name="connsiteY1" fmla="*/ 0 h 1395648"/>
                <a:gd name="connsiteX2" fmla="*/ 1944389 w 1944389"/>
                <a:gd name="connsiteY2" fmla="*/ 528685 h 1395648"/>
                <a:gd name="connsiteX3" fmla="*/ 1942580 w 1944389"/>
                <a:gd name="connsiteY3" fmla="*/ 1375952 h 1395648"/>
                <a:gd name="connsiteX0" fmla="*/ 0 w 1944389"/>
                <a:gd name="connsiteY0" fmla="*/ 440840 h 1405084"/>
                <a:gd name="connsiteX1" fmla="*/ 56613 w 1944389"/>
                <a:gd name="connsiteY1" fmla="*/ 0 h 1405084"/>
                <a:gd name="connsiteX2" fmla="*/ 1944389 w 1944389"/>
                <a:gd name="connsiteY2" fmla="*/ 538121 h 1405084"/>
                <a:gd name="connsiteX3" fmla="*/ 1942580 w 1944389"/>
                <a:gd name="connsiteY3" fmla="*/ 1385388 h 1405084"/>
                <a:gd name="connsiteX0" fmla="*/ 0 w 1944389"/>
                <a:gd name="connsiteY0" fmla="*/ 432771 h 1397015"/>
                <a:gd name="connsiteX1" fmla="*/ 59346 w 1944389"/>
                <a:gd name="connsiteY1" fmla="*/ 0 h 1397015"/>
                <a:gd name="connsiteX2" fmla="*/ 1944389 w 1944389"/>
                <a:gd name="connsiteY2" fmla="*/ 530052 h 1397015"/>
                <a:gd name="connsiteX3" fmla="*/ 1942580 w 1944389"/>
                <a:gd name="connsiteY3" fmla="*/ 1377319 h 1397015"/>
                <a:gd name="connsiteX0" fmla="*/ 0 w 1944389"/>
                <a:gd name="connsiteY0" fmla="*/ 432771 h 1397015"/>
                <a:gd name="connsiteX1" fmla="*/ 59346 w 1944389"/>
                <a:gd name="connsiteY1" fmla="*/ 0 h 1397015"/>
                <a:gd name="connsiteX2" fmla="*/ 1944389 w 1944389"/>
                <a:gd name="connsiteY2" fmla="*/ 530052 h 1397015"/>
                <a:gd name="connsiteX3" fmla="*/ 1942580 w 1944389"/>
                <a:gd name="connsiteY3" fmla="*/ 1377319 h 1397015"/>
                <a:gd name="connsiteX0" fmla="*/ 0 w 1942580"/>
                <a:gd name="connsiteY0" fmla="*/ 432771 h 1377319"/>
                <a:gd name="connsiteX1" fmla="*/ 59346 w 1942580"/>
                <a:gd name="connsiteY1" fmla="*/ 0 h 1377319"/>
                <a:gd name="connsiteX2" fmla="*/ 1526789 w 1942580"/>
                <a:gd name="connsiteY2" fmla="*/ 197490 h 1377319"/>
                <a:gd name="connsiteX3" fmla="*/ 1942580 w 1942580"/>
                <a:gd name="connsiteY3" fmla="*/ 1377319 h 1377319"/>
                <a:gd name="connsiteX0" fmla="*/ 0 w 1526789"/>
                <a:gd name="connsiteY0" fmla="*/ 432771 h 819748"/>
                <a:gd name="connsiteX1" fmla="*/ 59346 w 1526789"/>
                <a:gd name="connsiteY1" fmla="*/ 0 h 819748"/>
                <a:gd name="connsiteX2" fmla="*/ 1526789 w 1526789"/>
                <a:gd name="connsiteY2" fmla="*/ 197490 h 819748"/>
                <a:gd name="connsiteX3" fmla="*/ 1464758 w 1526789"/>
                <a:gd name="connsiteY3" fmla="*/ 630698 h 819748"/>
                <a:gd name="connsiteX0" fmla="*/ 0 w 1526789"/>
                <a:gd name="connsiteY0" fmla="*/ 432771 h 750999"/>
                <a:gd name="connsiteX1" fmla="*/ 59346 w 1526789"/>
                <a:gd name="connsiteY1" fmla="*/ 0 h 750999"/>
                <a:gd name="connsiteX2" fmla="*/ 1526789 w 1526789"/>
                <a:gd name="connsiteY2" fmla="*/ 197490 h 750999"/>
                <a:gd name="connsiteX3" fmla="*/ 1464758 w 1526789"/>
                <a:gd name="connsiteY3" fmla="*/ 630698 h 750999"/>
                <a:gd name="connsiteX0" fmla="*/ 0 w 1526789"/>
                <a:gd name="connsiteY0" fmla="*/ 432771 h 630698"/>
                <a:gd name="connsiteX1" fmla="*/ 59346 w 1526789"/>
                <a:gd name="connsiteY1" fmla="*/ 0 h 630698"/>
                <a:gd name="connsiteX2" fmla="*/ 1526789 w 1526789"/>
                <a:gd name="connsiteY2" fmla="*/ 197490 h 630698"/>
                <a:gd name="connsiteX3" fmla="*/ 1464758 w 1526789"/>
                <a:gd name="connsiteY3" fmla="*/ 630698 h 630698"/>
              </a:gdLst>
              <a:ahLst/>
              <a:cxnLst>
                <a:cxn ang="0">
                  <a:pos x="connsiteX0" y="connsiteY0"/>
                </a:cxn>
                <a:cxn ang="0">
                  <a:pos x="connsiteX1" y="connsiteY1"/>
                </a:cxn>
                <a:cxn ang="0">
                  <a:pos x="connsiteX2" y="connsiteY2"/>
                </a:cxn>
                <a:cxn ang="0">
                  <a:pos x="connsiteX3" y="connsiteY3"/>
                </a:cxn>
              </a:cxnLst>
              <a:rect l="l" t="t" r="r" b="b"/>
              <a:pathLst>
                <a:path w="1526789" h="630698">
                  <a:moveTo>
                    <a:pt x="0" y="432771"/>
                  </a:moveTo>
                  <a:cubicBezTo>
                    <a:pt x="61648" y="-1218"/>
                    <a:pt x="-1261" y="426441"/>
                    <a:pt x="59346" y="0"/>
                  </a:cubicBezTo>
                  <a:lnTo>
                    <a:pt x="1526789" y="197490"/>
                  </a:lnTo>
                  <a:cubicBezTo>
                    <a:pt x="1451114" y="735498"/>
                    <a:pt x="1495773" y="414094"/>
                    <a:pt x="1464758" y="630698"/>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3" name="Connecteur droit 62"/>
            <p:cNvCxnSpPr/>
            <p:nvPr/>
          </p:nvCxnSpPr>
          <p:spPr>
            <a:xfrm flipV="1">
              <a:off x="9219101" y="2232498"/>
              <a:ext cx="111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8" name="Ellipse 67"/>
            <p:cNvSpPr/>
            <p:nvPr/>
          </p:nvSpPr>
          <p:spPr>
            <a:xfrm>
              <a:off x="7170316" y="2773153"/>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71" name="Forme libre 70"/>
            <p:cNvSpPr/>
            <p:nvPr/>
          </p:nvSpPr>
          <p:spPr>
            <a:xfrm>
              <a:off x="7217251" y="1757226"/>
              <a:ext cx="1478562" cy="468770"/>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384175 w 1453162"/>
                <a:gd name="connsiteY0" fmla="*/ 276225 h 1184910"/>
                <a:gd name="connsiteX1" fmla="*/ 0 w 1453162"/>
                <a:gd name="connsiteY1" fmla="*/ 0 h 1184910"/>
                <a:gd name="connsiteX2" fmla="*/ 1452880 w 1453162"/>
                <a:gd name="connsiteY2" fmla="*/ 518160 h 1184910"/>
                <a:gd name="connsiteX3" fmla="*/ 1452880 w 1453162"/>
                <a:gd name="connsiteY3" fmla="*/ 1184910 h 1184910"/>
                <a:gd name="connsiteX0" fmla="*/ 384175 w 1470041"/>
                <a:gd name="connsiteY0" fmla="*/ 287655 h 1196340"/>
                <a:gd name="connsiteX1" fmla="*/ 0 w 1470041"/>
                <a:gd name="connsiteY1" fmla="*/ 11430 h 1196340"/>
                <a:gd name="connsiteX2" fmla="*/ 1470025 w 1470041"/>
                <a:gd name="connsiteY2" fmla="*/ 0 h 1196340"/>
                <a:gd name="connsiteX3" fmla="*/ 1452880 w 1470041"/>
                <a:gd name="connsiteY3" fmla="*/ 1196340 h 1196340"/>
                <a:gd name="connsiteX0" fmla="*/ 386080 w 1471946"/>
                <a:gd name="connsiteY0" fmla="*/ 304800 h 1213485"/>
                <a:gd name="connsiteX1" fmla="*/ 0 w 1471946"/>
                <a:gd name="connsiteY1" fmla="*/ 0 h 1213485"/>
                <a:gd name="connsiteX2" fmla="*/ 1471930 w 1471946"/>
                <a:gd name="connsiteY2" fmla="*/ 17145 h 1213485"/>
                <a:gd name="connsiteX3" fmla="*/ 1454785 w 1471946"/>
                <a:gd name="connsiteY3" fmla="*/ 1213485 h 1213485"/>
                <a:gd name="connsiteX0" fmla="*/ 389890 w 1475756"/>
                <a:gd name="connsiteY0" fmla="*/ 287655 h 1196340"/>
                <a:gd name="connsiteX1" fmla="*/ 0 w 1475756"/>
                <a:gd name="connsiteY1" fmla="*/ 1905 h 1196340"/>
                <a:gd name="connsiteX2" fmla="*/ 1475740 w 1475756"/>
                <a:gd name="connsiteY2" fmla="*/ 0 h 1196340"/>
                <a:gd name="connsiteX3" fmla="*/ 1458595 w 1475756"/>
                <a:gd name="connsiteY3" fmla="*/ 1196340 h 1196340"/>
                <a:gd name="connsiteX0" fmla="*/ 0 w 1480201"/>
                <a:gd name="connsiteY0" fmla="*/ 438150 h 1196340"/>
                <a:gd name="connsiteX1" fmla="*/ 4445 w 1480201"/>
                <a:gd name="connsiteY1" fmla="*/ 1905 h 1196340"/>
                <a:gd name="connsiteX2" fmla="*/ 1480185 w 1480201"/>
                <a:gd name="connsiteY2" fmla="*/ 0 h 1196340"/>
                <a:gd name="connsiteX3" fmla="*/ 1463040 w 1480201"/>
                <a:gd name="connsiteY3" fmla="*/ 1196340 h 1196340"/>
                <a:gd name="connsiteX0" fmla="*/ 0 w 1546860"/>
                <a:gd name="connsiteY0" fmla="*/ 438150 h 464820"/>
                <a:gd name="connsiteX1" fmla="*/ 4445 w 1546860"/>
                <a:gd name="connsiteY1" fmla="*/ 1905 h 464820"/>
                <a:gd name="connsiteX2" fmla="*/ 1480185 w 1546860"/>
                <a:gd name="connsiteY2" fmla="*/ 0 h 464820"/>
                <a:gd name="connsiteX3" fmla="*/ 1546860 w 1546860"/>
                <a:gd name="connsiteY3" fmla="*/ 464820 h 464820"/>
                <a:gd name="connsiteX0" fmla="*/ 0 w 1480467"/>
                <a:gd name="connsiteY0" fmla="*/ 438150 h 451485"/>
                <a:gd name="connsiteX1" fmla="*/ 4445 w 1480467"/>
                <a:gd name="connsiteY1" fmla="*/ 1905 h 451485"/>
                <a:gd name="connsiteX2" fmla="*/ 1480185 w 1480467"/>
                <a:gd name="connsiteY2" fmla="*/ 0 h 451485"/>
                <a:gd name="connsiteX3" fmla="*/ 1480185 w 1480467"/>
                <a:gd name="connsiteY3" fmla="*/ 451485 h 451485"/>
                <a:gd name="connsiteX0" fmla="*/ 0 w 1480467"/>
                <a:gd name="connsiteY0" fmla="*/ 436315 h 451485"/>
                <a:gd name="connsiteX1" fmla="*/ 4445 w 1480467"/>
                <a:gd name="connsiteY1" fmla="*/ 1905 h 451485"/>
                <a:gd name="connsiteX2" fmla="*/ 1480185 w 1480467"/>
                <a:gd name="connsiteY2" fmla="*/ 0 h 451485"/>
                <a:gd name="connsiteX3" fmla="*/ 1480185 w 1480467"/>
                <a:gd name="connsiteY3" fmla="*/ 451485 h 451485"/>
                <a:gd name="connsiteX0" fmla="*/ 0 w 1478562"/>
                <a:gd name="connsiteY0" fmla="*/ 436315 h 451485"/>
                <a:gd name="connsiteX1" fmla="*/ 2540 w 1478562"/>
                <a:gd name="connsiteY1" fmla="*/ 1905 h 451485"/>
                <a:gd name="connsiteX2" fmla="*/ 1478280 w 1478562"/>
                <a:gd name="connsiteY2" fmla="*/ 0 h 451485"/>
                <a:gd name="connsiteX3" fmla="*/ 1478280 w 1478562"/>
                <a:gd name="connsiteY3" fmla="*/ 451485 h 451485"/>
              </a:gdLst>
              <a:ahLst/>
              <a:cxnLst>
                <a:cxn ang="0">
                  <a:pos x="connsiteX0" y="connsiteY0"/>
                </a:cxn>
                <a:cxn ang="0">
                  <a:pos x="connsiteX1" y="connsiteY1"/>
                </a:cxn>
                <a:cxn ang="0">
                  <a:pos x="connsiteX2" y="connsiteY2"/>
                </a:cxn>
                <a:cxn ang="0">
                  <a:pos x="connsiteX3" y="connsiteY3"/>
                </a:cxn>
              </a:cxnLst>
              <a:rect l="l" t="t" r="r" b="b"/>
              <a:pathLst>
                <a:path w="1478562" h="451485">
                  <a:moveTo>
                    <a:pt x="0" y="436315"/>
                  </a:moveTo>
                  <a:cubicBezTo>
                    <a:pt x="1482" y="290900"/>
                    <a:pt x="1058" y="147320"/>
                    <a:pt x="2540" y="1905"/>
                  </a:cubicBezTo>
                  <a:lnTo>
                    <a:pt x="1478280" y="0"/>
                  </a:lnTo>
                  <a:cubicBezTo>
                    <a:pt x="1478915" y="221615"/>
                    <a:pt x="1478280" y="451485"/>
                    <a:pt x="1478280" y="451485"/>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2" name="Connecteur droit 71"/>
            <p:cNvCxnSpPr/>
            <p:nvPr/>
          </p:nvCxnSpPr>
          <p:spPr>
            <a:xfrm>
              <a:off x="7508311" y="2232498"/>
              <a:ext cx="1188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3" name="Ellipse 72"/>
            <p:cNvSpPr/>
            <p:nvPr/>
          </p:nvSpPr>
          <p:spPr>
            <a:xfrm>
              <a:off x="7405625" y="2165839"/>
              <a:ext cx="132080" cy="132080"/>
            </a:xfrm>
            <a:prstGeom prst="ellipse">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81" name="Ellipse 80"/>
            <p:cNvSpPr/>
            <p:nvPr/>
          </p:nvSpPr>
          <p:spPr>
            <a:xfrm>
              <a:off x="10289160" y="2163198"/>
              <a:ext cx="132080" cy="132080"/>
            </a:xfrm>
            <a:prstGeom prst="ellipse">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89" name="ZoneTexte 88"/>
                <p:cNvSpPr txBox="1"/>
                <p:nvPr/>
              </p:nvSpPr>
              <p:spPr>
                <a:xfrm>
                  <a:off x="8878042" y="1080663"/>
                  <a:ext cx="1671332" cy="646331"/>
                </a:xfrm>
                <a:prstGeom prst="rect">
                  <a:avLst/>
                </a:prstGeom>
                <a:noFill/>
              </p:spPr>
              <p:txBody>
                <a:bodyPr wrap="square" rtlCol="0">
                  <a:spAutoFit/>
                </a:bodyPr>
                <a:lstStyle/>
                <a:p>
                  <a:pPr algn="ctr"/>
                  <a:r>
                    <a:rPr lang="fr-FR" dirty="0"/>
                    <a:t>Epipolar plane of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a14:m>
                  <a:endParaRPr lang="fr-FR" dirty="0"/>
                </a:p>
              </p:txBody>
            </p:sp>
          </mc:Choice>
          <mc:Fallback xmlns="">
            <p:sp>
              <p:nvSpPr>
                <p:cNvPr id="89" name="ZoneTexte 88"/>
                <p:cNvSpPr txBox="1">
                  <a:spLocks noRot="1" noChangeAspect="1" noMove="1" noResize="1" noEditPoints="1" noAdjustHandles="1" noChangeArrowheads="1" noChangeShapeType="1" noTextEdit="1"/>
                </p:cNvSpPr>
                <p:nvPr/>
              </p:nvSpPr>
              <p:spPr>
                <a:xfrm>
                  <a:off x="8878042" y="1080663"/>
                  <a:ext cx="1671332" cy="646331"/>
                </a:xfrm>
                <a:prstGeom prst="rect">
                  <a:avLst/>
                </a:prstGeom>
                <a:blipFill>
                  <a:blip r:embed="rId4"/>
                  <a:stretch>
                    <a:fillRect t="-3774" b="-1509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7203759" y="1770448"/>
                  <a:ext cx="4519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m:oMathPara>
                  </a14:m>
                  <a:endParaRPr lang="fr-FR" dirty="0"/>
                </a:p>
              </p:txBody>
            </p:sp>
          </mc:Choice>
          <mc:Fallback xmlns="">
            <p:sp>
              <p:nvSpPr>
                <p:cNvPr id="91" name="Rectangle 90"/>
                <p:cNvSpPr>
                  <a:spLocks noRot="1" noChangeAspect="1" noMove="1" noResize="1" noEditPoints="1" noAdjustHandles="1" noChangeArrowheads="1" noChangeShapeType="1" noTextEdit="1"/>
                </p:cNvSpPr>
                <p:nvPr/>
              </p:nvSpPr>
              <p:spPr>
                <a:xfrm>
                  <a:off x="7203759" y="1770448"/>
                  <a:ext cx="451983" cy="369332"/>
                </a:xfrm>
                <a:prstGeom prst="rect">
                  <a:avLst/>
                </a:prstGeom>
                <a:blipFill>
                  <a:blip r:embed="rId5"/>
                  <a:stretch>
                    <a:fillRect b="-983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0" name="ZoneTexte 99"/>
                <p:cNvSpPr txBox="1"/>
                <p:nvPr/>
              </p:nvSpPr>
              <p:spPr>
                <a:xfrm>
                  <a:off x="8981962" y="3068190"/>
                  <a:ext cx="1818397" cy="923330"/>
                </a:xfrm>
                <a:prstGeom prst="rect">
                  <a:avLst/>
                </a:prstGeom>
                <a:noFill/>
              </p:spPr>
              <p:txBody>
                <a:bodyPr wrap="square" rtlCol="0">
                  <a:spAutoFit/>
                </a:bodyPr>
                <a:lstStyle/>
                <a:p>
                  <a:pPr algn="ctr"/>
                  <a:r>
                    <a:rPr lang="fr-FR" dirty="0" err="1"/>
                    <a:t>Epipolar</a:t>
                  </a:r>
                  <a:r>
                    <a:rPr lang="fr-FR" dirty="0"/>
                    <a:t> segment (ES) of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a14:m>
                  <a:endParaRPr lang="fr-FR" dirty="0"/>
                </a:p>
              </p:txBody>
            </p:sp>
          </mc:Choice>
          <mc:Fallback xmlns="">
            <p:sp>
              <p:nvSpPr>
                <p:cNvPr id="100" name="ZoneTexte 99"/>
                <p:cNvSpPr txBox="1">
                  <a:spLocks noRot="1" noChangeAspect="1" noMove="1" noResize="1" noEditPoints="1" noAdjustHandles="1" noChangeArrowheads="1" noChangeShapeType="1" noTextEdit="1"/>
                </p:cNvSpPr>
                <p:nvPr/>
              </p:nvSpPr>
              <p:spPr>
                <a:xfrm>
                  <a:off x="8981962" y="3068190"/>
                  <a:ext cx="1818397" cy="923330"/>
                </a:xfrm>
                <a:prstGeom prst="rect">
                  <a:avLst/>
                </a:prstGeom>
                <a:blipFill>
                  <a:blip r:embed="rId6"/>
                  <a:stretch>
                    <a:fillRect t="-2632" r="-1672" b="-9868"/>
                  </a:stretch>
                </a:blipFill>
              </p:spPr>
              <p:txBody>
                <a:bodyPr/>
                <a:lstStyle/>
                <a:p>
                  <a:r>
                    <a:rPr lang="fr-FR">
                      <a:noFill/>
                    </a:rPr>
                    <a:t> </a:t>
                  </a:r>
                </a:p>
              </p:txBody>
            </p:sp>
          </mc:Fallback>
        </mc:AlternateContent>
        <p:cxnSp>
          <p:nvCxnSpPr>
            <p:cNvPr id="101" name="Connecteur droit 100"/>
            <p:cNvCxnSpPr/>
            <p:nvPr/>
          </p:nvCxnSpPr>
          <p:spPr>
            <a:xfrm flipH="1">
              <a:off x="9550921" y="2229534"/>
              <a:ext cx="304002" cy="8286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flipH="1">
              <a:off x="10104652" y="2378598"/>
              <a:ext cx="403107" cy="453703"/>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sp>
          <p:nvSpPr>
            <p:cNvPr id="67" name="Ellipse 66"/>
            <p:cNvSpPr/>
            <p:nvPr/>
          </p:nvSpPr>
          <p:spPr>
            <a:xfrm>
              <a:off x="10042173" y="2763079"/>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75" name="Ellipse 74"/>
            <p:cNvSpPr/>
            <p:nvPr/>
          </p:nvSpPr>
          <p:spPr>
            <a:xfrm>
              <a:off x="7880637" y="1009820"/>
              <a:ext cx="132080" cy="13208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76" name="Ellipse 75"/>
            <p:cNvSpPr/>
            <p:nvPr/>
          </p:nvSpPr>
          <p:spPr>
            <a:xfrm>
              <a:off x="9305373" y="2156061"/>
              <a:ext cx="132080" cy="132080"/>
            </a:xfrm>
            <a:prstGeom prst="ellipse">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cxnSp>
          <p:nvCxnSpPr>
            <p:cNvPr id="15" name="Connecteur droit avec flèche 14"/>
            <p:cNvCxnSpPr/>
            <p:nvPr/>
          </p:nvCxnSpPr>
          <p:spPr>
            <a:xfrm>
              <a:off x="9371414" y="2103999"/>
              <a:ext cx="9837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346610" y="1757226"/>
              <a:ext cx="1165704" cy="369332"/>
            </a:xfrm>
            <a:prstGeom prst="rect">
              <a:avLst/>
            </a:prstGeom>
          </p:spPr>
          <p:txBody>
            <a:bodyPr wrap="none">
              <a:spAutoFit/>
            </a:bodyPr>
            <a:lstStyle/>
            <a:p>
              <a:r>
                <a:rPr lang="fr-FR" dirty="0" err="1"/>
                <a:t>Disparity</a:t>
              </a:r>
              <a:endParaRPr lang="fr-FR" dirty="0"/>
            </a:p>
          </p:txBody>
        </p:sp>
        <mc:AlternateContent xmlns:mc="http://schemas.openxmlformats.org/markup-compatibility/2006" xmlns:a14="http://schemas.microsoft.com/office/drawing/2010/main">
          <mc:Choice Requires="a14">
            <p:sp>
              <p:nvSpPr>
                <p:cNvPr id="77" name="Rectangle 76"/>
                <p:cNvSpPr/>
                <p:nvPr/>
              </p:nvSpPr>
              <p:spPr>
                <a:xfrm>
                  <a:off x="7449524" y="874283"/>
                  <a:ext cx="4596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𝑀</m:t>
                        </m:r>
                      </m:oMath>
                    </m:oMathPara>
                  </a14:m>
                  <a:endParaRPr lang="fr-FR" dirty="0"/>
                </a:p>
              </p:txBody>
            </p:sp>
          </mc:Choice>
          <mc:Fallback xmlns="">
            <p:sp>
              <p:nvSpPr>
                <p:cNvPr id="77" name="Rectangle 76"/>
                <p:cNvSpPr>
                  <a:spLocks noRot="1" noChangeAspect="1" noMove="1" noResize="1" noEditPoints="1" noAdjustHandles="1" noChangeArrowheads="1" noChangeShapeType="1" noTextEdit="1"/>
                </p:cNvSpPr>
                <p:nvPr/>
              </p:nvSpPr>
              <p:spPr>
                <a:xfrm>
                  <a:off x="7449524" y="874283"/>
                  <a:ext cx="459613" cy="369332"/>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p:cNvSpPr txBox="1"/>
                <p:nvPr/>
              </p:nvSpPr>
              <p:spPr>
                <a:xfrm>
                  <a:off x="6922641" y="3073510"/>
                  <a:ext cx="250377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𝑐</m:t>
                        </m:r>
                        <m:r>
                          <a:rPr lang="fr-FR" i="1">
                            <a:latin typeface="Cambria Math" panose="02040503050406030204" pitchFamily="18" charset="0"/>
                            <a:ea typeface="Cambria Math" panose="02040503050406030204" pitchFamily="18" charset="0"/>
                          </a:rPr>
                          <m:t>≥0</m:t>
                        </m:r>
                      </m:oMath>
                    </m:oMathPara>
                  </a14:m>
                  <a:endParaRPr lang="fr-FR" dirty="0"/>
                </a:p>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𝑐</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𝑘𝑢</m:t>
                            </m:r>
                          </m:e>
                          <m:sup>
                            <m:r>
                              <a:rPr lang="fr-FR" i="1">
                                <a:latin typeface="Cambria Math" panose="02040503050406030204" pitchFamily="18" charset="0"/>
                                <a:ea typeface="Cambria Math" panose="02040503050406030204" pitchFamily="18" charset="0"/>
                              </a:rPr>
                              <m:t>𝑠</m:t>
                            </m:r>
                          </m:sup>
                        </m:sSup>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𝑏</m:t>
                            </m:r>
                          </m:e>
                          <m:sup>
                            <m:r>
                              <a:rPr lang="fr-FR" i="1">
                                <a:latin typeface="Cambria Math" panose="02040503050406030204" pitchFamily="18" charset="0"/>
                                <a:ea typeface="Cambria Math" panose="02040503050406030204" pitchFamily="18" charset="0"/>
                              </a:rPr>
                              <m:t>𝑠</m:t>
                            </m:r>
                          </m:sup>
                        </m:sSup>
                      </m:oMath>
                    </m:oMathPara>
                  </a14:m>
                  <a:endParaRPr lang="fr-FR" dirty="0"/>
                </a:p>
              </p:txBody>
            </p:sp>
          </mc:Choice>
          <mc:Fallback xmlns="">
            <p:sp>
              <p:nvSpPr>
                <p:cNvPr id="4" name="ZoneTexte 3"/>
                <p:cNvSpPr txBox="1">
                  <a:spLocks noRot="1" noChangeAspect="1" noMove="1" noResize="1" noEditPoints="1" noAdjustHandles="1" noChangeArrowheads="1" noChangeShapeType="1" noTextEdit="1"/>
                </p:cNvSpPr>
                <p:nvPr/>
              </p:nvSpPr>
              <p:spPr>
                <a:xfrm>
                  <a:off x="6922641" y="3073510"/>
                  <a:ext cx="2503774" cy="646331"/>
                </a:xfrm>
                <a:prstGeom prst="rect">
                  <a:avLst/>
                </a:prstGeom>
                <a:blipFill>
                  <a:blip r:embed="rId8"/>
                  <a:stretch>
                    <a:fillRect/>
                  </a:stretch>
                </a:blipFill>
              </p:spPr>
              <p:txBody>
                <a:bodyPr/>
                <a:lstStyle/>
                <a:p>
                  <a:r>
                    <a:rPr lang="fr-FR">
                      <a:noFill/>
                    </a:rPr>
                    <a:t> </a:t>
                  </a:r>
                </a:p>
              </p:txBody>
            </p:sp>
          </mc:Fallback>
        </mc:AlternateContent>
        <p:cxnSp>
          <p:nvCxnSpPr>
            <p:cNvPr id="37" name="Connecteur droit 36"/>
            <p:cNvCxnSpPr>
              <a:endCxn id="4" idx="0"/>
            </p:cNvCxnSpPr>
            <p:nvPr/>
          </p:nvCxnSpPr>
          <p:spPr>
            <a:xfrm flipH="1">
              <a:off x="8174528" y="1978595"/>
              <a:ext cx="1670150" cy="1094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0942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descr=" 2"/>
          <p:cNvSpPr>
            <a:spLocks noGrp="1"/>
          </p:cNvSpPr>
          <p:nvPr>
            <p:ph type="title"/>
          </p:nvPr>
        </p:nvSpPr>
        <p:spPr/>
        <p:txBody>
          <a:bodyPr>
            <a:normAutofit/>
          </a:bodyPr>
          <a:lstStyle/>
          <a:p>
            <a:r>
              <a:rPr lang="fr-FR" dirty="0"/>
              <a:t>A short </a:t>
            </a:r>
            <a:r>
              <a:rPr lang="fr-FR" dirty="0" err="1"/>
              <a:t>history</a:t>
            </a:r>
            <a:endParaRPr lang="fr-FR" dirty="0"/>
          </a:p>
        </p:txBody>
      </p:sp>
      <p:sp>
        <p:nvSpPr>
          <p:cNvPr id="7" name="Espace réservé du texte 6" descr=" 7"/>
          <p:cNvSpPr>
            <a:spLocks noGrp="1"/>
          </p:cNvSpPr>
          <p:nvPr>
            <p:ph idx="1"/>
          </p:nvPr>
        </p:nvSpPr>
        <p:spPr/>
        <p:txBody>
          <a:bodyPr/>
          <a:lstStyle/>
          <a:p>
            <a:r>
              <a:rPr lang="en-US" dirty="0"/>
              <a:t>Perspective</a:t>
            </a:r>
          </a:p>
          <a:p>
            <a:endParaRPr lang="en-US" dirty="0"/>
          </a:p>
        </p:txBody>
      </p:sp>
      <p:grpSp>
        <p:nvGrpSpPr>
          <p:cNvPr id="3" name="Groupe 2">
            <a:extLst>
              <a:ext uri="{FF2B5EF4-FFF2-40B4-BE49-F238E27FC236}">
                <a16:creationId xmlns:a16="http://schemas.microsoft.com/office/drawing/2014/main" id="{A84DA5C9-E971-4161-AEE9-AB303625A080}"/>
              </a:ext>
            </a:extLst>
          </p:cNvPr>
          <p:cNvGrpSpPr/>
          <p:nvPr/>
        </p:nvGrpSpPr>
        <p:grpSpPr>
          <a:xfrm>
            <a:off x="970344" y="1917101"/>
            <a:ext cx="5014819" cy="2381623"/>
            <a:chOff x="1694739" y="1923306"/>
            <a:chExt cx="8802522" cy="4180468"/>
          </a:xfrm>
        </p:grpSpPr>
        <p:grpSp>
          <p:nvGrpSpPr>
            <p:cNvPr id="4" name="Groupe 3" descr=" 4"/>
            <p:cNvGrpSpPr/>
            <p:nvPr/>
          </p:nvGrpSpPr>
          <p:grpSpPr>
            <a:xfrm>
              <a:off x="1694739" y="2323933"/>
              <a:ext cx="8802522" cy="3779841"/>
              <a:chOff x="802525" y="3042758"/>
              <a:chExt cx="5393060" cy="1549534"/>
            </a:xfrm>
          </p:grpSpPr>
          <p:pic>
            <p:nvPicPr>
              <p:cNvPr id="30" name="Picture 2"/>
              <p:cNvPicPr>
                <a:picLocks noChangeAspect="1" noChangeArrowheads="1"/>
              </p:cNvPicPr>
              <p:nvPr/>
            </p:nvPicPr>
            <p:blipFill>
              <a:blip r:embed="rId3" cstate="print"/>
              <a:srcRect/>
              <a:stretch>
                <a:fillRect/>
              </a:stretch>
            </p:blipFill>
            <p:spPr bwMode="auto">
              <a:xfrm>
                <a:off x="802525" y="3042758"/>
                <a:ext cx="5393060" cy="1393497"/>
              </a:xfrm>
              <a:prstGeom prst="rect">
                <a:avLst/>
              </a:prstGeom>
              <a:effectLst>
                <a:outerShdw blurRad="50800" dist="38100" dir="2700000" algn="tl" rotWithShape="0">
                  <a:prstClr val="black">
                    <a:alpha val="40000"/>
                  </a:prstClr>
                </a:outerShdw>
              </a:effectLst>
            </p:spPr>
          </p:pic>
          <p:sp>
            <p:nvSpPr>
              <p:cNvPr id="39" name="Rectangle 6"/>
              <p:cNvSpPr>
                <a:spLocks noChangeArrowheads="1"/>
              </p:cNvSpPr>
              <p:nvPr/>
            </p:nvSpPr>
            <p:spPr bwMode="auto">
              <a:xfrm>
                <a:off x="907132" y="4466120"/>
                <a:ext cx="4968552" cy="126172"/>
              </a:xfrm>
              <a:prstGeom prst="rect">
                <a:avLst/>
              </a:prstGeom>
              <a:noFill/>
              <a:ln w="9525">
                <a:noFill/>
                <a:miter lim="800000"/>
                <a:headEnd/>
                <a:tailEnd/>
              </a:ln>
            </p:spPr>
            <p:txBody>
              <a:bodyPr wrap="square">
                <a:spAutoFit/>
              </a:bodyPr>
              <a:lstStyle/>
              <a:p>
                <a:r>
                  <a:rPr lang="fr-FR" sz="1400" i="1" dirty="0"/>
                  <a:t>The </a:t>
                </a:r>
                <a:r>
                  <a:rPr lang="fr-FR" sz="1400" i="1" dirty="0" err="1"/>
                  <a:t>ideal</a:t>
                </a:r>
                <a:r>
                  <a:rPr lang="fr-FR" sz="1400" i="1" dirty="0"/>
                  <a:t> city</a:t>
                </a:r>
                <a:r>
                  <a:rPr lang="fr-FR" sz="1400" dirty="0"/>
                  <a:t>,1475, Piero </a:t>
                </a:r>
                <a:r>
                  <a:rPr lang="fr-FR" sz="1400" dirty="0" err="1"/>
                  <a:t>della</a:t>
                </a:r>
                <a:r>
                  <a:rPr lang="fr-FR" sz="1400" dirty="0"/>
                  <a:t> Francesca</a:t>
                </a:r>
              </a:p>
            </p:txBody>
          </p:sp>
        </p:grpSp>
        <p:cxnSp>
          <p:nvCxnSpPr>
            <p:cNvPr id="5" name="Connecteur droit 4" descr=" 5"/>
            <p:cNvCxnSpPr/>
            <p:nvPr/>
          </p:nvCxnSpPr>
          <p:spPr>
            <a:xfrm>
              <a:off x="3445616" y="2793235"/>
              <a:ext cx="2658209" cy="2280084"/>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Connecteur droit 20" descr=" 21"/>
            <p:cNvCxnSpPr/>
            <p:nvPr/>
          </p:nvCxnSpPr>
          <p:spPr>
            <a:xfrm flipV="1">
              <a:off x="3397256" y="5078447"/>
              <a:ext cx="2708215" cy="387016"/>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descr=" 40"/>
            <p:cNvCxnSpPr/>
            <p:nvPr/>
          </p:nvCxnSpPr>
          <p:spPr>
            <a:xfrm flipH="1">
              <a:off x="6107736" y="2905542"/>
              <a:ext cx="2701277" cy="2153827"/>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descr=" 54"/>
            <p:cNvCxnSpPr/>
            <p:nvPr/>
          </p:nvCxnSpPr>
          <p:spPr>
            <a:xfrm flipH="1" flipV="1">
              <a:off x="6096039" y="5079273"/>
              <a:ext cx="3012282" cy="452438"/>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e 11" descr=" 3"/>
            <p:cNvGrpSpPr/>
            <p:nvPr/>
          </p:nvGrpSpPr>
          <p:grpSpPr>
            <a:xfrm>
              <a:off x="1694740" y="1923306"/>
              <a:ext cx="8363661" cy="3787601"/>
              <a:chOff x="170739" y="723900"/>
              <a:chExt cx="8363661" cy="3787601"/>
            </a:xfrm>
          </p:grpSpPr>
          <p:cxnSp>
            <p:nvCxnSpPr>
              <p:cNvPr id="13" name="Connecteur droit 12"/>
              <p:cNvCxnSpPr/>
              <p:nvPr/>
            </p:nvCxnSpPr>
            <p:spPr>
              <a:xfrm>
                <a:off x="901700" y="723900"/>
                <a:ext cx="3670300" cy="3146712"/>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H="1">
                <a:off x="4572000" y="836712"/>
                <a:ext cx="3784600" cy="3046138"/>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170739" y="3886200"/>
                <a:ext cx="4401261" cy="625301"/>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flipV="1">
                <a:off x="4572000" y="3882850"/>
                <a:ext cx="3962400" cy="5939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Groupe 17">
            <a:extLst>
              <a:ext uri="{FF2B5EF4-FFF2-40B4-BE49-F238E27FC236}">
                <a16:creationId xmlns:a16="http://schemas.microsoft.com/office/drawing/2014/main" id="{5782BD8A-F14F-4C13-9B02-31BB37792B17}"/>
              </a:ext>
            </a:extLst>
          </p:cNvPr>
          <p:cNvGrpSpPr/>
          <p:nvPr/>
        </p:nvGrpSpPr>
        <p:grpSpPr>
          <a:xfrm>
            <a:off x="5043018" y="1266936"/>
            <a:ext cx="6412383" cy="4831830"/>
            <a:chOff x="4812275" y="3032173"/>
            <a:chExt cx="6412383" cy="4831830"/>
          </a:xfrm>
        </p:grpSpPr>
        <p:pic>
          <p:nvPicPr>
            <p:cNvPr id="19" name="Image 18" descr="durer_perspective.png">
              <a:extLst>
                <a:ext uri="{FF2B5EF4-FFF2-40B4-BE49-F238E27FC236}">
                  <a16:creationId xmlns:a16="http://schemas.microsoft.com/office/drawing/2014/main" id="{36DCA325-579D-4528-B0AA-CC30670A2283}"/>
                </a:ext>
              </a:extLst>
            </p:cNvPr>
            <p:cNvPicPr>
              <a:picLocks noChangeAspect="1"/>
            </p:cNvPicPr>
            <p:nvPr/>
          </p:nvPicPr>
          <p:blipFill>
            <a:blip r:embed="rId4" cstate="print"/>
            <a:stretch>
              <a:fillRect/>
            </a:stretch>
          </p:blipFill>
          <p:spPr>
            <a:xfrm>
              <a:off x="7158092" y="3032173"/>
              <a:ext cx="4066566" cy="4831830"/>
            </a:xfrm>
            <a:prstGeom prst="rect">
              <a:avLst/>
            </a:prstGeom>
            <a:effectLst>
              <a:outerShdw blurRad="50800" dist="38100" dir="2700000" algn="tl" rotWithShape="0">
                <a:prstClr val="black">
                  <a:alpha val="40000"/>
                </a:prstClr>
              </a:outerShdw>
            </a:effectLst>
          </p:spPr>
        </p:pic>
        <p:sp>
          <p:nvSpPr>
            <p:cNvPr id="20" name="Rectangle 7">
              <a:extLst>
                <a:ext uri="{FF2B5EF4-FFF2-40B4-BE49-F238E27FC236}">
                  <a16:creationId xmlns:a16="http://schemas.microsoft.com/office/drawing/2014/main" id="{06F1240C-C2AA-4A48-9FD4-48C25A3CB738}"/>
                </a:ext>
              </a:extLst>
            </p:cNvPr>
            <p:cNvSpPr>
              <a:spLocks noChangeArrowheads="1"/>
            </p:cNvSpPr>
            <p:nvPr/>
          </p:nvSpPr>
          <p:spPr bwMode="auto">
            <a:xfrm>
              <a:off x="4812275" y="7113202"/>
              <a:ext cx="2365136" cy="307777"/>
            </a:xfrm>
            <a:prstGeom prst="rect">
              <a:avLst/>
            </a:prstGeom>
            <a:noFill/>
            <a:ln w="9525">
              <a:noFill/>
              <a:miter lim="800000"/>
              <a:headEnd/>
              <a:tailEnd/>
            </a:ln>
          </p:spPr>
          <p:txBody>
            <a:bodyPr wrap="none">
              <a:spAutoFit/>
            </a:bodyPr>
            <a:lstStyle/>
            <a:p>
              <a:pPr algn="ctr">
                <a:buFont typeface="Arial" charset="0"/>
                <a:buNone/>
              </a:pPr>
              <a:r>
                <a:rPr lang="fr-FR" sz="1400" dirty="0" err="1"/>
                <a:t>Perspectograph</a:t>
              </a:r>
              <a:r>
                <a:rPr lang="fr-FR" sz="1400" dirty="0"/>
                <a:t>, by Dürer</a:t>
              </a:r>
            </a:p>
          </p:txBody>
        </p:sp>
      </p:grpSp>
    </p:spTree>
    <p:extLst>
      <p:ext uri="{BB962C8B-B14F-4D97-AF65-F5344CB8AC3E}">
        <p14:creationId xmlns:p14="http://schemas.microsoft.com/office/powerpoint/2010/main" val="11434829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Disparity</a:t>
            </a:r>
            <a:r>
              <a:rPr lang="fr-FR" dirty="0"/>
              <a:t> </a:t>
            </a:r>
            <a:r>
              <a:rPr lang="fr-FR" i="1" dirty="0"/>
              <a:t>vs.</a:t>
            </a:r>
            <a:r>
              <a:rPr lang="fr-FR" dirty="0"/>
              <a:t> </a:t>
            </a:r>
            <a:r>
              <a:rPr lang="fr-FR" dirty="0" err="1"/>
              <a:t>Depth</a:t>
            </a:r>
            <a:endParaRPr lang="fr-FR" dirty="0"/>
          </a:p>
        </p:txBody>
      </p:sp>
      <p:sp>
        <p:nvSpPr>
          <p:cNvPr id="3" name="Espace réservé du contenu 2">
            <a:extLst>
              <a:ext uri="{FF2B5EF4-FFF2-40B4-BE49-F238E27FC236}">
                <a16:creationId xmlns:a16="http://schemas.microsoft.com/office/drawing/2014/main" id="{091AD324-6AFD-437C-8062-22DE0A0DF8A4}"/>
              </a:ext>
            </a:extLst>
          </p:cNvPr>
          <p:cNvSpPr>
            <a:spLocks noGrp="1"/>
          </p:cNvSpPr>
          <p:nvPr>
            <p:ph idx="1"/>
          </p:nvPr>
        </p:nvSpPr>
        <p:spPr/>
        <p:txBody>
          <a:bodyPr/>
          <a:lstStyle/>
          <a:p>
            <a:r>
              <a:rPr lang="fr-FR" dirty="0" err="1"/>
              <a:t>Geometrical</a:t>
            </a:r>
            <a:r>
              <a:rPr lang="fr-FR" dirty="0"/>
              <a:t> relation </a:t>
            </a:r>
          </a:p>
          <a:p>
            <a:endParaRPr lang="fr-FR" dirty="0"/>
          </a:p>
        </p:txBody>
      </p:sp>
      <p:pic>
        <p:nvPicPr>
          <p:cNvPr id="5" name="Picture 3" descr="C:\Users\Sphinx\Documents\These\Soutenance\disparite.png"/>
          <p:cNvPicPr>
            <a:picLocks noChangeAspect="1" noChangeArrowheads="1"/>
          </p:cNvPicPr>
          <p:nvPr/>
        </p:nvPicPr>
        <p:blipFill>
          <a:blip r:embed="rId3" cstate="print"/>
          <a:srcRect/>
          <a:stretch>
            <a:fillRect/>
          </a:stretch>
        </p:blipFill>
        <p:spPr bwMode="auto">
          <a:xfrm>
            <a:off x="7274582" y="1948471"/>
            <a:ext cx="2858292" cy="2143140"/>
          </a:xfrm>
          <a:prstGeom prst="rect">
            <a:avLst/>
          </a:prstGeom>
          <a:effectLst>
            <a:outerShdw blurRad="76200" dir="18900000" sy="23000" kx="-1200000" algn="bl" rotWithShape="0">
              <a:prstClr val="black">
                <a:alpha val="20000"/>
              </a:prstClr>
            </a:outerShdw>
          </a:effectLst>
        </p:spPr>
      </p:pic>
      <p:pic>
        <p:nvPicPr>
          <p:cNvPr id="6" name="Picture 4" descr="C:\Users\Sphinx\Documents\These\Soutenance\vincent.png"/>
          <p:cNvPicPr>
            <a:picLocks noChangeAspect="1" noChangeArrowheads="1"/>
          </p:cNvPicPr>
          <p:nvPr/>
        </p:nvPicPr>
        <p:blipFill>
          <a:blip r:embed="rId4" cstate="print"/>
          <a:srcRect/>
          <a:stretch>
            <a:fillRect/>
          </a:stretch>
        </p:blipFill>
        <p:spPr bwMode="auto">
          <a:xfrm>
            <a:off x="4748590" y="2162786"/>
            <a:ext cx="526500" cy="1641005"/>
          </a:xfrm>
          <a:prstGeom prst="rect">
            <a:avLst/>
          </a:prstGeom>
          <a:noFill/>
          <a:effectLst>
            <a:outerShdw blurRad="76200" dir="18900000" sy="23000" kx="-1200000" algn="bl" rotWithShape="0">
              <a:prstClr val="black">
                <a:alpha val="20000"/>
              </a:prstClr>
            </a:outerShdw>
          </a:effectLst>
        </p:spPr>
      </p:pic>
      <p:pic>
        <p:nvPicPr>
          <p:cNvPr id="7" name="Picture 2" descr="C:\Users\Sphinx\Documents\These\Soutenance\colone.png"/>
          <p:cNvPicPr>
            <a:picLocks noChangeAspect="1" noChangeArrowheads="1"/>
          </p:cNvPicPr>
          <p:nvPr/>
        </p:nvPicPr>
        <p:blipFill>
          <a:blip r:embed="rId5" cstate="print"/>
          <a:srcRect/>
          <a:stretch>
            <a:fillRect/>
          </a:stretch>
        </p:blipFill>
        <p:spPr bwMode="auto">
          <a:xfrm>
            <a:off x="5513046" y="1948471"/>
            <a:ext cx="762177" cy="2158336"/>
          </a:xfrm>
          <a:prstGeom prst="rect">
            <a:avLst/>
          </a:prstGeom>
          <a:noFill/>
          <a:effectLst>
            <a:outerShdw blurRad="76200" dir="18900000" sy="23000" kx="-1200000" algn="bl" rotWithShape="0">
              <a:prstClr val="black">
                <a:alpha val="20000"/>
              </a:prstClr>
            </a:outerShdw>
          </a:effectLst>
        </p:spPr>
      </p:pic>
      <p:sp>
        <p:nvSpPr>
          <p:cNvPr id="9" name="Rectangle 8"/>
          <p:cNvSpPr/>
          <p:nvPr/>
        </p:nvSpPr>
        <p:spPr>
          <a:xfrm>
            <a:off x="3489140" y="1948471"/>
            <a:ext cx="2857520" cy="2143140"/>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3851152" y="3872183"/>
            <a:ext cx="2089868" cy="87465"/>
            <a:chOff x="2005054" y="2192569"/>
            <a:chExt cx="2089868" cy="87465"/>
          </a:xfrm>
        </p:grpSpPr>
        <p:sp>
          <p:nvSpPr>
            <p:cNvPr id="13" name="Ellipse 12"/>
            <p:cNvSpPr/>
            <p:nvPr/>
          </p:nvSpPr>
          <p:spPr>
            <a:xfrm>
              <a:off x="4007457" y="2192569"/>
              <a:ext cx="87465" cy="874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2005054" y="2192569"/>
              <a:ext cx="87465" cy="874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2672522" y="2192569"/>
              <a:ext cx="87465" cy="874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3339990" y="2192569"/>
              <a:ext cx="87465" cy="874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a:stCxn id="14" idx="6"/>
              <a:endCxn id="13" idx="2"/>
            </p:cNvCxnSpPr>
            <p:nvPr/>
          </p:nvCxnSpPr>
          <p:spPr>
            <a:xfrm>
              <a:off x="2092519" y="2236302"/>
              <a:ext cx="1914938"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e 17"/>
          <p:cNvGrpSpPr/>
          <p:nvPr/>
        </p:nvGrpSpPr>
        <p:grpSpPr>
          <a:xfrm>
            <a:off x="4417021" y="2621185"/>
            <a:ext cx="602974" cy="87465"/>
            <a:chOff x="2602727" y="1704867"/>
            <a:chExt cx="602974" cy="87465"/>
          </a:xfrm>
          <a:solidFill>
            <a:srgbClr val="00B0F0"/>
          </a:solidFill>
        </p:grpSpPr>
        <p:sp>
          <p:nvSpPr>
            <p:cNvPr id="19" name="Ellipse 18"/>
            <p:cNvSpPr/>
            <p:nvPr/>
          </p:nvSpPr>
          <p:spPr>
            <a:xfrm>
              <a:off x="3118236" y="1704867"/>
              <a:ext cx="87465" cy="87465"/>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602727" y="1704867"/>
              <a:ext cx="87465" cy="87465"/>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2785165" y="1704867"/>
              <a:ext cx="87465" cy="87465"/>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2943750" y="1704867"/>
              <a:ext cx="87465" cy="87465"/>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22"/>
            <p:cNvCxnSpPr/>
            <p:nvPr/>
          </p:nvCxnSpPr>
          <p:spPr>
            <a:xfrm>
              <a:off x="2690192" y="1747805"/>
              <a:ext cx="428044" cy="158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9" name="Connecteur droit avec flèche 28"/>
          <p:cNvCxnSpPr/>
          <p:nvPr/>
        </p:nvCxnSpPr>
        <p:spPr>
          <a:xfrm flipH="1" flipV="1">
            <a:off x="5906503" y="3959648"/>
            <a:ext cx="200530" cy="713601"/>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Espace réservé du contenu 9"/>
          <p:cNvSpPr txBox="1">
            <a:spLocks/>
          </p:cNvSpPr>
          <p:nvPr/>
        </p:nvSpPr>
        <p:spPr>
          <a:xfrm>
            <a:off x="2465045" y="1401292"/>
            <a:ext cx="8640960" cy="50455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1200"/>
              </a:spcAft>
              <a:buNone/>
            </a:pPr>
            <a:endParaRPr lang="fr-FR" sz="2400" b="1" dirty="0"/>
          </a:p>
        </p:txBody>
      </p:sp>
      <p:grpSp>
        <p:nvGrpSpPr>
          <p:cNvPr id="43" name="Groupe 53"/>
          <p:cNvGrpSpPr>
            <a:grpSpLocks/>
          </p:cNvGrpSpPr>
          <p:nvPr/>
        </p:nvGrpSpPr>
        <p:grpSpPr bwMode="auto">
          <a:xfrm>
            <a:off x="3920872" y="4365315"/>
            <a:ext cx="2005643" cy="385844"/>
            <a:chOff x="2463789" y="3214692"/>
            <a:chExt cx="6143624" cy="785814"/>
          </a:xfrm>
        </p:grpSpPr>
        <p:cxnSp>
          <p:nvCxnSpPr>
            <p:cNvPr id="44" name="Connecteur droit 43"/>
            <p:cNvCxnSpPr>
              <a:endCxn id="56" idx="1"/>
            </p:cNvCxnSpPr>
            <p:nvPr/>
          </p:nvCxnSpPr>
          <p:spPr bwMode="auto">
            <a:xfrm>
              <a:off x="2928926" y="3786193"/>
              <a:ext cx="5214937" cy="0"/>
            </a:xfrm>
            <a:prstGeom prst="line">
              <a:avLst/>
            </a:prstGeom>
            <a:ln w="38100">
              <a:solidFill>
                <a:srgbClr val="000000"/>
              </a:solidFill>
              <a:prstDash val="sysDot"/>
            </a:ln>
          </p:spPr>
          <p:style>
            <a:lnRef idx="1">
              <a:schemeClr val="accent1"/>
            </a:lnRef>
            <a:fillRef idx="0">
              <a:schemeClr val="accent1"/>
            </a:fillRef>
            <a:effectRef idx="0">
              <a:schemeClr val="accent1"/>
            </a:effectRef>
            <a:fontRef idx="minor">
              <a:schemeClr val="tx1"/>
            </a:fontRef>
          </p:style>
        </p:cxnSp>
        <p:grpSp>
          <p:nvGrpSpPr>
            <p:cNvPr id="45" name="Groupe 8"/>
            <p:cNvGrpSpPr>
              <a:grpSpLocks/>
            </p:cNvGrpSpPr>
            <p:nvPr/>
          </p:nvGrpSpPr>
          <p:grpSpPr bwMode="auto">
            <a:xfrm>
              <a:off x="3249601" y="3214692"/>
              <a:ext cx="642938" cy="785814"/>
              <a:chOff x="5929321" y="2285992"/>
              <a:chExt cx="642942" cy="785818"/>
            </a:xfrm>
          </p:grpSpPr>
          <p:sp>
            <p:nvSpPr>
              <p:cNvPr id="67" name="Trapèze 7"/>
              <p:cNvSpPr/>
              <p:nvPr/>
            </p:nvSpPr>
            <p:spPr>
              <a:xfrm flipV="1">
                <a:off x="5929321" y="2285992"/>
                <a:ext cx="642942" cy="357190"/>
              </a:xfrm>
              <a:prstGeom prst="trapezoid">
                <a:avLst>
                  <a:gd name="adj" fmla="val 69860"/>
                </a:avLst>
              </a:prstGeom>
              <a:gradFill flip="none" rotWithShape="1">
                <a:gsLst>
                  <a:gs pos="0">
                    <a:srgbClr val="C4CACE"/>
                  </a:gs>
                  <a:gs pos="100000">
                    <a:srgbClr val="C4CAC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68" name="Organigramme : Procédé prédéfini 5"/>
              <p:cNvSpPr/>
              <p:nvPr/>
            </p:nvSpPr>
            <p:spPr>
              <a:xfrm>
                <a:off x="6108710" y="2643182"/>
                <a:ext cx="285752" cy="428628"/>
              </a:xfrm>
              <a:prstGeom prst="flowChartPredefinedProcess">
                <a:avLst/>
              </a:prstGeom>
              <a:solidFill>
                <a:srgbClr val="C4CACE"/>
              </a:solidFill>
              <a:ln>
                <a:solidFill>
                  <a:srgbClr val="6C76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grpSp>
        <p:grpSp>
          <p:nvGrpSpPr>
            <p:cNvPr id="46" name="Groupe 9"/>
            <p:cNvGrpSpPr>
              <a:grpSpLocks/>
            </p:cNvGrpSpPr>
            <p:nvPr/>
          </p:nvGrpSpPr>
          <p:grpSpPr bwMode="auto">
            <a:xfrm>
              <a:off x="2463789" y="3214692"/>
              <a:ext cx="642937" cy="785814"/>
              <a:chOff x="5929322" y="2285992"/>
              <a:chExt cx="642941" cy="785818"/>
            </a:xfrm>
          </p:grpSpPr>
          <p:sp>
            <p:nvSpPr>
              <p:cNvPr id="65" name="Trapèze 64"/>
              <p:cNvSpPr/>
              <p:nvPr/>
            </p:nvSpPr>
            <p:spPr>
              <a:xfrm flipV="1">
                <a:off x="5929322" y="2285992"/>
                <a:ext cx="642941" cy="357190"/>
              </a:xfrm>
              <a:prstGeom prst="trapezoid">
                <a:avLst>
                  <a:gd name="adj" fmla="val 69860"/>
                </a:avLst>
              </a:prstGeom>
              <a:gradFill flip="none" rotWithShape="1">
                <a:gsLst>
                  <a:gs pos="0">
                    <a:srgbClr val="C4CACE"/>
                  </a:gs>
                  <a:gs pos="100000">
                    <a:srgbClr val="C4CAC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66" name="Organigramme : Procédé prédéfini 65"/>
              <p:cNvSpPr/>
              <p:nvPr/>
            </p:nvSpPr>
            <p:spPr>
              <a:xfrm>
                <a:off x="6108710" y="2643182"/>
                <a:ext cx="285752" cy="428628"/>
              </a:xfrm>
              <a:prstGeom prst="flowChartPredefinedProcess">
                <a:avLst/>
              </a:prstGeom>
              <a:solidFill>
                <a:srgbClr val="C4CACE"/>
              </a:solidFill>
              <a:ln>
                <a:solidFill>
                  <a:srgbClr val="6C76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grpSp>
        <p:grpSp>
          <p:nvGrpSpPr>
            <p:cNvPr id="47" name="Groupe 12"/>
            <p:cNvGrpSpPr>
              <a:grpSpLocks/>
            </p:cNvGrpSpPr>
            <p:nvPr/>
          </p:nvGrpSpPr>
          <p:grpSpPr bwMode="auto">
            <a:xfrm>
              <a:off x="4821226" y="3214692"/>
              <a:ext cx="642938" cy="785814"/>
              <a:chOff x="5929321" y="2285992"/>
              <a:chExt cx="642942" cy="785818"/>
            </a:xfrm>
          </p:grpSpPr>
          <p:sp>
            <p:nvSpPr>
              <p:cNvPr id="63" name="Trapèze 62"/>
              <p:cNvSpPr/>
              <p:nvPr/>
            </p:nvSpPr>
            <p:spPr>
              <a:xfrm flipV="1">
                <a:off x="5929321" y="2285992"/>
                <a:ext cx="642942" cy="357190"/>
              </a:xfrm>
              <a:prstGeom prst="trapezoid">
                <a:avLst>
                  <a:gd name="adj" fmla="val 69860"/>
                </a:avLst>
              </a:prstGeom>
              <a:gradFill flip="none" rotWithShape="1">
                <a:gsLst>
                  <a:gs pos="0">
                    <a:srgbClr val="C4CACE"/>
                  </a:gs>
                  <a:gs pos="100000">
                    <a:srgbClr val="C4CAC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64" name="Organigramme : Procédé prédéfini 63"/>
              <p:cNvSpPr/>
              <p:nvPr/>
            </p:nvSpPr>
            <p:spPr>
              <a:xfrm>
                <a:off x="6108710" y="2643182"/>
                <a:ext cx="285752" cy="428628"/>
              </a:xfrm>
              <a:prstGeom prst="flowChartPredefinedProcess">
                <a:avLst/>
              </a:prstGeom>
              <a:solidFill>
                <a:srgbClr val="C4CACE"/>
              </a:solidFill>
              <a:ln>
                <a:solidFill>
                  <a:srgbClr val="6C76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grpSp>
        <p:grpSp>
          <p:nvGrpSpPr>
            <p:cNvPr id="48" name="Groupe 15"/>
            <p:cNvGrpSpPr>
              <a:grpSpLocks/>
            </p:cNvGrpSpPr>
            <p:nvPr/>
          </p:nvGrpSpPr>
          <p:grpSpPr bwMode="auto">
            <a:xfrm>
              <a:off x="4035414" y="3214692"/>
              <a:ext cx="642937" cy="785814"/>
              <a:chOff x="5929322" y="2285992"/>
              <a:chExt cx="642941" cy="785818"/>
            </a:xfrm>
          </p:grpSpPr>
          <p:sp>
            <p:nvSpPr>
              <p:cNvPr id="61" name="Trapèze 60"/>
              <p:cNvSpPr/>
              <p:nvPr/>
            </p:nvSpPr>
            <p:spPr>
              <a:xfrm flipV="1">
                <a:off x="5929322" y="2285992"/>
                <a:ext cx="642941" cy="357190"/>
              </a:xfrm>
              <a:prstGeom prst="trapezoid">
                <a:avLst>
                  <a:gd name="adj" fmla="val 69860"/>
                </a:avLst>
              </a:prstGeom>
              <a:gradFill flip="none" rotWithShape="1">
                <a:gsLst>
                  <a:gs pos="0">
                    <a:srgbClr val="C4CACE"/>
                  </a:gs>
                  <a:gs pos="100000">
                    <a:srgbClr val="C4CAC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62" name="Organigramme : Procédé prédéfini 61"/>
              <p:cNvSpPr/>
              <p:nvPr/>
            </p:nvSpPr>
            <p:spPr>
              <a:xfrm>
                <a:off x="6108710" y="2643182"/>
                <a:ext cx="285752" cy="428628"/>
              </a:xfrm>
              <a:prstGeom prst="flowChartPredefinedProcess">
                <a:avLst/>
              </a:prstGeom>
              <a:solidFill>
                <a:srgbClr val="C4CACE"/>
              </a:solidFill>
              <a:ln>
                <a:solidFill>
                  <a:srgbClr val="6C76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grpSp>
        <p:grpSp>
          <p:nvGrpSpPr>
            <p:cNvPr id="49" name="Groupe 8"/>
            <p:cNvGrpSpPr>
              <a:grpSpLocks/>
            </p:cNvGrpSpPr>
            <p:nvPr/>
          </p:nvGrpSpPr>
          <p:grpSpPr bwMode="auto">
            <a:xfrm>
              <a:off x="5607038" y="3214692"/>
              <a:ext cx="642938" cy="785814"/>
              <a:chOff x="5929321" y="2285992"/>
              <a:chExt cx="642942" cy="785818"/>
            </a:xfrm>
          </p:grpSpPr>
          <p:sp>
            <p:nvSpPr>
              <p:cNvPr id="59" name="Trapèze 7"/>
              <p:cNvSpPr/>
              <p:nvPr/>
            </p:nvSpPr>
            <p:spPr>
              <a:xfrm flipV="1">
                <a:off x="5929321" y="2285992"/>
                <a:ext cx="642941" cy="357190"/>
              </a:xfrm>
              <a:prstGeom prst="trapezoid">
                <a:avLst>
                  <a:gd name="adj" fmla="val 69860"/>
                </a:avLst>
              </a:prstGeom>
              <a:gradFill flip="none" rotWithShape="1">
                <a:gsLst>
                  <a:gs pos="0">
                    <a:srgbClr val="C4CACE"/>
                  </a:gs>
                  <a:gs pos="100000">
                    <a:srgbClr val="C4CAC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60" name="Organigramme : Procédé prédéfini 5"/>
              <p:cNvSpPr/>
              <p:nvPr/>
            </p:nvSpPr>
            <p:spPr>
              <a:xfrm>
                <a:off x="6108709" y="2643182"/>
                <a:ext cx="285752" cy="428628"/>
              </a:xfrm>
              <a:prstGeom prst="flowChartPredefinedProcess">
                <a:avLst/>
              </a:prstGeom>
              <a:solidFill>
                <a:srgbClr val="C4CACE"/>
              </a:solidFill>
              <a:ln>
                <a:solidFill>
                  <a:srgbClr val="6C76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grpSp>
        <p:grpSp>
          <p:nvGrpSpPr>
            <p:cNvPr id="50" name="Groupe 15"/>
            <p:cNvGrpSpPr>
              <a:grpSpLocks/>
            </p:cNvGrpSpPr>
            <p:nvPr/>
          </p:nvGrpSpPr>
          <p:grpSpPr bwMode="auto">
            <a:xfrm>
              <a:off x="6392851" y="3214692"/>
              <a:ext cx="642937" cy="785814"/>
              <a:chOff x="5929322" y="2285992"/>
              <a:chExt cx="642941" cy="785818"/>
            </a:xfrm>
          </p:grpSpPr>
          <p:sp>
            <p:nvSpPr>
              <p:cNvPr id="57" name="Trapèze 56"/>
              <p:cNvSpPr/>
              <p:nvPr/>
            </p:nvSpPr>
            <p:spPr>
              <a:xfrm flipV="1">
                <a:off x="5929321" y="2285992"/>
                <a:ext cx="642942" cy="357190"/>
              </a:xfrm>
              <a:prstGeom prst="trapezoid">
                <a:avLst>
                  <a:gd name="adj" fmla="val 69860"/>
                </a:avLst>
              </a:prstGeom>
              <a:gradFill flip="none" rotWithShape="1">
                <a:gsLst>
                  <a:gs pos="0">
                    <a:srgbClr val="C4CACE"/>
                  </a:gs>
                  <a:gs pos="100000">
                    <a:srgbClr val="C4CAC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58" name="Organigramme : Procédé prédéfini 57"/>
              <p:cNvSpPr/>
              <p:nvPr/>
            </p:nvSpPr>
            <p:spPr>
              <a:xfrm>
                <a:off x="6108710" y="2643182"/>
                <a:ext cx="285752" cy="428628"/>
              </a:xfrm>
              <a:prstGeom prst="flowChartPredefinedProcess">
                <a:avLst/>
              </a:prstGeom>
              <a:solidFill>
                <a:srgbClr val="C4CACE"/>
              </a:solidFill>
              <a:ln>
                <a:solidFill>
                  <a:srgbClr val="6C76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grpSp>
        <p:grpSp>
          <p:nvGrpSpPr>
            <p:cNvPr id="51" name="Groupe 12"/>
            <p:cNvGrpSpPr>
              <a:grpSpLocks/>
            </p:cNvGrpSpPr>
            <p:nvPr/>
          </p:nvGrpSpPr>
          <p:grpSpPr bwMode="auto">
            <a:xfrm>
              <a:off x="7964475" y="3214692"/>
              <a:ext cx="642938" cy="785814"/>
              <a:chOff x="5929321" y="2285992"/>
              <a:chExt cx="642942" cy="785818"/>
            </a:xfrm>
          </p:grpSpPr>
          <p:sp>
            <p:nvSpPr>
              <p:cNvPr id="55" name="Trapèze 54"/>
              <p:cNvSpPr/>
              <p:nvPr/>
            </p:nvSpPr>
            <p:spPr>
              <a:xfrm flipV="1">
                <a:off x="5929321" y="2285992"/>
                <a:ext cx="642942" cy="357190"/>
              </a:xfrm>
              <a:prstGeom prst="trapezoid">
                <a:avLst>
                  <a:gd name="adj" fmla="val 69860"/>
                </a:avLst>
              </a:prstGeom>
              <a:gradFill flip="none" rotWithShape="1">
                <a:gsLst>
                  <a:gs pos="0">
                    <a:srgbClr val="C4CACE"/>
                  </a:gs>
                  <a:gs pos="100000">
                    <a:srgbClr val="C4CAC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56" name="Organigramme : Procédé prédéfini 55"/>
              <p:cNvSpPr/>
              <p:nvPr/>
            </p:nvSpPr>
            <p:spPr>
              <a:xfrm>
                <a:off x="6108710" y="2643182"/>
                <a:ext cx="285752" cy="428628"/>
              </a:xfrm>
              <a:prstGeom prst="flowChartPredefinedProcess">
                <a:avLst/>
              </a:prstGeom>
              <a:solidFill>
                <a:srgbClr val="C4CACE"/>
              </a:solidFill>
              <a:ln>
                <a:solidFill>
                  <a:srgbClr val="6C76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grpSp>
        <p:grpSp>
          <p:nvGrpSpPr>
            <p:cNvPr id="52" name="Groupe 15"/>
            <p:cNvGrpSpPr>
              <a:grpSpLocks/>
            </p:cNvGrpSpPr>
            <p:nvPr/>
          </p:nvGrpSpPr>
          <p:grpSpPr bwMode="auto">
            <a:xfrm>
              <a:off x="7178663" y="3214692"/>
              <a:ext cx="642937" cy="785814"/>
              <a:chOff x="5929322" y="2285992"/>
              <a:chExt cx="642941" cy="785818"/>
            </a:xfrm>
          </p:grpSpPr>
          <p:sp>
            <p:nvSpPr>
              <p:cNvPr id="53" name="Trapèze 52"/>
              <p:cNvSpPr/>
              <p:nvPr/>
            </p:nvSpPr>
            <p:spPr>
              <a:xfrm flipV="1">
                <a:off x="5929322" y="2285992"/>
                <a:ext cx="642941" cy="357190"/>
              </a:xfrm>
              <a:prstGeom prst="trapezoid">
                <a:avLst>
                  <a:gd name="adj" fmla="val 69860"/>
                </a:avLst>
              </a:prstGeom>
              <a:gradFill flip="none" rotWithShape="1">
                <a:gsLst>
                  <a:gs pos="0">
                    <a:srgbClr val="C4CACE"/>
                  </a:gs>
                  <a:gs pos="100000">
                    <a:srgbClr val="C4CAC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54" name="Organigramme : Procédé prédéfini 53"/>
              <p:cNvSpPr/>
              <p:nvPr/>
            </p:nvSpPr>
            <p:spPr>
              <a:xfrm>
                <a:off x="6108710" y="2643182"/>
                <a:ext cx="285752" cy="428628"/>
              </a:xfrm>
              <a:prstGeom prst="flowChartPredefinedProcess">
                <a:avLst/>
              </a:prstGeom>
              <a:solidFill>
                <a:srgbClr val="C4CACE"/>
              </a:solidFill>
              <a:ln>
                <a:solidFill>
                  <a:srgbClr val="6C767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grpSp>
      </p:grpSp>
      <p:grpSp>
        <p:nvGrpSpPr>
          <p:cNvPr id="69" name="Groupe 18"/>
          <p:cNvGrpSpPr>
            <a:grpSpLocks/>
          </p:cNvGrpSpPr>
          <p:nvPr/>
        </p:nvGrpSpPr>
        <p:grpSpPr bwMode="auto">
          <a:xfrm>
            <a:off x="3920872" y="4365315"/>
            <a:ext cx="209893" cy="385844"/>
            <a:chOff x="5929159" y="2285992"/>
            <a:chExt cx="642941" cy="785818"/>
          </a:xfrm>
        </p:grpSpPr>
        <p:sp>
          <p:nvSpPr>
            <p:cNvPr id="70" name="Trapèze 69"/>
            <p:cNvSpPr/>
            <p:nvPr/>
          </p:nvSpPr>
          <p:spPr>
            <a:xfrm flipV="1">
              <a:off x="5929159" y="2285992"/>
              <a:ext cx="642941" cy="357190"/>
            </a:xfrm>
            <a:prstGeom prst="trapezoid">
              <a:avLst>
                <a:gd name="adj" fmla="val 69860"/>
              </a:avLst>
            </a:prstGeom>
            <a:gradFill flip="none" rotWithShape="1">
              <a:gsLst>
                <a:gs pos="0">
                  <a:schemeClr val="accent2"/>
                </a:gs>
                <a:gs pos="100000">
                  <a:srgbClr val="F294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sp>
          <p:nvSpPr>
            <p:cNvPr id="71" name="Organigramme : Procédé prédéfini 70"/>
            <p:cNvSpPr/>
            <p:nvPr/>
          </p:nvSpPr>
          <p:spPr>
            <a:xfrm>
              <a:off x="6108547" y="2643182"/>
              <a:ext cx="285752" cy="428628"/>
            </a:xfrm>
            <a:prstGeom prst="flowChartPredefinedProcess">
              <a:avLst/>
            </a:prstGeom>
            <a:solidFill>
              <a:schemeClr val="accent2">
                <a:lumMod val="60000"/>
                <a:lumOff val="40000"/>
                <a:alpha val="50196"/>
              </a:scheme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p>
          </p:txBody>
        </p:sp>
      </p:grpSp>
      <p:cxnSp>
        <p:nvCxnSpPr>
          <p:cNvPr id="72" name="Connecteur droit avec flèche 71"/>
          <p:cNvCxnSpPr/>
          <p:nvPr/>
        </p:nvCxnSpPr>
        <p:spPr>
          <a:xfrm flipH="1">
            <a:off x="8391476" y="3884647"/>
            <a:ext cx="1403348" cy="396667"/>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ZoneTexte 72"/>
              <p:cNvSpPr txBox="1"/>
              <p:nvPr/>
            </p:nvSpPr>
            <p:spPr>
              <a:xfrm>
                <a:off x="6107036" y="4281314"/>
                <a:ext cx="4568883" cy="7838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ea typeface="Cambria Math" panose="02040503050406030204" pitchFamily="18" charset="0"/>
                        </a:rPr>
                        <m:t>𝛿</m:t>
                      </m:r>
                      <m:r>
                        <a:rPr lang="fr-FR" sz="2000" i="1">
                          <a:latin typeface="Cambria Math" panose="02040503050406030204" pitchFamily="18" charset="0"/>
                          <a:ea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𝑘𝑢</m:t>
                          </m:r>
                        </m:e>
                        <m:sup>
                          <m:r>
                            <a:rPr lang="fr-FR" sz="2000" i="1">
                              <a:latin typeface="Cambria Math" panose="02040503050406030204" pitchFamily="18" charset="0"/>
                              <a:ea typeface="Cambria Math" panose="02040503050406030204" pitchFamily="18" charset="0"/>
                            </a:rPr>
                            <m:t>𝑠</m:t>
                          </m:r>
                        </m:sup>
                      </m:sSup>
                      <m:f>
                        <m:fPr>
                          <m:ctrlPr>
                            <a:rPr lang="fr-FR" sz="2000" i="1">
                              <a:latin typeface="Cambria Math" panose="02040503050406030204" pitchFamily="18" charset="0"/>
                              <a:ea typeface="Cambria Math" panose="02040503050406030204" pitchFamily="18" charset="0"/>
                            </a:rPr>
                          </m:ctrlPr>
                        </m:fPr>
                        <m:num>
                          <m:d>
                            <m:dPr>
                              <m:ctrlPr>
                                <a:rPr lang="fr-FR" sz="2000" i="1">
                                  <a:latin typeface="Cambria Math" panose="02040503050406030204" pitchFamily="18" charset="0"/>
                                  <a:ea typeface="Cambria Math" panose="02040503050406030204" pitchFamily="18" charset="0"/>
                                </a:rPr>
                              </m:ctrlPr>
                            </m:dPr>
                            <m:e>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𝑑</m:t>
                                  </m:r>
                                </m:e>
                                <m:sup>
                                  <m:r>
                                    <a:rPr lang="fr-FR" sz="2000" i="1">
                                      <a:latin typeface="Cambria Math" panose="02040503050406030204" pitchFamily="18" charset="0"/>
                                      <a:ea typeface="Cambria Math" panose="02040503050406030204" pitchFamily="18" charset="0"/>
                                    </a:rPr>
                                    <m:t>𝑠</m:t>
                                  </m:r>
                                </m:sup>
                              </m:sSup>
                              <m:r>
                                <a:rPr lang="fr-FR" sz="2000" i="1">
                                  <a:latin typeface="Cambria Math" panose="02040503050406030204" pitchFamily="18" charset="0"/>
                                  <a:ea typeface="Cambria Math" panose="02040503050406030204" pitchFamily="18" charset="0"/>
                                </a:rPr>
                                <m:t>−</m:t>
                              </m:r>
                              <m:sSubSup>
                                <m:sSubSupPr>
                                  <m:ctrlPr>
                                    <a:rPr lang="fr-FR" sz="2000" i="1">
                                      <a:latin typeface="Cambria Math" panose="02040503050406030204" pitchFamily="18" charset="0"/>
                                    </a:rPr>
                                  </m:ctrlPr>
                                </m:sSubSupPr>
                                <m:e>
                                  <m:r>
                                    <a:rPr lang="fr-FR" sz="2000" i="1">
                                      <a:latin typeface="Cambria Math" panose="02040503050406030204" pitchFamily="18" charset="0"/>
                                    </a:rPr>
                                    <m:t>𝑧</m:t>
                                  </m:r>
                                </m:e>
                                <m:sub>
                                  <m:r>
                                    <a:rPr lang="fr-FR" sz="2000" i="1">
                                      <a:latin typeface="Cambria Math" panose="02040503050406030204" pitchFamily="18" charset="0"/>
                                    </a:rPr>
                                    <m:t>𝑐</m:t>
                                  </m:r>
                                </m:sub>
                                <m:sup>
                                  <m:r>
                                    <a:rPr lang="fr-FR" sz="2000" i="1">
                                      <a:latin typeface="Cambria Math" panose="02040503050406030204" pitchFamily="18" charset="0"/>
                                    </a:rPr>
                                    <m:t>𝑠</m:t>
                                  </m:r>
                                </m:sup>
                              </m:sSubSup>
                            </m:e>
                          </m:d>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𝑏</m:t>
                              </m:r>
                            </m:e>
                            <m:sup>
                              <m:r>
                                <a:rPr lang="fr-FR" sz="2000" i="1">
                                  <a:latin typeface="Cambria Math" panose="02040503050406030204" pitchFamily="18" charset="0"/>
                                  <a:ea typeface="Cambria Math" panose="02040503050406030204" pitchFamily="18" charset="0"/>
                                </a:rPr>
                                <m:t>𝑠</m:t>
                              </m:r>
                            </m:sup>
                          </m:sSup>
                        </m:num>
                        <m:den>
                          <m:sSubSup>
                            <m:sSubSupPr>
                              <m:ctrlPr>
                                <a:rPr lang="fr-FR" sz="2000" i="1">
                                  <a:latin typeface="Cambria Math" panose="02040503050406030204" pitchFamily="18" charset="0"/>
                                </a:rPr>
                              </m:ctrlPr>
                            </m:sSubSupPr>
                            <m:e>
                              <m:r>
                                <a:rPr lang="fr-FR" sz="2000" i="1">
                                  <a:latin typeface="Cambria Math" panose="02040503050406030204" pitchFamily="18" charset="0"/>
                                </a:rPr>
                                <m:t>𝑧</m:t>
                              </m:r>
                            </m:e>
                            <m:sub>
                              <m:r>
                                <a:rPr lang="fr-FR" sz="2000" i="1">
                                  <a:latin typeface="Cambria Math" panose="02040503050406030204" pitchFamily="18" charset="0"/>
                                </a:rPr>
                                <m:t>𝑐</m:t>
                              </m:r>
                            </m:sub>
                            <m:sup>
                              <m:r>
                                <a:rPr lang="fr-FR" sz="2000" i="1">
                                  <a:latin typeface="Cambria Math" panose="02040503050406030204" pitchFamily="18" charset="0"/>
                                </a:rPr>
                                <m:t>𝑠</m:t>
                              </m:r>
                            </m:sup>
                          </m:sSubSup>
                        </m:den>
                      </m:f>
                      <m:r>
                        <a:rPr lang="fr-FR" sz="2000" i="1">
                          <a:latin typeface="Cambria Math" panose="02040503050406030204" pitchFamily="18" charset="0"/>
                          <a:ea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𝑘𝑢</m:t>
                          </m:r>
                        </m:e>
                        <m:sup>
                          <m:r>
                            <a:rPr lang="fr-FR" sz="2000" i="1">
                              <a:latin typeface="Cambria Math" panose="02040503050406030204" pitchFamily="18" charset="0"/>
                              <a:ea typeface="Cambria Math" panose="02040503050406030204" pitchFamily="18" charset="0"/>
                            </a:rPr>
                            <m:t>𝑠</m:t>
                          </m:r>
                        </m:sup>
                      </m:sSup>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𝑏</m:t>
                          </m:r>
                        </m:e>
                        <m:sup>
                          <m:r>
                            <a:rPr lang="fr-FR" sz="2000" i="1">
                              <a:latin typeface="Cambria Math" panose="02040503050406030204" pitchFamily="18" charset="0"/>
                              <a:ea typeface="Cambria Math" panose="02040503050406030204" pitchFamily="18" charset="0"/>
                            </a:rPr>
                            <m:t>𝑠</m:t>
                          </m:r>
                        </m:sup>
                      </m:sSup>
                      <m:d>
                        <m:dPr>
                          <m:ctrlPr>
                            <a:rPr lang="fr-FR" sz="2000" i="1">
                              <a:latin typeface="Cambria Math" panose="02040503050406030204" pitchFamily="18" charset="0"/>
                              <a:ea typeface="Cambria Math" panose="02040503050406030204" pitchFamily="18" charset="0"/>
                            </a:rPr>
                          </m:ctrlPr>
                        </m:dPr>
                        <m:e>
                          <m:f>
                            <m:fPr>
                              <m:ctrlPr>
                                <a:rPr lang="fr-FR" sz="2000" i="1">
                                  <a:latin typeface="Cambria Math" panose="02040503050406030204" pitchFamily="18" charset="0"/>
                                  <a:ea typeface="Cambria Math" panose="02040503050406030204" pitchFamily="18" charset="0"/>
                                </a:rPr>
                              </m:ctrlPr>
                            </m:fPr>
                            <m:num>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𝑑</m:t>
                                  </m:r>
                                </m:e>
                                <m:sup>
                                  <m:r>
                                    <a:rPr lang="fr-FR" sz="2000" i="1">
                                      <a:latin typeface="Cambria Math" panose="02040503050406030204" pitchFamily="18" charset="0"/>
                                      <a:ea typeface="Cambria Math" panose="02040503050406030204" pitchFamily="18" charset="0"/>
                                    </a:rPr>
                                    <m:t>𝑠</m:t>
                                  </m:r>
                                </m:sup>
                              </m:sSup>
                            </m:num>
                            <m:den>
                              <m:sSubSup>
                                <m:sSubSupPr>
                                  <m:ctrlPr>
                                    <a:rPr lang="fr-FR" sz="2000" i="1">
                                      <a:latin typeface="Cambria Math" panose="02040503050406030204" pitchFamily="18" charset="0"/>
                                    </a:rPr>
                                  </m:ctrlPr>
                                </m:sSubSupPr>
                                <m:e>
                                  <m:r>
                                    <a:rPr lang="fr-FR" sz="2000" i="1">
                                      <a:latin typeface="Cambria Math" panose="02040503050406030204" pitchFamily="18" charset="0"/>
                                    </a:rPr>
                                    <m:t>𝑧</m:t>
                                  </m:r>
                                </m:e>
                                <m:sub>
                                  <m:r>
                                    <a:rPr lang="fr-FR" sz="2000" i="1">
                                      <a:latin typeface="Cambria Math" panose="02040503050406030204" pitchFamily="18" charset="0"/>
                                    </a:rPr>
                                    <m:t>𝑐</m:t>
                                  </m:r>
                                </m:sub>
                                <m:sup>
                                  <m:r>
                                    <a:rPr lang="fr-FR" sz="2000" i="1">
                                      <a:latin typeface="Cambria Math" panose="02040503050406030204" pitchFamily="18" charset="0"/>
                                    </a:rPr>
                                    <m:t>𝑠</m:t>
                                  </m:r>
                                </m:sup>
                              </m:sSubSup>
                            </m:den>
                          </m:f>
                          <m:r>
                            <a:rPr lang="fr-FR" sz="2000" i="1">
                              <a:latin typeface="Cambria Math" panose="02040503050406030204" pitchFamily="18" charset="0"/>
                              <a:ea typeface="Cambria Math" panose="02040503050406030204" pitchFamily="18" charset="0"/>
                            </a:rPr>
                            <m:t>−1</m:t>
                          </m:r>
                        </m:e>
                      </m:d>
                    </m:oMath>
                  </m:oMathPara>
                </a14:m>
                <a:endParaRPr lang="fr-FR" sz="2000" dirty="0"/>
              </a:p>
            </p:txBody>
          </p:sp>
        </mc:Choice>
        <mc:Fallback xmlns="">
          <p:sp>
            <p:nvSpPr>
              <p:cNvPr id="73" name="ZoneTexte 72"/>
              <p:cNvSpPr txBox="1">
                <a:spLocks noRot="1" noChangeAspect="1" noMove="1" noResize="1" noEditPoints="1" noAdjustHandles="1" noChangeArrowheads="1" noChangeShapeType="1" noTextEdit="1"/>
              </p:cNvSpPr>
              <p:nvPr/>
            </p:nvSpPr>
            <p:spPr>
              <a:xfrm>
                <a:off x="6107036" y="4281314"/>
                <a:ext cx="4568883" cy="783869"/>
              </a:xfrm>
              <a:prstGeom prst="rect">
                <a:avLst/>
              </a:prstGeom>
              <a:blipFill>
                <a:blip r:embed="rId6"/>
                <a:stretch>
                  <a:fillRect/>
                </a:stretch>
              </a:blipFill>
            </p:spPr>
            <p:txBody>
              <a:bodyPr/>
              <a:lstStyle/>
              <a:p>
                <a:r>
                  <a:rPr lang="fr-FR">
                    <a:noFill/>
                  </a:rPr>
                  <a:t> </a:t>
                </a:r>
              </a:p>
            </p:txBody>
          </p:sp>
        </mc:Fallback>
      </mc:AlternateContent>
      <p:cxnSp>
        <p:nvCxnSpPr>
          <p:cNvPr id="74" name="Connecteur droit avec flèche 73"/>
          <p:cNvCxnSpPr>
            <a:endCxn id="73" idx="0"/>
          </p:cNvCxnSpPr>
          <p:nvPr/>
        </p:nvCxnSpPr>
        <p:spPr>
          <a:xfrm flipH="1">
            <a:off x="8391478" y="2664123"/>
            <a:ext cx="486121" cy="1617191"/>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Connecteur droit avec flèche 75"/>
          <p:cNvCxnSpPr>
            <a:endCxn id="19" idx="5"/>
          </p:cNvCxnSpPr>
          <p:nvPr/>
        </p:nvCxnSpPr>
        <p:spPr>
          <a:xfrm flipH="1" flipV="1">
            <a:off x="5007186" y="2695841"/>
            <a:ext cx="1096476" cy="19774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ZoneTexte 79"/>
              <p:cNvSpPr txBox="1"/>
              <p:nvPr/>
            </p:nvSpPr>
            <p:spPr>
              <a:xfrm>
                <a:off x="2598717" y="4964575"/>
                <a:ext cx="8507288" cy="1323439"/>
              </a:xfrm>
              <a:prstGeom prst="rect">
                <a:avLst/>
              </a:prstGeom>
              <a:noFill/>
            </p:spPr>
            <p:txBody>
              <a:bodyPr wrap="square" rtlCol="0">
                <a:spAutoFit/>
              </a:bodyPr>
              <a:lstStyle/>
              <a:p>
                <a:r>
                  <a:rPr lang="fr-FR" sz="2000" dirty="0">
                    <a:latin typeface="Helvetica" panose="020B0604020202020204" pitchFamily="34" charset="0"/>
                    <a:cs typeface="Helvetica" panose="020B0604020202020204" pitchFamily="34" charset="0"/>
                  </a:rPr>
                  <a:t>disparity </a:t>
                </a:r>
                <a14:m>
                  <m:oMath xmlns:m="http://schemas.openxmlformats.org/officeDocument/2006/math">
                    <m:r>
                      <a:rPr lang="fr-FR" sz="2000" i="1">
                        <a:latin typeface="Cambria Math" panose="02040503050406030204" pitchFamily="18" charset="0"/>
                        <a:ea typeface="Cambria Math" panose="02040503050406030204" pitchFamily="18" charset="0"/>
                      </a:rPr>
                      <m:t>𝛿</m:t>
                    </m:r>
                    <m:r>
                      <a:rPr lang="fr-FR" sz="2000" i="1">
                        <a:latin typeface="Cambria Math" panose="02040503050406030204" pitchFamily="18" charset="0"/>
                        <a:ea typeface="Cambria Math" panose="02040503050406030204" pitchFamily="18" charset="0"/>
                      </a:rPr>
                      <m:t> </m:t>
                    </m:r>
                  </m:oMath>
                </a14:m>
                <a:r>
                  <a:rPr lang="fr-FR" sz="2000" dirty="0">
                    <a:latin typeface="Helvetica" panose="020B0604020202020204" pitchFamily="34" charset="0"/>
                    <a:cs typeface="Helvetica" panose="020B0604020202020204" pitchFamily="34" charset="0"/>
                  </a:rPr>
                  <a:t> is </a:t>
                </a:r>
                <a:r>
                  <a:rPr lang="fr-FR" sz="2000" dirty="0" err="1">
                    <a:latin typeface="Helvetica" panose="020B0604020202020204" pitchFamily="34" charset="0"/>
                    <a:cs typeface="Helvetica" panose="020B0604020202020204" pitchFamily="34" charset="0"/>
                  </a:rPr>
                  <a:t>decreasing</a:t>
                </a:r>
                <a:r>
                  <a:rPr lang="fr-FR" sz="2000" dirty="0">
                    <a:latin typeface="Helvetica" panose="020B0604020202020204" pitchFamily="34" charset="0"/>
                    <a:cs typeface="Helvetica" panose="020B0604020202020204" pitchFamily="34" charset="0"/>
                  </a:rPr>
                  <a:t> </a:t>
                </a:r>
                <a:r>
                  <a:rPr lang="fr-FR" sz="2000" dirty="0" err="1">
                    <a:latin typeface="Helvetica" panose="020B0604020202020204" pitchFamily="34" charset="0"/>
                    <a:cs typeface="Helvetica" panose="020B0604020202020204" pitchFamily="34" charset="0"/>
                  </a:rPr>
                  <a:t>with</a:t>
                </a:r>
                <a:r>
                  <a:rPr lang="fr-FR" sz="2000" dirty="0">
                    <a:latin typeface="Helvetica" panose="020B0604020202020204" pitchFamily="34" charset="0"/>
                    <a:cs typeface="Helvetica" panose="020B0604020202020204" pitchFamily="34" charset="0"/>
                  </a:rPr>
                  <a:t> </a:t>
                </a:r>
                <a:r>
                  <a:rPr lang="fr-FR" sz="2000" dirty="0" err="1">
                    <a:latin typeface="Helvetica" panose="020B0604020202020204" pitchFamily="34" charset="0"/>
                    <a:cs typeface="Helvetica" panose="020B0604020202020204" pitchFamily="34" charset="0"/>
                  </a:rPr>
                  <a:t>depth</a:t>
                </a:r>
                <a:r>
                  <a:rPr lang="fr-FR" sz="2000" dirty="0">
                    <a:latin typeface="Helvetica" panose="020B0604020202020204" pitchFamily="34" charset="0"/>
                    <a:cs typeface="Helvetica" panose="020B0604020202020204" pitchFamily="34" charset="0"/>
                  </a:rPr>
                  <a:t> to camera  </a:t>
                </a:r>
                <a14:m>
                  <m:oMath xmlns:m="http://schemas.openxmlformats.org/officeDocument/2006/math">
                    <m:sSubSup>
                      <m:sSubSupPr>
                        <m:ctrlPr>
                          <a:rPr lang="fr-FR" sz="2000" i="1">
                            <a:latin typeface="Cambria Math" panose="02040503050406030204" pitchFamily="18" charset="0"/>
                          </a:rPr>
                        </m:ctrlPr>
                      </m:sSubSupPr>
                      <m:e>
                        <m:r>
                          <a:rPr lang="fr-FR" sz="2000" i="1">
                            <a:latin typeface="Cambria Math" panose="02040503050406030204" pitchFamily="18" charset="0"/>
                          </a:rPr>
                          <m:t>𝑧</m:t>
                        </m:r>
                      </m:e>
                      <m:sub>
                        <m:r>
                          <a:rPr lang="fr-FR" sz="2000" i="1">
                            <a:latin typeface="Cambria Math" panose="02040503050406030204" pitchFamily="18" charset="0"/>
                          </a:rPr>
                          <m:t>𝑐</m:t>
                        </m:r>
                      </m:sub>
                      <m:sup>
                        <m:r>
                          <a:rPr lang="fr-FR" sz="2000" i="1">
                            <a:latin typeface="Cambria Math" panose="02040503050406030204" pitchFamily="18" charset="0"/>
                          </a:rPr>
                          <m:t>𝑠</m:t>
                        </m:r>
                      </m:sup>
                    </m:sSubSup>
                  </m:oMath>
                </a14:m>
                <a:endParaRPr lang="fr-FR" sz="2000" dirty="0">
                  <a:latin typeface="Helvetica" panose="020B0604020202020204" pitchFamily="34" charset="0"/>
                </a:endParaRPr>
              </a:p>
              <a:p>
                <a:pPr marL="355600">
                  <a:tabLst>
                    <a:tab pos="447675" algn="l"/>
                    <a:tab pos="2509838" algn="l"/>
                    <a:tab pos="5292725" algn="l"/>
                  </a:tabLst>
                </a:pPr>
                <a14:m>
                  <m:oMath xmlns:m="http://schemas.openxmlformats.org/officeDocument/2006/math">
                    <m:r>
                      <a:rPr lang="fr-FR" sz="2000" i="1">
                        <a:latin typeface="Cambria Math" panose="02040503050406030204" pitchFamily="18" charset="0"/>
                        <a:ea typeface="Cambria Math" panose="02040503050406030204" pitchFamily="18" charset="0"/>
                      </a:rPr>
                      <m:t>𝛿</m:t>
                    </m:r>
                    <m:r>
                      <a:rPr lang="fr-FR" sz="2000" i="1">
                        <a:latin typeface="Cambria Math" panose="02040503050406030204" pitchFamily="18" charset="0"/>
                        <a:ea typeface="Cambria Math" panose="02040503050406030204" pitchFamily="18" charset="0"/>
                      </a:rPr>
                      <m:t>=0 ⟺</m:t>
                    </m:r>
                    <m:sSubSup>
                      <m:sSubSupPr>
                        <m:ctrlPr>
                          <a:rPr lang="fr-FR" sz="2000" i="1">
                            <a:latin typeface="Cambria Math" panose="02040503050406030204" pitchFamily="18" charset="0"/>
                          </a:rPr>
                        </m:ctrlPr>
                      </m:sSubSupPr>
                      <m:e>
                        <m:r>
                          <a:rPr lang="fr-FR" sz="2000" i="1">
                            <a:latin typeface="Cambria Math" panose="02040503050406030204" pitchFamily="18" charset="0"/>
                          </a:rPr>
                          <m:t>𝑧</m:t>
                        </m:r>
                      </m:e>
                      <m:sub>
                        <m:r>
                          <a:rPr lang="fr-FR" sz="2000" i="1">
                            <a:latin typeface="Cambria Math" panose="02040503050406030204" pitchFamily="18" charset="0"/>
                          </a:rPr>
                          <m:t>𝑐</m:t>
                        </m:r>
                      </m:sub>
                      <m:sup>
                        <m:r>
                          <a:rPr lang="fr-FR" sz="2000" i="1">
                            <a:latin typeface="Cambria Math" panose="02040503050406030204" pitchFamily="18" charset="0"/>
                          </a:rPr>
                          <m:t>𝑠</m:t>
                        </m:r>
                      </m:sup>
                    </m:sSubSup>
                    <m:r>
                      <a:rPr lang="fr-FR" sz="2000" i="1">
                        <a:latin typeface="Cambria Math" panose="02040503050406030204" pitchFamily="18" charset="0"/>
                      </a:rPr>
                      <m: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𝑑</m:t>
                        </m:r>
                      </m:e>
                      <m:sup>
                        <m:r>
                          <a:rPr lang="fr-FR" sz="2000" i="1">
                            <a:latin typeface="Cambria Math" panose="02040503050406030204" pitchFamily="18" charset="0"/>
                            <a:ea typeface="Cambria Math" panose="02040503050406030204" pitchFamily="18" charset="0"/>
                          </a:rPr>
                          <m:t>𝑠</m:t>
                        </m:r>
                      </m:sup>
                    </m:sSup>
                  </m:oMath>
                </a14:m>
                <a:r>
                  <a:rPr lang="fr-FR" sz="2000" dirty="0">
                    <a:latin typeface="Helvetica" panose="020B0604020202020204" pitchFamily="34" charset="0"/>
                    <a:cs typeface="Helvetica" panose="020B0604020202020204" pitchFamily="34" charset="0"/>
                  </a:rPr>
                  <a:t> 	point on </a:t>
                </a:r>
                <a:r>
                  <a:rPr lang="fr-FR" sz="2000" dirty="0" err="1">
                    <a:latin typeface="Helvetica" panose="020B0604020202020204" pitchFamily="34" charset="0"/>
                    <a:cs typeface="Helvetica" panose="020B0604020202020204" pitchFamily="34" charset="0"/>
                  </a:rPr>
                  <a:t>common</a:t>
                </a:r>
                <a:r>
                  <a:rPr lang="fr-FR" sz="2000" dirty="0">
                    <a:latin typeface="Helvetica" panose="020B0604020202020204" pitchFamily="34" charset="0"/>
                    <a:cs typeface="Helvetica" panose="020B0604020202020204" pitchFamily="34" charset="0"/>
                  </a:rPr>
                  <a:t> base	</a:t>
                </a:r>
                <a:r>
                  <a:rPr lang="fr-FR" sz="2000" dirty="0" err="1">
                    <a:latin typeface="Helvetica" panose="020B0604020202020204" pitchFamily="34" charset="0"/>
                    <a:cs typeface="Helvetica" panose="020B0604020202020204" pitchFamily="34" charset="0"/>
                  </a:rPr>
                  <a:t>same</a:t>
                </a:r>
                <a:r>
                  <a:rPr lang="fr-FR" sz="2000" dirty="0">
                    <a:latin typeface="Helvetica" panose="020B0604020202020204" pitchFamily="34" charset="0"/>
                    <a:cs typeface="Helvetica" panose="020B0604020202020204" pitchFamily="34" charset="0"/>
                  </a:rPr>
                  <a:t> pixel position </a:t>
                </a:r>
                <a14:m>
                  <m:oMath xmlns:m="http://schemas.openxmlformats.org/officeDocument/2006/math">
                    <m:r>
                      <a:rPr lang="fr-FR" sz="2000" i="1">
                        <a:latin typeface="Cambria Math" panose="02040503050406030204" pitchFamily="18" charset="0"/>
                        <a:ea typeface="Cambria Math" panose="02040503050406030204" pitchFamily="18" charset="0"/>
                        <a:cs typeface="Helvetica" panose="020B0604020202020204" pitchFamily="34" charset="0"/>
                      </a:rPr>
                      <m:t>∀</m:t>
                    </m:r>
                    <m:r>
                      <a:rPr lang="fr-FR" sz="2000" i="1">
                        <a:latin typeface="Cambria Math" panose="02040503050406030204" pitchFamily="18" charset="0"/>
                        <a:cs typeface="Helvetica" panose="020B0604020202020204" pitchFamily="34" charset="0"/>
                      </a:rPr>
                      <m:t>𝑖</m:t>
                    </m:r>
                  </m:oMath>
                </a14:m>
                <a:r>
                  <a:rPr lang="fr-FR" sz="2000" dirty="0">
                    <a:latin typeface="Helvetica" panose="020B0604020202020204" pitchFamily="34" charset="0"/>
                    <a:cs typeface="Helvetica" panose="020B0604020202020204" pitchFamily="34" charset="0"/>
                  </a:rPr>
                  <a:t> </a:t>
                </a:r>
              </a:p>
              <a:p>
                <a:pPr marL="355600">
                  <a:tabLst>
                    <a:tab pos="447675" algn="l"/>
                    <a:tab pos="2509838" algn="l"/>
                    <a:tab pos="5292725" algn="l"/>
                  </a:tabLst>
                </a:pPr>
                <a14:m>
                  <m:oMath xmlns:m="http://schemas.openxmlformats.org/officeDocument/2006/math">
                    <m:r>
                      <a:rPr lang="fr-FR" sz="2000" i="1">
                        <a:latin typeface="Cambria Math" panose="02040503050406030204" pitchFamily="18" charset="0"/>
                        <a:ea typeface="Cambria Math" panose="02040503050406030204" pitchFamily="18" charset="0"/>
                      </a:rPr>
                      <m:t>𝛿</m:t>
                    </m:r>
                    <m:r>
                      <a:rPr lang="fr-FR" sz="2000" i="1">
                        <a:latin typeface="Cambria Math" panose="02040503050406030204" pitchFamily="18" charset="0"/>
                        <a:ea typeface="Cambria Math" panose="02040503050406030204" pitchFamily="18" charset="0"/>
                      </a:rPr>
                      <m:t>&gt;0 ⟺</m:t>
                    </m:r>
                    <m:sSubSup>
                      <m:sSubSupPr>
                        <m:ctrlPr>
                          <a:rPr lang="fr-FR" sz="2000" i="1">
                            <a:latin typeface="Cambria Math" panose="02040503050406030204" pitchFamily="18" charset="0"/>
                          </a:rPr>
                        </m:ctrlPr>
                      </m:sSubSupPr>
                      <m:e>
                        <m:r>
                          <a:rPr lang="fr-FR" sz="2000" i="1">
                            <a:latin typeface="Cambria Math" panose="02040503050406030204" pitchFamily="18" charset="0"/>
                          </a:rPr>
                          <m:t>𝑧</m:t>
                        </m:r>
                      </m:e>
                      <m:sub>
                        <m:r>
                          <a:rPr lang="fr-FR" sz="2000" i="1">
                            <a:latin typeface="Cambria Math" panose="02040503050406030204" pitchFamily="18" charset="0"/>
                          </a:rPr>
                          <m:t>𝑐</m:t>
                        </m:r>
                      </m:sub>
                      <m:sup>
                        <m:r>
                          <a:rPr lang="fr-FR" sz="2000" i="1">
                            <a:latin typeface="Cambria Math" panose="02040503050406030204" pitchFamily="18" charset="0"/>
                          </a:rPr>
                          <m:t>𝑠</m:t>
                        </m:r>
                      </m:sup>
                    </m:sSubSup>
                    <m:r>
                      <a:rPr lang="fr-FR" sz="2000" i="1">
                        <a:latin typeface="Cambria Math" panose="02040503050406030204" pitchFamily="18" charset="0"/>
                      </a:rPr>
                      <m:t>&lt;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𝑑</m:t>
                        </m:r>
                      </m:e>
                      <m:sup>
                        <m:r>
                          <a:rPr lang="fr-FR" sz="2000" i="1">
                            <a:latin typeface="Cambria Math" panose="02040503050406030204" pitchFamily="18" charset="0"/>
                            <a:ea typeface="Cambria Math" panose="02040503050406030204" pitchFamily="18" charset="0"/>
                          </a:rPr>
                          <m:t>𝑠</m:t>
                        </m:r>
                      </m:sup>
                    </m:sSup>
                  </m:oMath>
                </a14:m>
                <a:r>
                  <a:rPr lang="fr-FR" sz="2000" dirty="0">
                    <a:latin typeface="Helvetica" panose="020B0604020202020204" pitchFamily="34" charset="0"/>
                    <a:cs typeface="Helvetica" panose="020B0604020202020204" pitchFamily="34" charset="0"/>
                  </a:rPr>
                  <a:t> 	point in front of base	pixel moves </a:t>
                </a:r>
                <a:r>
                  <a:rPr lang="fr-FR" sz="2000" dirty="0" err="1">
                    <a:latin typeface="Helvetica" panose="020B0604020202020204" pitchFamily="34" charset="0"/>
                    <a:cs typeface="Helvetica" panose="020B0604020202020204" pitchFamily="34" charset="0"/>
                  </a:rPr>
                  <a:t>left</a:t>
                </a:r>
                <a:r>
                  <a:rPr lang="fr-FR" sz="2000" dirty="0">
                    <a:latin typeface="Helvetica" panose="020B0604020202020204" pitchFamily="34" charset="0"/>
                    <a:cs typeface="Helvetica" panose="020B0604020202020204" pitchFamily="34" charset="0"/>
                  </a:rPr>
                  <a:t> </a:t>
                </a:r>
                <a:r>
                  <a:rPr lang="fr-FR" sz="2000" dirty="0" err="1">
                    <a:latin typeface="Helvetica" panose="020B0604020202020204" pitchFamily="34" charset="0"/>
                    <a:cs typeface="Helvetica" panose="020B0604020202020204" pitchFamily="34" charset="0"/>
                  </a:rPr>
                  <a:t>when</a:t>
                </a:r>
                <a:r>
                  <a:rPr lang="fr-FR" sz="2000" dirty="0">
                    <a:latin typeface="Helvetica" panose="020B0604020202020204" pitchFamily="34" charset="0"/>
                    <a:cs typeface="Helvetica" panose="020B0604020202020204" pitchFamily="34" charset="0"/>
                  </a:rPr>
                  <a:t> </a:t>
                </a:r>
                <a14:m>
                  <m:oMath xmlns:m="http://schemas.openxmlformats.org/officeDocument/2006/math">
                    <m:r>
                      <a:rPr lang="fr-FR" sz="2000" i="1">
                        <a:latin typeface="Cambria Math" panose="02040503050406030204" pitchFamily="18" charset="0"/>
                        <a:cs typeface="Helvetica" panose="020B0604020202020204" pitchFamily="34" charset="0"/>
                      </a:rPr>
                      <m:t>𝑖</m:t>
                    </m:r>
                    <m:r>
                      <a:rPr lang="fr-FR" sz="2000" i="1">
                        <a:latin typeface="Cambria Math" panose="02040503050406030204" pitchFamily="18" charset="0"/>
                        <a:ea typeface="Cambria Math" panose="02040503050406030204" pitchFamily="18" charset="0"/>
                        <a:cs typeface="Helvetica" panose="020B0604020202020204" pitchFamily="34" charset="0"/>
                      </a:rPr>
                      <m:t>↗</m:t>
                    </m:r>
                  </m:oMath>
                </a14:m>
                <a:r>
                  <a:rPr lang="fr-FR" sz="2000" dirty="0">
                    <a:latin typeface="Helvetica" panose="020B0604020202020204" pitchFamily="34" charset="0"/>
                    <a:cs typeface="Helvetica" panose="020B0604020202020204" pitchFamily="34" charset="0"/>
                  </a:rPr>
                  <a:t> </a:t>
                </a:r>
              </a:p>
              <a:p>
                <a:pPr marL="355600">
                  <a:tabLst>
                    <a:tab pos="447675" algn="l"/>
                    <a:tab pos="2509838" algn="l"/>
                    <a:tab pos="5292725" algn="l"/>
                  </a:tabLst>
                </a:pPr>
                <a14:m>
                  <m:oMath xmlns:m="http://schemas.openxmlformats.org/officeDocument/2006/math">
                    <m:r>
                      <a:rPr lang="fr-FR" sz="2000" i="1">
                        <a:latin typeface="Cambria Math" panose="02040503050406030204" pitchFamily="18" charset="0"/>
                        <a:ea typeface="Cambria Math" panose="02040503050406030204" pitchFamily="18" charset="0"/>
                      </a:rPr>
                      <m:t>𝛿</m:t>
                    </m:r>
                    <m:r>
                      <a:rPr lang="fr-FR" sz="2000" i="1">
                        <a:latin typeface="Cambria Math" panose="02040503050406030204" pitchFamily="18" charset="0"/>
                        <a:ea typeface="Cambria Math" panose="02040503050406030204" pitchFamily="18" charset="0"/>
                      </a:rPr>
                      <m:t>&lt;0 ⟺</m:t>
                    </m:r>
                    <m:sSubSup>
                      <m:sSubSupPr>
                        <m:ctrlPr>
                          <a:rPr lang="fr-FR" sz="2000" i="1">
                            <a:latin typeface="Cambria Math" panose="02040503050406030204" pitchFamily="18" charset="0"/>
                          </a:rPr>
                        </m:ctrlPr>
                      </m:sSubSupPr>
                      <m:e>
                        <m:r>
                          <a:rPr lang="fr-FR" sz="2000" i="1">
                            <a:latin typeface="Cambria Math" panose="02040503050406030204" pitchFamily="18" charset="0"/>
                          </a:rPr>
                          <m:t>𝑧</m:t>
                        </m:r>
                      </m:e>
                      <m:sub>
                        <m:r>
                          <a:rPr lang="fr-FR" sz="2000" i="1">
                            <a:latin typeface="Cambria Math" panose="02040503050406030204" pitchFamily="18" charset="0"/>
                          </a:rPr>
                          <m:t>𝑐</m:t>
                        </m:r>
                      </m:sub>
                      <m:sup>
                        <m:r>
                          <a:rPr lang="fr-FR" sz="2000" i="1">
                            <a:latin typeface="Cambria Math" panose="02040503050406030204" pitchFamily="18" charset="0"/>
                          </a:rPr>
                          <m:t>𝑠</m:t>
                        </m:r>
                      </m:sup>
                    </m:sSubSup>
                    <m:r>
                      <a:rPr lang="fr-FR" sz="2000" i="1">
                        <a:latin typeface="Cambria Math" panose="02040503050406030204" pitchFamily="18" charset="0"/>
                      </a:rPr>
                      <m:t>&gt;</m:t>
                    </m:r>
                    <m:sSup>
                      <m:sSupPr>
                        <m:ctrlPr>
                          <a:rPr lang="fr-FR" sz="2000" i="1">
                            <a:latin typeface="Cambria Math" panose="02040503050406030204" pitchFamily="18" charset="0"/>
                            <a:ea typeface="Cambria Math" panose="02040503050406030204" pitchFamily="18" charset="0"/>
                          </a:rPr>
                        </m:ctrlPr>
                      </m:sSupPr>
                      <m:e>
                        <m:r>
                          <a:rPr lang="fr-FR" sz="2000" i="1">
                            <a:latin typeface="Cambria Math" panose="02040503050406030204" pitchFamily="18" charset="0"/>
                            <a:ea typeface="Cambria Math" panose="02040503050406030204" pitchFamily="18" charset="0"/>
                          </a:rPr>
                          <m:t>𝑑</m:t>
                        </m:r>
                      </m:e>
                      <m:sup>
                        <m:r>
                          <a:rPr lang="fr-FR" sz="2000" i="1">
                            <a:latin typeface="Cambria Math" panose="02040503050406030204" pitchFamily="18" charset="0"/>
                            <a:ea typeface="Cambria Math" panose="02040503050406030204" pitchFamily="18" charset="0"/>
                          </a:rPr>
                          <m:t>𝑠</m:t>
                        </m:r>
                      </m:sup>
                    </m:sSup>
                  </m:oMath>
                </a14:m>
                <a:r>
                  <a:rPr lang="fr-FR" sz="2000" dirty="0">
                    <a:latin typeface="Helvetica" panose="020B0604020202020204" pitchFamily="34" charset="0"/>
                    <a:cs typeface="Helvetica" panose="020B0604020202020204" pitchFamily="34" charset="0"/>
                  </a:rPr>
                  <a:t> 	point </a:t>
                </a:r>
                <a:r>
                  <a:rPr lang="fr-FR" sz="2000" dirty="0" err="1">
                    <a:latin typeface="Helvetica" panose="020B0604020202020204" pitchFamily="34" charset="0"/>
                    <a:cs typeface="Helvetica" panose="020B0604020202020204" pitchFamily="34" charset="0"/>
                  </a:rPr>
                  <a:t>behind</a:t>
                </a:r>
                <a:r>
                  <a:rPr lang="fr-FR" sz="2000" dirty="0">
                    <a:latin typeface="Helvetica" panose="020B0604020202020204" pitchFamily="34" charset="0"/>
                    <a:cs typeface="Helvetica" panose="020B0604020202020204" pitchFamily="34" charset="0"/>
                  </a:rPr>
                  <a:t> base	pixel moves right </a:t>
                </a:r>
                <a:r>
                  <a:rPr lang="fr-FR" sz="2000" dirty="0" err="1">
                    <a:latin typeface="Helvetica" panose="020B0604020202020204" pitchFamily="34" charset="0"/>
                    <a:cs typeface="Helvetica" panose="020B0604020202020204" pitchFamily="34" charset="0"/>
                  </a:rPr>
                  <a:t>when</a:t>
                </a:r>
                <a:r>
                  <a:rPr lang="fr-FR" sz="2000" dirty="0">
                    <a:latin typeface="Helvetica" panose="020B0604020202020204" pitchFamily="34" charset="0"/>
                    <a:cs typeface="Helvetica" panose="020B0604020202020204" pitchFamily="34" charset="0"/>
                  </a:rPr>
                  <a:t> </a:t>
                </a:r>
                <a14:m>
                  <m:oMath xmlns:m="http://schemas.openxmlformats.org/officeDocument/2006/math">
                    <m:r>
                      <a:rPr lang="fr-FR" sz="2000" i="1">
                        <a:latin typeface="Cambria Math" panose="02040503050406030204" pitchFamily="18" charset="0"/>
                        <a:cs typeface="Helvetica" panose="020B0604020202020204" pitchFamily="34" charset="0"/>
                      </a:rPr>
                      <m:t>𝑖</m:t>
                    </m:r>
                    <m:r>
                      <a:rPr lang="fr-FR" sz="2000" i="1">
                        <a:latin typeface="Cambria Math" panose="02040503050406030204" pitchFamily="18" charset="0"/>
                        <a:ea typeface="Cambria Math" panose="02040503050406030204" pitchFamily="18" charset="0"/>
                        <a:cs typeface="Helvetica" panose="020B0604020202020204" pitchFamily="34" charset="0"/>
                      </a:rPr>
                      <m:t>↗</m:t>
                    </m:r>
                  </m:oMath>
                </a14:m>
                <a:endParaRPr lang="fr-FR" sz="2000" dirty="0">
                  <a:latin typeface="Helvetica" panose="020B0604020202020204" pitchFamily="34" charset="0"/>
                  <a:cs typeface="Helvetica" panose="020B0604020202020204" pitchFamily="34" charset="0"/>
                </a:endParaRPr>
              </a:p>
            </p:txBody>
          </p:sp>
        </mc:Choice>
        <mc:Fallback xmlns="">
          <p:sp>
            <p:nvSpPr>
              <p:cNvPr id="80" name="ZoneTexte 79"/>
              <p:cNvSpPr txBox="1">
                <a:spLocks noRot="1" noChangeAspect="1" noMove="1" noResize="1" noEditPoints="1" noAdjustHandles="1" noChangeArrowheads="1" noChangeShapeType="1" noTextEdit="1"/>
              </p:cNvSpPr>
              <p:nvPr/>
            </p:nvSpPr>
            <p:spPr>
              <a:xfrm>
                <a:off x="2598717" y="4964575"/>
                <a:ext cx="8507288" cy="1323439"/>
              </a:xfrm>
              <a:prstGeom prst="rect">
                <a:avLst/>
              </a:prstGeom>
              <a:blipFill>
                <a:blip r:embed="rId7"/>
                <a:stretch>
                  <a:fillRect l="-716" t="-1843" b="-783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2" name="ZoneTexte 81"/>
              <p:cNvSpPr txBox="1"/>
              <p:nvPr/>
            </p:nvSpPr>
            <p:spPr>
              <a:xfrm>
                <a:off x="7274582" y="1448667"/>
                <a:ext cx="2858292" cy="400110"/>
              </a:xfrm>
              <a:prstGeom prst="rect">
                <a:avLst/>
              </a:prstGeom>
              <a:noFill/>
            </p:spPr>
            <p:txBody>
              <a:bodyPr wrap="square" rtlCol="0">
                <a:spAutoFit/>
              </a:bodyPr>
              <a:lstStyle/>
              <a:p>
                <a:pPr algn="ctr"/>
                <a:r>
                  <a:rPr lang="fr-FR" sz="2000" dirty="0">
                    <a:latin typeface="Helvetica" panose="020B0604020202020204" pitchFamily="34" charset="0"/>
                    <a:cs typeface="Helvetica" panose="020B0604020202020204" pitchFamily="34" charset="0"/>
                  </a:rPr>
                  <a:t>Disparity </a:t>
                </a:r>
                <a:r>
                  <a:rPr lang="fr-FR" sz="2000" dirty="0" err="1">
                    <a:latin typeface="Helvetica" panose="020B0604020202020204" pitchFamily="34" charset="0"/>
                    <a:cs typeface="Helvetica" panose="020B0604020202020204" pitchFamily="34" charset="0"/>
                  </a:rPr>
                  <a:t>map</a:t>
                </a:r>
                <a:r>
                  <a:rPr lang="fr-FR" sz="2000" dirty="0">
                    <a:latin typeface="Helvetica" panose="020B0604020202020204" pitchFamily="34" charset="0"/>
                    <a:cs typeface="Helvetica" panose="020B0604020202020204" pitchFamily="34" charset="0"/>
                  </a:rPr>
                  <a:t> </a:t>
                </a:r>
                <a14:m>
                  <m:oMath xmlns:m="http://schemas.openxmlformats.org/officeDocument/2006/math">
                    <m:sSub>
                      <m:sSubPr>
                        <m:ctrlPr>
                          <a:rPr lang="fr-FR" sz="2000" i="1">
                            <a:latin typeface="Cambria Math" panose="02040503050406030204" pitchFamily="18" charset="0"/>
                            <a:ea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𝛿</m:t>
                        </m:r>
                      </m:e>
                      <m:sub>
                        <m:r>
                          <a:rPr lang="fr-FR" sz="2000" i="1">
                            <a:latin typeface="Cambria Math" panose="02040503050406030204" pitchFamily="18" charset="0"/>
                            <a:ea typeface="Cambria Math" panose="02040503050406030204" pitchFamily="18" charset="0"/>
                          </a:rPr>
                          <m:t>1</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𝑞</m:t>
                    </m:r>
                    <m:r>
                      <a:rPr lang="fr-FR" sz="2000" i="1">
                        <a:latin typeface="Cambria Math" panose="02040503050406030204" pitchFamily="18" charset="0"/>
                        <a:ea typeface="Cambria Math" panose="02040503050406030204" pitchFamily="18" charset="0"/>
                      </a:rPr>
                      <m:t>)</m:t>
                    </m:r>
                  </m:oMath>
                </a14:m>
                <a:endParaRPr lang="fr-FR" sz="2000" dirty="0">
                  <a:latin typeface="Helvetica" panose="020B0604020202020204" pitchFamily="34" charset="0"/>
                  <a:cs typeface="Helvetica" panose="020B0604020202020204" pitchFamily="34" charset="0"/>
                </a:endParaRPr>
              </a:p>
            </p:txBody>
          </p:sp>
        </mc:Choice>
        <mc:Fallback xmlns="">
          <p:sp>
            <p:nvSpPr>
              <p:cNvPr id="82" name="ZoneTexte 81"/>
              <p:cNvSpPr txBox="1">
                <a:spLocks noRot="1" noChangeAspect="1" noMove="1" noResize="1" noEditPoints="1" noAdjustHandles="1" noChangeArrowheads="1" noChangeShapeType="1" noTextEdit="1"/>
              </p:cNvSpPr>
              <p:nvPr/>
            </p:nvSpPr>
            <p:spPr>
              <a:xfrm>
                <a:off x="7274582" y="1448667"/>
                <a:ext cx="2858292" cy="400110"/>
              </a:xfrm>
              <a:prstGeom prst="rect">
                <a:avLst/>
              </a:prstGeom>
              <a:blipFill>
                <a:blip r:embed="rId8"/>
                <a:stretch>
                  <a:fillRect t="-7692" b="-29231"/>
                </a:stretch>
              </a:blipFill>
            </p:spPr>
            <p:txBody>
              <a:bodyPr/>
              <a:lstStyle/>
              <a:p>
                <a:r>
                  <a:rPr lang="fr-FR">
                    <a:noFill/>
                  </a:rPr>
                  <a:t> </a:t>
                </a:r>
              </a:p>
            </p:txBody>
          </p:sp>
        </mc:Fallback>
      </mc:AlternateContent>
    </p:spTree>
    <p:extLst>
      <p:ext uri="{BB962C8B-B14F-4D97-AF65-F5344CB8AC3E}">
        <p14:creationId xmlns:p14="http://schemas.microsoft.com/office/powerpoint/2010/main" val="110573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11111E-6 -4.44444E-6 L -0.05781 -4.44444E-6 " pathEditMode="relative" rAng="0" ptsTypes="AA">
                                      <p:cBhvr>
                                        <p:cTn id="6" dur="2000" fill="hold"/>
                                        <p:tgtEl>
                                          <p:spTgt spid="6"/>
                                        </p:tgtEl>
                                        <p:attrNameLst>
                                          <p:attrName>ppt_x</p:attrName>
                                          <p:attrName>ppt_y</p:attrName>
                                        </p:attrNameLst>
                                      </p:cBhvr>
                                      <p:rCtr x="-2899" y="0"/>
                                    </p:animMotion>
                                  </p:childTnLst>
                                </p:cTn>
                              </p:par>
                              <p:par>
                                <p:cTn id="7" presetID="35" presetClass="path" presetSubtype="0" accel="50000" decel="50000" fill="hold" nodeType="withEffect">
                                  <p:stCondLst>
                                    <p:cond delay="0"/>
                                  </p:stCondLst>
                                  <p:childTnLst>
                                    <p:animMotion origin="layout" path="M 3.33333E-6 4.07407E-6 L -0.21841 4.07407E-6 " pathEditMode="relative" rAng="0" ptsTypes="AA">
                                      <p:cBhvr>
                                        <p:cTn id="8" dur="2000" fill="hold"/>
                                        <p:tgtEl>
                                          <p:spTgt spid="7"/>
                                        </p:tgtEl>
                                        <p:attrNameLst>
                                          <p:attrName>ppt_x</p:attrName>
                                          <p:attrName>ppt_y</p:attrName>
                                        </p:attrNameLst>
                                      </p:cBhvr>
                                      <p:rCtr x="-10920" y="0"/>
                                    </p:animMotion>
                                  </p:childTnLst>
                                </p:cTn>
                              </p:par>
                              <p:par>
                                <p:cTn id="9" presetID="2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2000"/>
                                        <p:tgtEl>
                                          <p:spTgt spid="10"/>
                                        </p:tgtEl>
                                      </p:cBhvr>
                                    </p:animEffect>
                                  </p:childTnLst>
                                </p:cTn>
                              </p:par>
                              <p:par>
                                <p:cTn id="12" presetID="22" presetClass="entr" presetSubtype="2"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right)">
                                      <p:cBhvr>
                                        <p:cTn id="14" dur="2000"/>
                                        <p:tgtEl>
                                          <p:spTgt spid="18"/>
                                        </p:tgtEl>
                                      </p:cBhvr>
                                    </p:animEffect>
                                  </p:childTnLst>
                                </p:cTn>
                              </p:par>
                              <p:par>
                                <p:cTn id="15" presetID="63" presetClass="path" presetSubtype="0" accel="50000" decel="50000" fill="hold" nodeType="withEffect">
                                  <p:stCondLst>
                                    <p:cond delay="0"/>
                                  </p:stCondLst>
                                  <p:childTnLst>
                                    <p:animMotion origin="layout" path="M 0.00017 -0.00115 L 0.19652 -4.07407E-6 " pathEditMode="relative" rAng="0" ptsTypes="AA">
                                      <p:cBhvr>
                                        <p:cTn id="16" dur="2000" fill="hold"/>
                                        <p:tgtEl>
                                          <p:spTgt spid="69"/>
                                        </p:tgtEl>
                                        <p:attrNameLst>
                                          <p:attrName>ppt_x</p:attrName>
                                          <p:attrName>ppt_y</p:attrName>
                                        </p:attrNameLst>
                                      </p:cBhvr>
                                      <p:rCtr x="980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Stereo-matching</a:t>
            </a:r>
            <a:r>
              <a:rPr lang="fr-FR" dirty="0"/>
              <a:t>: Photo-</a:t>
            </a:r>
            <a:r>
              <a:rPr lang="fr-FR" dirty="0" err="1"/>
              <a:t>consistency</a:t>
            </a:r>
            <a:r>
              <a:rPr lang="fr-FR" dirty="0"/>
              <a:t> issues</a:t>
            </a:r>
          </a:p>
        </p:txBody>
      </p:sp>
      <p:sp>
        <p:nvSpPr>
          <p:cNvPr id="3" name="Espace réservé du contenu 2"/>
          <p:cNvSpPr>
            <a:spLocks noGrp="1"/>
          </p:cNvSpPr>
          <p:nvPr>
            <p:ph idx="1"/>
          </p:nvPr>
        </p:nvSpPr>
        <p:spPr>
          <a:xfrm>
            <a:off x="2369208" y="4820325"/>
            <a:ext cx="2031119" cy="1508994"/>
          </a:xfrm>
        </p:spPr>
        <p:txBody>
          <a:bodyPr vert="horz" wrap="square" lIns="36000" tIns="36000" rIns="36000" bIns="36000" numCol="1" anchor="t" anchorCtr="0" compatLnSpc="1">
            <a:prstTxWarp prst="textNoShape">
              <a:avLst/>
            </a:prstTxWarp>
            <a:spAutoFit/>
          </a:bodyPr>
          <a:lstStyle/>
          <a:p>
            <a:pPr marL="0" indent="0" algn="ctr">
              <a:buNone/>
            </a:pPr>
            <a:r>
              <a:rPr lang="fr-FR" sz="2000" dirty="0" err="1">
                <a:solidFill>
                  <a:schemeClr val="tx1"/>
                </a:solidFill>
              </a:rPr>
              <a:t>Low</a:t>
            </a:r>
            <a:r>
              <a:rPr lang="fr-FR" sz="2000" dirty="0">
                <a:solidFill>
                  <a:schemeClr val="tx1"/>
                </a:solidFill>
              </a:rPr>
              <a:t> texture</a:t>
            </a:r>
          </a:p>
          <a:p>
            <a:pPr marL="0" indent="0" algn="ctr">
              <a:buNone/>
            </a:pPr>
            <a:r>
              <a:rPr lang="fr-FR" sz="2000" dirty="0" err="1">
                <a:solidFill>
                  <a:schemeClr val="tx1"/>
                </a:solidFill>
              </a:rPr>
              <a:t>Repeated</a:t>
            </a:r>
            <a:r>
              <a:rPr lang="fr-FR" sz="2000" dirty="0">
                <a:solidFill>
                  <a:schemeClr val="tx1"/>
                </a:solidFill>
              </a:rPr>
              <a:t> texture</a:t>
            </a:r>
          </a:p>
          <a:p>
            <a:pPr marL="0" indent="0" algn="ctr">
              <a:buNone/>
            </a:pPr>
            <a:r>
              <a:rPr lang="fr-FR" sz="2000" dirty="0" err="1">
                <a:solidFill>
                  <a:srgbClr val="0070C0"/>
                </a:solidFill>
              </a:rPr>
              <a:t>Ambiguity</a:t>
            </a:r>
            <a:endParaRPr lang="fr-FR" sz="2000" dirty="0"/>
          </a:p>
        </p:txBody>
      </p:sp>
      <p:pic>
        <p:nvPicPr>
          <p:cNvPr id="4" name="Picture 2" descr="D:\Steph\Doc_windows\Projet_SIC\Livre\Chapitre07\Chapitre\Figures\ima_5_3__0.PNG"/>
          <p:cNvPicPr>
            <a:picLocks noChangeAspect="1" noChangeArrowheads="1"/>
          </p:cNvPicPr>
          <p:nvPr/>
        </p:nvPicPr>
        <p:blipFill>
          <a:blip r:embed="rId2" cstate="print"/>
          <a:srcRect/>
          <a:stretch>
            <a:fillRect/>
          </a:stretch>
        </p:blipFill>
        <p:spPr bwMode="auto">
          <a:xfrm>
            <a:off x="2367908" y="1298479"/>
            <a:ext cx="3600000" cy="3375000"/>
          </a:xfrm>
          <a:prstGeom prst="rect">
            <a:avLst/>
          </a:prstGeom>
          <a:noFill/>
        </p:spPr>
      </p:pic>
      <p:pic>
        <p:nvPicPr>
          <p:cNvPr id="5" name="Picture 3" descr="D:\Steph\Doc_windows\Projet_SIC\Livre\Chapitre07\Chapitre\Figures\ima_5_4__0.PNG"/>
          <p:cNvPicPr>
            <a:picLocks noChangeAspect="1" noChangeArrowheads="1"/>
          </p:cNvPicPr>
          <p:nvPr/>
        </p:nvPicPr>
        <p:blipFill>
          <a:blip r:embed="rId3" cstate="print"/>
          <a:srcRect/>
          <a:stretch>
            <a:fillRect/>
          </a:stretch>
        </p:blipFill>
        <p:spPr bwMode="auto">
          <a:xfrm>
            <a:off x="6111924" y="1298479"/>
            <a:ext cx="3600000" cy="3375000"/>
          </a:xfrm>
          <a:prstGeom prst="rect">
            <a:avLst/>
          </a:prstGeom>
          <a:noFill/>
        </p:spPr>
      </p:pic>
      <p:grpSp>
        <p:nvGrpSpPr>
          <p:cNvPr id="102" name="Groupe 101"/>
          <p:cNvGrpSpPr/>
          <p:nvPr/>
        </p:nvGrpSpPr>
        <p:grpSpPr>
          <a:xfrm>
            <a:off x="5332482" y="-1897724"/>
            <a:ext cx="1836000" cy="1740064"/>
            <a:chOff x="2067644" y="5021414"/>
            <a:chExt cx="1836000" cy="1836000"/>
          </a:xfrm>
        </p:grpSpPr>
        <p:sp>
          <p:nvSpPr>
            <p:cNvPr id="98" name="Rectangle 97"/>
            <p:cNvSpPr/>
            <p:nvPr/>
          </p:nvSpPr>
          <p:spPr>
            <a:xfrm>
              <a:off x="2067644" y="5021414"/>
              <a:ext cx="1836000" cy="183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0" name="Connecteur droit 99"/>
            <p:cNvCxnSpPr/>
            <p:nvPr/>
          </p:nvCxnSpPr>
          <p:spPr>
            <a:xfrm>
              <a:off x="2067644" y="5021414"/>
              <a:ext cx="1836000" cy="183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rot="5400000">
              <a:off x="2067644" y="5021414"/>
              <a:ext cx="1836000" cy="18360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0" name="Groupe 149"/>
          <p:cNvGrpSpPr/>
          <p:nvPr/>
        </p:nvGrpSpPr>
        <p:grpSpPr>
          <a:xfrm>
            <a:off x="2223242" y="3111216"/>
            <a:ext cx="3070074" cy="1279197"/>
            <a:chOff x="699242" y="2920712"/>
            <a:chExt cx="3070074" cy="1279197"/>
          </a:xfrm>
        </p:grpSpPr>
        <p:pic>
          <p:nvPicPr>
            <p:cNvPr id="107" name="Picture 2" descr="D:\Steph\Doc_windows\Projet_SIC\Livre\Chapitre07\Chapitre\Figures\ima_5_3__0.PNG"/>
            <p:cNvPicPr>
              <a:picLocks noChangeAspect="1" noChangeArrowheads="1"/>
            </p:cNvPicPr>
            <p:nvPr/>
          </p:nvPicPr>
          <p:blipFill rotWithShape="1">
            <a:blip r:embed="rId2" cstate="print"/>
            <a:srcRect l="32559" t="70057" r="55440" b="24610"/>
            <a:stretch/>
          </p:blipFill>
          <p:spPr bwMode="auto">
            <a:xfrm>
              <a:off x="699242" y="2920712"/>
              <a:ext cx="3070074" cy="1279197"/>
            </a:xfrm>
            <a:prstGeom prst="rect">
              <a:avLst/>
            </a:prstGeom>
            <a:noFill/>
            <a:ln w="38100">
              <a:solidFill>
                <a:srgbClr val="FFFF00"/>
              </a:solidFill>
            </a:ln>
          </p:spPr>
        </p:pic>
        <p:cxnSp>
          <p:nvCxnSpPr>
            <p:cNvPr id="122" name="Connecteur droit 121"/>
            <p:cNvCxnSpPr>
              <a:stCxn id="107" idx="1"/>
              <a:endCxn id="107" idx="3"/>
            </p:cNvCxnSpPr>
            <p:nvPr/>
          </p:nvCxnSpPr>
          <p:spPr>
            <a:xfrm>
              <a:off x="699242" y="3560311"/>
              <a:ext cx="3070074"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20" name="Groupe 119"/>
            <p:cNvGrpSpPr/>
            <p:nvPr/>
          </p:nvGrpSpPr>
          <p:grpSpPr>
            <a:xfrm>
              <a:off x="1481950" y="3466710"/>
              <a:ext cx="1504659" cy="187200"/>
              <a:chOff x="1606745" y="3459845"/>
              <a:chExt cx="1504659" cy="187200"/>
            </a:xfrm>
          </p:grpSpPr>
          <p:sp>
            <p:nvSpPr>
              <p:cNvPr id="104" name="Ellipse 103"/>
              <p:cNvSpPr/>
              <p:nvPr/>
            </p:nvSpPr>
            <p:spPr>
              <a:xfrm>
                <a:off x="1606745"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17" name="Ellipse 116"/>
              <p:cNvSpPr/>
              <p:nvPr/>
            </p:nvSpPr>
            <p:spPr>
              <a:xfrm>
                <a:off x="2047098"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18" name="Ellipse 117"/>
              <p:cNvSpPr/>
              <p:nvPr/>
            </p:nvSpPr>
            <p:spPr>
              <a:xfrm>
                <a:off x="2487451"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19" name="Ellipse 118"/>
              <p:cNvSpPr/>
              <p:nvPr/>
            </p:nvSpPr>
            <p:spPr>
              <a:xfrm>
                <a:off x="2927804"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grpSp>
      </p:grpSp>
      <p:grpSp>
        <p:nvGrpSpPr>
          <p:cNvPr id="149" name="Groupe 148"/>
          <p:cNvGrpSpPr/>
          <p:nvPr/>
        </p:nvGrpSpPr>
        <p:grpSpPr>
          <a:xfrm>
            <a:off x="5379788" y="3111917"/>
            <a:ext cx="4344495" cy="1277795"/>
            <a:chOff x="3855787" y="2921413"/>
            <a:chExt cx="4344495" cy="1277795"/>
          </a:xfrm>
        </p:grpSpPr>
        <p:pic>
          <p:nvPicPr>
            <p:cNvPr id="108" name="Picture 3" descr="D:\Steph\Doc_windows\Projet_SIC\Livre\Chapitre07\Chapitre\Figures\ima_5_4__0.PNG"/>
            <p:cNvPicPr>
              <a:picLocks noChangeAspect="1" noChangeArrowheads="1"/>
            </p:cNvPicPr>
            <p:nvPr/>
          </p:nvPicPr>
          <p:blipFill rotWithShape="1">
            <a:blip r:embed="rId3" cstate="print"/>
            <a:srcRect l="31555" t="70128" r="51443" b="24538"/>
            <a:stretch/>
          </p:blipFill>
          <p:spPr bwMode="auto">
            <a:xfrm>
              <a:off x="3855787" y="2921413"/>
              <a:ext cx="4344495" cy="1277795"/>
            </a:xfrm>
            <a:prstGeom prst="rect">
              <a:avLst/>
            </a:prstGeom>
            <a:noFill/>
            <a:ln w="38100">
              <a:solidFill>
                <a:srgbClr val="FFFF00"/>
              </a:solidFill>
            </a:ln>
          </p:spPr>
        </p:pic>
        <p:cxnSp>
          <p:nvCxnSpPr>
            <p:cNvPr id="124" name="Connecteur droit 123"/>
            <p:cNvCxnSpPr>
              <a:stCxn id="108" idx="1"/>
              <a:endCxn id="108" idx="3"/>
            </p:cNvCxnSpPr>
            <p:nvPr/>
          </p:nvCxnSpPr>
          <p:spPr>
            <a:xfrm>
              <a:off x="3855787" y="3560311"/>
              <a:ext cx="434449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38" name="Groupe 137"/>
            <p:cNvGrpSpPr/>
            <p:nvPr/>
          </p:nvGrpSpPr>
          <p:grpSpPr>
            <a:xfrm>
              <a:off x="6047541" y="3469295"/>
              <a:ext cx="1504659" cy="187200"/>
              <a:chOff x="1606745" y="3459845"/>
              <a:chExt cx="1504659" cy="187200"/>
            </a:xfrm>
          </p:grpSpPr>
          <p:sp>
            <p:nvSpPr>
              <p:cNvPr id="139" name="Ellipse 138"/>
              <p:cNvSpPr/>
              <p:nvPr/>
            </p:nvSpPr>
            <p:spPr>
              <a:xfrm>
                <a:off x="1606745"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40" name="Ellipse 139"/>
              <p:cNvSpPr/>
              <p:nvPr/>
            </p:nvSpPr>
            <p:spPr>
              <a:xfrm>
                <a:off x="2047098"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41" name="Ellipse 140"/>
              <p:cNvSpPr/>
              <p:nvPr/>
            </p:nvSpPr>
            <p:spPr>
              <a:xfrm>
                <a:off x="2487451"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42" name="Ellipse 141"/>
              <p:cNvSpPr/>
              <p:nvPr/>
            </p:nvSpPr>
            <p:spPr>
              <a:xfrm>
                <a:off x="2927804" y="3459845"/>
                <a:ext cx="183600" cy="187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grpSp>
        <p:grpSp>
          <p:nvGrpSpPr>
            <p:cNvPr id="143" name="Groupe 142"/>
            <p:cNvGrpSpPr/>
            <p:nvPr/>
          </p:nvGrpSpPr>
          <p:grpSpPr>
            <a:xfrm>
              <a:off x="4286129" y="3469779"/>
              <a:ext cx="1504659" cy="187200"/>
              <a:chOff x="1606745" y="3459845"/>
              <a:chExt cx="1504659" cy="187200"/>
            </a:xfrm>
          </p:grpSpPr>
          <p:sp>
            <p:nvSpPr>
              <p:cNvPr id="144" name="Ellipse 143"/>
              <p:cNvSpPr/>
              <p:nvPr/>
            </p:nvSpPr>
            <p:spPr>
              <a:xfrm>
                <a:off x="1606745"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45" name="Ellipse 144"/>
              <p:cNvSpPr/>
              <p:nvPr/>
            </p:nvSpPr>
            <p:spPr>
              <a:xfrm>
                <a:off x="2047098"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46" name="Ellipse 145"/>
              <p:cNvSpPr/>
              <p:nvPr/>
            </p:nvSpPr>
            <p:spPr>
              <a:xfrm>
                <a:off x="2487451"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47" name="Ellipse 146"/>
              <p:cNvSpPr/>
              <p:nvPr/>
            </p:nvSpPr>
            <p:spPr>
              <a:xfrm>
                <a:off x="2927804" y="3459845"/>
                <a:ext cx="183600" cy="1872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grpSp>
      </p:grpSp>
      <p:grpSp>
        <p:nvGrpSpPr>
          <p:cNvPr id="152" name="Groupe 151"/>
          <p:cNvGrpSpPr/>
          <p:nvPr/>
        </p:nvGrpSpPr>
        <p:grpSpPr>
          <a:xfrm>
            <a:off x="5682432" y="3111917"/>
            <a:ext cx="3046147" cy="576263"/>
            <a:chOff x="4158431" y="2921413"/>
            <a:chExt cx="3046147" cy="576263"/>
          </a:xfrm>
        </p:grpSpPr>
        <p:sp>
          <p:nvSpPr>
            <p:cNvPr id="148" name="Accolade ouvrante 147"/>
            <p:cNvSpPr/>
            <p:nvPr/>
          </p:nvSpPr>
          <p:spPr>
            <a:xfrm rot="5400000">
              <a:off x="5574798" y="1867896"/>
              <a:ext cx="213413" cy="3046147"/>
            </a:xfrm>
            <a:prstGeom prst="leftBrace">
              <a:avLst>
                <a:gd name="adj1" fmla="val 9412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1" name="ZoneTexte 150"/>
            <p:cNvSpPr txBox="1"/>
            <p:nvPr/>
          </p:nvSpPr>
          <p:spPr>
            <a:xfrm>
              <a:off x="5402486" y="2921413"/>
              <a:ext cx="558036" cy="461665"/>
            </a:xfrm>
            <a:prstGeom prst="rect">
              <a:avLst/>
            </a:prstGeom>
            <a:noFill/>
          </p:spPr>
          <p:txBody>
            <a:bodyPr wrap="square" rtlCol="0">
              <a:spAutoFit/>
            </a:bodyPr>
            <a:lstStyle/>
            <a:p>
              <a:pPr algn="ctr"/>
              <a:r>
                <a:rPr lang="fr-FR" sz="2400" b="1" dirty="0"/>
                <a:t>??</a:t>
              </a:r>
            </a:p>
          </p:txBody>
        </p:sp>
      </p:grpSp>
      <p:grpSp>
        <p:nvGrpSpPr>
          <p:cNvPr id="153" name="Groupe 152"/>
          <p:cNvGrpSpPr/>
          <p:nvPr/>
        </p:nvGrpSpPr>
        <p:grpSpPr>
          <a:xfrm>
            <a:off x="2924218" y="3106047"/>
            <a:ext cx="1656791" cy="576263"/>
            <a:chOff x="4158431" y="2921413"/>
            <a:chExt cx="3046147" cy="576263"/>
          </a:xfrm>
        </p:grpSpPr>
        <p:sp>
          <p:nvSpPr>
            <p:cNvPr id="154" name="Accolade ouvrante 153"/>
            <p:cNvSpPr/>
            <p:nvPr/>
          </p:nvSpPr>
          <p:spPr>
            <a:xfrm rot="5400000">
              <a:off x="5574798" y="1867896"/>
              <a:ext cx="213413" cy="3046147"/>
            </a:xfrm>
            <a:prstGeom prst="leftBrace">
              <a:avLst>
                <a:gd name="adj1" fmla="val 9412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5" name="ZoneTexte 154"/>
            <p:cNvSpPr txBox="1"/>
            <p:nvPr/>
          </p:nvSpPr>
          <p:spPr>
            <a:xfrm>
              <a:off x="5212735" y="2921413"/>
              <a:ext cx="937537" cy="461665"/>
            </a:xfrm>
            <a:prstGeom prst="rect">
              <a:avLst/>
            </a:prstGeom>
            <a:noFill/>
          </p:spPr>
          <p:txBody>
            <a:bodyPr wrap="square" rtlCol="0">
              <a:spAutoFit/>
            </a:bodyPr>
            <a:lstStyle/>
            <a:p>
              <a:pPr algn="ctr"/>
              <a:r>
                <a:rPr lang="fr-FR" sz="2400" b="1" dirty="0"/>
                <a:t>??</a:t>
              </a:r>
            </a:p>
          </p:txBody>
        </p:sp>
      </p:grpSp>
      <p:grpSp>
        <p:nvGrpSpPr>
          <p:cNvPr id="163" name="Groupe 162"/>
          <p:cNvGrpSpPr/>
          <p:nvPr/>
        </p:nvGrpSpPr>
        <p:grpSpPr>
          <a:xfrm>
            <a:off x="1509153" y="3615311"/>
            <a:ext cx="2013622" cy="1260000"/>
            <a:chOff x="-14847" y="3424808"/>
            <a:chExt cx="2013622" cy="1260000"/>
          </a:xfrm>
        </p:grpSpPr>
        <p:pic>
          <p:nvPicPr>
            <p:cNvPr id="156" name="Picture 2" descr="D:\Steph\Doc_windows\Projet_SIC\Livre\Chapitre07\Chapitre\Figures\ima_5_3__0.PNG"/>
            <p:cNvPicPr>
              <a:picLocks noChangeAspect="1" noChangeArrowheads="1"/>
            </p:cNvPicPr>
            <p:nvPr/>
          </p:nvPicPr>
          <p:blipFill rotWithShape="1">
            <a:blip r:embed="rId2" cstate="print"/>
            <a:srcRect l="1" t="84505" r="92007" b="10162"/>
            <a:stretch/>
          </p:blipFill>
          <p:spPr bwMode="auto">
            <a:xfrm>
              <a:off x="-14847" y="3424808"/>
              <a:ext cx="2013622" cy="1260000"/>
            </a:xfrm>
            <a:prstGeom prst="rect">
              <a:avLst/>
            </a:prstGeom>
            <a:noFill/>
            <a:ln w="38100">
              <a:solidFill>
                <a:schemeClr val="tx1"/>
              </a:solidFill>
            </a:ln>
          </p:spPr>
        </p:pic>
        <p:cxnSp>
          <p:nvCxnSpPr>
            <p:cNvPr id="162" name="Connecteur droit 161"/>
            <p:cNvCxnSpPr>
              <a:stCxn id="156" idx="1"/>
              <a:endCxn id="156" idx="3"/>
            </p:cNvCxnSpPr>
            <p:nvPr/>
          </p:nvCxnSpPr>
          <p:spPr>
            <a:xfrm>
              <a:off x="-14847" y="4054808"/>
              <a:ext cx="20136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Ellipse 159"/>
            <p:cNvSpPr/>
            <p:nvPr/>
          </p:nvSpPr>
          <p:spPr>
            <a:xfrm>
              <a:off x="1022333" y="3961855"/>
              <a:ext cx="183843" cy="18590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grpSp>
      <p:grpSp>
        <p:nvGrpSpPr>
          <p:cNvPr id="170" name="Groupe 169"/>
          <p:cNvGrpSpPr/>
          <p:nvPr/>
        </p:nvGrpSpPr>
        <p:grpSpPr>
          <a:xfrm>
            <a:off x="4601080" y="3615311"/>
            <a:ext cx="3528000" cy="1260000"/>
            <a:chOff x="3077080" y="3424808"/>
            <a:chExt cx="3528000" cy="1260000"/>
          </a:xfrm>
        </p:grpSpPr>
        <p:pic>
          <p:nvPicPr>
            <p:cNvPr id="157" name="Picture 3" descr="D:\Steph\Doc_windows\Projet_SIC\Livre\Chapitre07\Chapitre\Figures\ima_5_4__0.PNG"/>
            <p:cNvPicPr>
              <a:picLocks noChangeAspect="1" noChangeArrowheads="1"/>
            </p:cNvPicPr>
            <p:nvPr/>
          </p:nvPicPr>
          <p:blipFill rotWithShape="1">
            <a:blip r:embed="rId3" cstate="print"/>
            <a:srcRect l="1" t="84504" r="85998" b="10163"/>
            <a:stretch/>
          </p:blipFill>
          <p:spPr bwMode="auto">
            <a:xfrm>
              <a:off x="3077080" y="3424808"/>
              <a:ext cx="3528000" cy="1260000"/>
            </a:xfrm>
            <a:prstGeom prst="rect">
              <a:avLst/>
            </a:prstGeom>
            <a:noFill/>
            <a:ln w="38100">
              <a:solidFill>
                <a:schemeClr val="tx1"/>
              </a:solidFill>
            </a:ln>
          </p:spPr>
        </p:pic>
        <p:cxnSp>
          <p:nvCxnSpPr>
            <p:cNvPr id="164" name="Connecteur droit 163"/>
            <p:cNvCxnSpPr>
              <a:stCxn id="157" idx="1"/>
              <a:endCxn id="157" idx="3"/>
            </p:cNvCxnSpPr>
            <p:nvPr/>
          </p:nvCxnSpPr>
          <p:spPr>
            <a:xfrm>
              <a:off x="3077080" y="4054808"/>
              <a:ext cx="352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Ellipse 164"/>
            <p:cNvSpPr/>
            <p:nvPr/>
          </p:nvSpPr>
          <p:spPr>
            <a:xfrm>
              <a:off x="4021731" y="3965019"/>
              <a:ext cx="183843" cy="18590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69" name="Ellipse 168"/>
            <p:cNvSpPr/>
            <p:nvPr/>
          </p:nvSpPr>
          <p:spPr>
            <a:xfrm>
              <a:off x="5606945" y="3965019"/>
              <a:ext cx="183843" cy="18590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grpSp>
      <p:grpSp>
        <p:nvGrpSpPr>
          <p:cNvPr id="192" name="Groupe 191"/>
          <p:cNvGrpSpPr/>
          <p:nvPr/>
        </p:nvGrpSpPr>
        <p:grpSpPr>
          <a:xfrm>
            <a:off x="8211312" y="1336052"/>
            <a:ext cx="1499616" cy="1375371"/>
            <a:chOff x="6687312" y="1145548"/>
            <a:chExt cx="1499616" cy="1375371"/>
          </a:xfrm>
        </p:grpSpPr>
        <p:pic>
          <p:nvPicPr>
            <p:cNvPr id="174" name="Picture 3" descr="D:\Steph\Doc_windows\Projet_SIC\Livre\Chapitre07\Chapitre\Figures\ima_5_4__0.PNG"/>
            <p:cNvPicPr>
              <a:picLocks noChangeAspect="1" noChangeArrowheads="1"/>
            </p:cNvPicPr>
            <p:nvPr/>
          </p:nvPicPr>
          <p:blipFill rotWithShape="1">
            <a:blip r:embed="rId3" cstate="print"/>
            <a:srcRect l="78141" t="18903" r="16407" b="75764"/>
            <a:stretch/>
          </p:blipFill>
          <p:spPr bwMode="auto">
            <a:xfrm>
              <a:off x="6687312" y="1145548"/>
              <a:ext cx="1499616" cy="1375371"/>
            </a:xfrm>
            <a:prstGeom prst="rect">
              <a:avLst/>
            </a:prstGeom>
            <a:noFill/>
            <a:ln w="38100">
              <a:solidFill>
                <a:srgbClr val="FFFF00"/>
              </a:solidFill>
            </a:ln>
          </p:spPr>
        </p:pic>
        <p:cxnSp>
          <p:nvCxnSpPr>
            <p:cNvPr id="183" name="Connecteur droit 182"/>
            <p:cNvCxnSpPr>
              <a:stCxn id="174" idx="1"/>
              <a:endCxn id="176" idx="2"/>
            </p:cNvCxnSpPr>
            <p:nvPr/>
          </p:nvCxnSpPr>
          <p:spPr>
            <a:xfrm flipV="1">
              <a:off x="6687312" y="1828438"/>
              <a:ext cx="761690" cy="479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8" name="Connecteur droit 187"/>
            <p:cNvCxnSpPr>
              <a:stCxn id="176" idx="6"/>
              <a:endCxn id="174" idx="3"/>
            </p:cNvCxnSpPr>
            <p:nvPr/>
          </p:nvCxnSpPr>
          <p:spPr>
            <a:xfrm>
              <a:off x="7632845" y="1828438"/>
              <a:ext cx="554083" cy="479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76" name="Ellipse 175"/>
            <p:cNvSpPr/>
            <p:nvPr/>
          </p:nvSpPr>
          <p:spPr>
            <a:xfrm>
              <a:off x="7449002" y="1735484"/>
              <a:ext cx="183843" cy="185907"/>
            </a:xfrm>
            <a:prstGeom prst="ellipse">
              <a:avLst/>
            </a:prstGeom>
            <a:noFill/>
            <a:ln w="28575">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grpSp>
      <p:grpSp>
        <p:nvGrpSpPr>
          <p:cNvPr id="191" name="Groupe 190"/>
          <p:cNvGrpSpPr/>
          <p:nvPr/>
        </p:nvGrpSpPr>
        <p:grpSpPr>
          <a:xfrm>
            <a:off x="4605707" y="1334573"/>
            <a:ext cx="1375216" cy="1375216"/>
            <a:chOff x="3081707" y="1144070"/>
            <a:chExt cx="1375216" cy="1375216"/>
          </a:xfrm>
        </p:grpSpPr>
        <p:pic>
          <p:nvPicPr>
            <p:cNvPr id="173" name="Picture 2" descr="D:\Steph\Doc_windows\Projet_SIC\Livre\Chapitre07\Chapitre\Figures\ima_5_3__0.PNG"/>
            <p:cNvPicPr>
              <a:picLocks noChangeAspect="1" noChangeArrowheads="1"/>
            </p:cNvPicPr>
            <p:nvPr/>
          </p:nvPicPr>
          <p:blipFill rotWithShape="1">
            <a:blip r:embed="rId2" cstate="print"/>
            <a:srcRect l="78558" t="18888" r="16442" b="75779"/>
            <a:stretch/>
          </p:blipFill>
          <p:spPr bwMode="auto">
            <a:xfrm>
              <a:off x="3081707" y="1144070"/>
              <a:ext cx="1375216" cy="1375216"/>
            </a:xfrm>
            <a:prstGeom prst="rect">
              <a:avLst/>
            </a:prstGeom>
            <a:noFill/>
            <a:ln w="38100">
              <a:solidFill>
                <a:srgbClr val="FFFF00"/>
              </a:solidFill>
            </a:ln>
          </p:spPr>
        </p:pic>
        <p:cxnSp>
          <p:nvCxnSpPr>
            <p:cNvPr id="178" name="Connecteur droit 177"/>
            <p:cNvCxnSpPr>
              <a:stCxn id="173" idx="1"/>
              <a:endCxn id="175" idx="2"/>
            </p:cNvCxnSpPr>
            <p:nvPr/>
          </p:nvCxnSpPr>
          <p:spPr>
            <a:xfrm flipV="1">
              <a:off x="3081707" y="1828438"/>
              <a:ext cx="425215" cy="324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0" name="Connecteur droit 179"/>
            <p:cNvCxnSpPr>
              <a:stCxn id="175" idx="6"/>
              <a:endCxn id="173" idx="3"/>
            </p:cNvCxnSpPr>
            <p:nvPr/>
          </p:nvCxnSpPr>
          <p:spPr>
            <a:xfrm>
              <a:off x="3690765" y="1828438"/>
              <a:ext cx="766158" cy="324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75" name="Ellipse 174"/>
            <p:cNvSpPr/>
            <p:nvPr/>
          </p:nvSpPr>
          <p:spPr>
            <a:xfrm>
              <a:off x="3506922" y="1735484"/>
              <a:ext cx="183843" cy="185907"/>
            </a:xfrm>
            <a:prstGeom prst="ellipse">
              <a:avLst/>
            </a:prstGeom>
            <a:noFill/>
            <a:ln w="28575">
              <a:solidFill>
                <a:srgbClr val="FFFF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grpSp>
      <p:grpSp>
        <p:nvGrpSpPr>
          <p:cNvPr id="109" name="Groupe 108"/>
          <p:cNvGrpSpPr/>
          <p:nvPr/>
        </p:nvGrpSpPr>
        <p:grpSpPr>
          <a:xfrm>
            <a:off x="8892601" y="-930807"/>
            <a:ext cx="619855" cy="180000"/>
            <a:chOff x="2067644" y="5021414"/>
            <a:chExt cx="1836000" cy="1836000"/>
          </a:xfrm>
        </p:grpSpPr>
        <p:sp>
          <p:nvSpPr>
            <p:cNvPr id="110" name="Rectangle 109"/>
            <p:cNvSpPr/>
            <p:nvPr/>
          </p:nvSpPr>
          <p:spPr>
            <a:xfrm>
              <a:off x="2067644" y="5021414"/>
              <a:ext cx="1836000" cy="183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1" name="Connecteur droit 110"/>
            <p:cNvCxnSpPr/>
            <p:nvPr/>
          </p:nvCxnSpPr>
          <p:spPr>
            <a:xfrm>
              <a:off x="2067644" y="5021414"/>
              <a:ext cx="1836000" cy="183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Connecteur droit 111"/>
            <p:cNvCxnSpPr/>
            <p:nvPr/>
          </p:nvCxnSpPr>
          <p:spPr>
            <a:xfrm rot="5400000">
              <a:off x="2067644" y="5021414"/>
              <a:ext cx="1836000" cy="18360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3" name="Groupe 112"/>
          <p:cNvGrpSpPr/>
          <p:nvPr/>
        </p:nvGrpSpPr>
        <p:grpSpPr>
          <a:xfrm>
            <a:off x="6606054" y="-1648037"/>
            <a:ext cx="5192946" cy="1614461"/>
            <a:chOff x="2067644" y="5021414"/>
            <a:chExt cx="1836000" cy="1836000"/>
          </a:xfrm>
        </p:grpSpPr>
        <p:sp>
          <p:nvSpPr>
            <p:cNvPr id="114" name="Rectangle 113"/>
            <p:cNvSpPr/>
            <p:nvPr/>
          </p:nvSpPr>
          <p:spPr>
            <a:xfrm>
              <a:off x="2067644" y="5021414"/>
              <a:ext cx="1836000" cy="183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5" name="Connecteur droit 114"/>
            <p:cNvCxnSpPr/>
            <p:nvPr/>
          </p:nvCxnSpPr>
          <p:spPr>
            <a:xfrm>
              <a:off x="2067644" y="5021414"/>
              <a:ext cx="1836000" cy="183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rot="5400000">
              <a:off x="2067644" y="5021414"/>
              <a:ext cx="1836000" cy="18360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4" name="Groupe 213"/>
          <p:cNvGrpSpPr/>
          <p:nvPr/>
        </p:nvGrpSpPr>
        <p:grpSpPr>
          <a:xfrm>
            <a:off x="4605707" y="1334573"/>
            <a:ext cx="1375216" cy="1375216"/>
            <a:chOff x="3081707" y="1144070"/>
            <a:chExt cx="1375216" cy="1375216"/>
          </a:xfrm>
        </p:grpSpPr>
        <p:pic>
          <p:nvPicPr>
            <p:cNvPr id="200" name="Picture 2" descr="D:\Steph\Doc_windows\Projet_SIC\Livre\Chapitre07\Chapitre\Figures\ima_5_3__0.PNG"/>
            <p:cNvPicPr>
              <a:picLocks noChangeAspect="1" noChangeArrowheads="1"/>
            </p:cNvPicPr>
            <p:nvPr/>
          </p:nvPicPr>
          <p:blipFill rotWithShape="1">
            <a:blip r:embed="rId2" cstate="print"/>
            <a:srcRect l="78558" t="18888" r="16442" b="75779"/>
            <a:stretch/>
          </p:blipFill>
          <p:spPr bwMode="auto">
            <a:xfrm>
              <a:off x="3081707" y="1144070"/>
              <a:ext cx="1375216" cy="1375216"/>
            </a:xfrm>
            <a:prstGeom prst="rect">
              <a:avLst/>
            </a:prstGeom>
            <a:noFill/>
            <a:ln w="38100">
              <a:solidFill>
                <a:srgbClr val="FFFF00"/>
              </a:solidFill>
            </a:ln>
          </p:spPr>
        </p:pic>
        <p:sp>
          <p:nvSpPr>
            <p:cNvPr id="199" name="Ellipse 198"/>
            <p:cNvSpPr/>
            <p:nvPr/>
          </p:nvSpPr>
          <p:spPr>
            <a:xfrm>
              <a:off x="3611853" y="1566146"/>
              <a:ext cx="341667" cy="345503"/>
            </a:xfrm>
            <a:prstGeom prst="ellipse">
              <a:avLst/>
            </a:prstGeom>
            <a:noFill/>
            <a:ln w="28575">
              <a:solidFill>
                <a:srgbClr val="FFFF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cxnSp>
          <p:nvCxnSpPr>
            <p:cNvPr id="197" name="Connecteur droit 196"/>
            <p:cNvCxnSpPr>
              <a:stCxn id="200" idx="1"/>
              <a:endCxn id="199" idx="2"/>
            </p:cNvCxnSpPr>
            <p:nvPr/>
          </p:nvCxnSpPr>
          <p:spPr>
            <a:xfrm flipV="1">
              <a:off x="3081707" y="1738898"/>
              <a:ext cx="53014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8" name="Connecteur droit 197"/>
            <p:cNvCxnSpPr>
              <a:stCxn id="199" idx="6"/>
              <a:endCxn id="200" idx="3"/>
            </p:cNvCxnSpPr>
            <p:nvPr/>
          </p:nvCxnSpPr>
          <p:spPr>
            <a:xfrm>
              <a:off x="3953520" y="1738898"/>
              <a:ext cx="503403"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215" name="Groupe 214"/>
          <p:cNvGrpSpPr/>
          <p:nvPr/>
        </p:nvGrpSpPr>
        <p:grpSpPr>
          <a:xfrm>
            <a:off x="8211312" y="1336052"/>
            <a:ext cx="1499616" cy="1375371"/>
            <a:chOff x="6687312" y="1145548"/>
            <a:chExt cx="1499616" cy="1375371"/>
          </a:xfrm>
        </p:grpSpPr>
        <p:pic>
          <p:nvPicPr>
            <p:cNvPr id="209" name="Picture 3" descr="D:\Steph\Doc_windows\Projet_SIC\Livre\Chapitre07\Chapitre\Figures\ima_5_4__0.PNG"/>
            <p:cNvPicPr>
              <a:picLocks noChangeAspect="1" noChangeArrowheads="1"/>
            </p:cNvPicPr>
            <p:nvPr/>
          </p:nvPicPr>
          <p:blipFill rotWithShape="1">
            <a:blip r:embed="rId3" cstate="print"/>
            <a:srcRect l="78141" t="18903" r="16407" b="75764"/>
            <a:stretch/>
          </p:blipFill>
          <p:spPr bwMode="auto">
            <a:xfrm>
              <a:off x="6687312" y="1145548"/>
              <a:ext cx="1499616" cy="1375371"/>
            </a:xfrm>
            <a:prstGeom prst="rect">
              <a:avLst/>
            </a:prstGeom>
            <a:noFill/>
            <a:ln w="38100">
              <a:solidFill>
                <a:srgbClr val="FFFF00"/>
              </a:solidFill>
            </a:ln>
          </p:spPr>
        </p:pic>
        <p:sp>
          <p:nvSpPr>
            <p:cNvPr id="210" name="Ellipse 209"/>
            <p:cNvSpPr/>
            <p:nvPr/>
          </p:nvSpPr>
          <p:spPr>
            <a:xfrm>
              <a:off x="7341858" y="1567489"/>
              <a:ext cx="341667" cy="345503"/>
            </a:xfrm>
            <a:prstGeom prst="ellipse">
              <a:avLst/>
            </a:prstGeom>
            <a:noFill/>
            <a:ln w="28575">
              <a:solidFill>
                <a:srgbClr val="FFFF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cxnSp>
          <p:nvCxnSpPr>
            <p:cNvPr id="211" name="Connecteur droit 210"/>
            <p:cNvCxnSpPr>
              <a:endCxn id="210" idx="2"/>
            </p:cNvCxnSpPr>
            <p:nvPr/>
          </p:nvCxnSpPr>
          <p:spPr>
            <a:xfrm>
              <a:off x="6687312" y="1740241"/>
              <a:ext cx="65454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2" name="Connecteur droit 211"/>
            <p:cNvCxnSpPr>
              <a:stCxn id="210" idx="6"/>
            </p:cNvCxnSpPr>
            <p:nvPr/>
          </p:nvCxnSpPr>
          <p:spPr>
            <a:xfrm>
              <a:off x="7683525" y="1740241"/>
              <a:ext cx="503403"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17" name="Espace réservé du contenu 2"/>
          <p:cNvSpPr txBox="1">
            <a:spLocks/>
          </p:cNvSpPr>
          <p:nvPr/>
        </p:nvSpPr>
        <p:spPr>
          <a:xfrm>
            <a:off x="4915879" y="4820326"/>
            <a:ext cx="2919226" cy="1119143"/>
          </a:xfrm>
          <a:prstGeom prst="rect">
            <a:avLst/>
          </a:prstGeom>
        </p:spPr>
        <p:txBody>
          <a:bodyPr vert="horz" wrap="square" lIns="0" tIns="36000" rIns="0" bIns="36000" rtlCol="0">
            <a:spAutoFit/>
          </a:bodyPr>
          <a:lstStyle>
            <a:lvl1pPr marL="342900" indent="-342900" algn="l" defTabSz="914400" rtl="0" eaLnBrk="1" latinLnBrk="0" hangingPunct="1">
              <a:spcBef>
                <a:spcPct val="20000"/>
              </a:spcBef>
              <a:buFont typeface="Arial" pitchFamily="34" charset="0"/>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2000" dirty="0" err="1">
                <a:solidFill>
                  <a:schemeClr val="tx1"/>
                </a:solidFill>
              </a:rPr>
              <a:t>Depth</a:t>
            </a:r>
            <a:r>
              <a:rPr lang="fr-FR" sz="2000" dirty="0">
                <a:solidFill>
                  <a:schemeClr val="tx1"/>
                </a:solidFill>
              </a:rPr>
              <a:t> </a:t>
            </a:r>
            <a:r>
              <a:rPr lang="fr-FR" sz="2000" dirty="0" err="1">
                <a:solidFill>
                  <a:schemeClr val="tx1"/>
                </a:solidFill>
              </a:rPr>
              <a:t>discontinuity</a:t>
            </a:r>
            <a:endParaRPr lang="fr-FR" sz="2000" dirty="0">
              <a:solidFill>
                <a:schemeClr val="tx1"/>
              </a:solidFill>
            </a:endParaRPr>
          </a:p>
          <a:p>
            <a:pPr marL="0" indent="0" algn="ctr">
              <a:buNone/>
            </a:pPr>
            <a:r>
              <a:rPr lang="fr-FR" sz="2000" dirty="0" err="1">
                <a:solidFill>
                  <a:schemeClr val="tx1"/>
                </a:solidFill>
              </a:rPr>
              <a:t>Specular</a:t>
            </a:r>
            <a:r>
              <a:rPr lang="fr-FR" sz="2000" dirty="0">
                <a:solidFill>
                  <a:schemeClr val="tx1"/>
                </a:solidFill>
              </a:rPr>
              <a:t> </a:t>
            </a:r>
            <a:r>
              <a:rPr lang="fr-FR" sz="2000" dirty="0" err="1">
                <a:solidFill>
                  <a:schemeClr val="tx1"/>
                </a:solidFill>
              </a:rPr>
              <a:t>effect</a:t>
            </a:r>
            <a:endParaRPr lang="fr-FR" sz="2000" dirty="0">
              <a:solidFill>
                <a:schemeClr val="tx1"/>
              </a:solidFill>
            </a:endParaRPr>
          </a:p>
          <a:p>
            <a:pPr marL="0" indent="0" algn="ctr">
              <a:buNone/>
            </a:pPr>
            <a:r>
              <a:rPr lang="fr-FR" sz="2000" dirty="0" err="1">
                <a:solidFill>
                  <a:srgbClr val="0070C0"/>
                </a:solidFill>
              </a:rPr>
              <a:t>Misleading</a:t>
            </a:r>
            <a:r>
              <a:rPr lang="fr-FR" sz="2000" dirty="0">
                <a:solidFill>
                  <a:srgbClr val="0070C0"/>
                </a:solidFill>
              </a:rPr>
              <a:t> </a:t>
            </a:r>
            <a:r>
              <a:rPr lang="fr-FR" sz="2000" dirty="0" err="1">
                <a:solidFill>
                  <a:srgbClr val="0070C0"/>
                </a:solidFill>
              </a:rPr>
              <a:t>dissimilarity</a:t>
            </a:r>
            <a:endParaRPr lang="fr-FR" sz="2000" dirty="0"/>
          </a:p>
        </p:txBody>
      </p:sp>
      <p:sp>
        <p:nvSpPr>
          <p:cNvPr id="218" name="Espace réservé du contenu 2"/>
          <p:cNvSpPr txBox="1">
            <a:spLocks/>
          </p:cNvSpPr>
          <p:nvPr/>
        </p:nvSpPr>
        <p:spPr>
          <a:xfrm>
            <a:off x="8350658" y="4820326"/>
            <a:ext cx="1351770" cy="1119143"/>
          </a:xfrm>
          <a:prstGeom prst="rect">
            <a:avLst/>
          </a:prstGeom>
        </p:spPr>
        <p:txBody>
          <a:bodyPr vert="horz" wrap="square" lIns="36000" tIns="36000" rIns="36000" bIns="36000" rtlCol="0">
            <a:spAutoFit/>
          </a:bodyPr>
          <a:lstStyle>
            <a:lvl1pPr marL="342900" indent="-342900" algn="l" defTabSz="914400" rtl="0" eaLnBrk="1" latinLnBrk="0" hangingPunct="1">
              <a:spcBef>
                <a:spcPct val="20000"/>
              </a:spcBef>
              <a:buFont typeface="Arial" pitchFamily="34" charset="0"/>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2000" dirty="0">
                <a:solidFill>
                  <a:schemeClr val="tx1"/>
                </a:solidFill>
              </a:rPr>
              <a:t>Occlusions</a:t>
            </a:r>
          </a:p>
          <a:p>
            <a:pPr marL="0" indent="0" algn="ctr">
              <a:buNone/>
            </a:pPr>
            <a:r>
              <a:rPr lang="fr-FR" sz="2000" dirty="0" err="1">
                <a:solidFill>
                  <a:srgbClr val="0070C0"/>
                </a:solidFill>
              </a:rPr>
              <a:t>Incomplete</a:t>
            </a:r>
            <a:endParaRPr lang="fr-FR" sz="2000" dirty="0">
              <a:solidFill>
                <a:srgbClr val="0070C0"/>
              </a:solidFill>
            </a:endParaRPr>
          </a:p>
          <a:p>
            <a:pPr marL="0" indent="0" algn="ctr">
              <a:buNone/>
            </a:pPr>
            <a:r>
              <a:rPr lang="fr-FR" sz="2000" dirty="0" err="1">
                <a:solidFill>
                  <a:srgbClr val="0070C0"/>
                </a:solidFill>
              </a:rPr>
              <a:t>matching</a:t>
            </a:r>
            <a:endParaRPr lang="fr-FR" sz="2000" dirty="0"/>
          </a:p>
        </p:txBody>
      </p:sp>
      <p:sp>
        <p:nvSpPr>
          <p:cNvPr id="77" name="Espace réservé du contenu 9"/>
          <p:cNvSpPr txBox="1">
            <a:spLocks/>
          </p:cNvSpPr>
          <p:nvPr/>
        </p:nvSpPr>
        <p:spPr>
          <a:xfrm>
            <a:off x="1847528" y="852066"/>
            <a:ext cx="8640960" cy="50455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1200"/>
              </a:spcAft>
              <a:buNone/>
            </a:pPr>
            <a:endParaRPr lang="fr-FR" sz="2400" dirty="0">
              <a:solidFill>
                <a:srgbClr val="0070C0"/>
              </a:solidFill>
            </a:endParaRPr>
          </a:p>
        </p:txBody>
      </p:sp>
    </p:spTree>
    <p:extLst>
      <p:ext uri="{BB962C8B-B14F-4D97-AF65-F5344CB8AC3E}">
        <p14:creationId xmlns:p14="http://schemas.microsoft.com/office/powerpoint/2010/main" val="317601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par>
                                <p:cTn id="10" presetID="53" presetClass="entr" presetSubtype="16" fill="hold" nodeType="withEffect">
                                  <p:stCondLst>
                                    <p:cond delay="0"/>
                                  </p:stCondLst>
                                  <p:childTnLst>
                                    <p:set>
                                      <p:cBhvr>
                                        <p:cTn id="11" dur="1" fill="hold">
                                          <p:stCondLst>
                                            <p:cond delay="0"/>
                                          </p:stCondLst>
                                        </p:cTn>
                                        <p:tgtEl>
                                          <p:spTgt spid="149"/>
                                        </p:tgtEl>
                                        <p:attrNameLst>
                                          <p:attrName>style.visibility</p:attrName>
                                        </p:attrNameLst>
                                      </p:cBhvr>
                                      <p:to>
                                        <p:strVal val="visible"/>
                                      </p:to>
                                    </p:set>
                                    <p:anim calcmode="lin" valueType="num">
                                      <p:cBhvr>
                                        <p:cTn id="12" dur="500" fill="hold"/>
                                        <p:tgtEl>
                                          <p:spTgt spid="149"/>
                                        </p:tgtEl>
                                        <p:attrNameLst>
                                          <p:attrName>ppt_w</p:attrName>
                                        </p:attrNameLst>
                                      </p:cBhvr>
                                      <p:tavLst>
                                        <p:tav tm="0">
                                          <p:val>
                                            <p:fltVal val="0"/>
                                          </p:val>
                                        </p:tav>
                                        <p:tav tm="100000">
                                          <p:val>
                                            <p:strVal val="#ppt_w"/>
                                          </p:val>
                                        </p:tav>
                                      </p:tavLst>
                                    </p:anim>
                                    <p:anim calcmode="lin" valueType="num">
                                      <p:cBhvr>
                                        <p:cTn id="13" dur="500" fill="hold"/>
                                        <p:tgtEl>
                                          <p:spTgt spid="149"/>
                                        </p:tgtEl>
                                        <p:attrNameLst>
                                          <p:attrName>ppt_h</p:attrName>
                                        </p:attrNameLst>
                                      </p:cBhvr>
                                      <p:tavLst>
                                        <p:tav tm="0">
                                          <p:val>
                                            <p:fltVal val="0"/>
                                          </p:val>
                                        </p:tav>
                                        <p:tav tm="100000">
                                          <p:val>
                                            <p:strVal val="#ppt_h"/>
                                          </p:val>
                                        </p:tav>
                                      </p:tavLst>
                                    </p:anim>
                                    <p:animEffect transition="in" filter="fade">
                                      <p:cBhvr>
                                        <p:cTn id="14" dur="500"/>
                                        <p:tgtEl>
                                          <p:spTgt spid="149"/>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53"/>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3"/>
                                        </p:tgtEl>
                                        <p:attrNameLst>
                                          <p:attrName>style.visibility</p:attrName>
                                        </p:attrNameLst>
                                      </p:cBhvr>
                                      <p:to>
                                        <p:strVal val="visible"/>
                                      </p:to>
                                    </p:set>
                                    <p:anim calcmode="lin" valueType="num">
                                      <p:cBhvr>
                                        <p:cTn id="31" dur="500" fill="hold"/>
                                        <p:tgtEl>
                                          <p:spTgt spid="163"/>
                                        </p:tgtEl>
                                        <p:attrNameLst>
                                          <p:attrName>ppt_w</p:attrName>
                                        </p:attrNameLst>
                                      </p:cBhvr>
                                      <p:tavLst>
                                        <p:tav tm="0">
                                          <p:val>
                                            <p:fltVal val="0"/>
                                          </p:val>
                                        </p:tav>
                                        <p:tav tm="100000">
                                          <p:val>
                                            <p:strVal val="#ppt_w"/>
                                          </p:val>
                                        </p:tav>
                                      </p:tavLst>
                                    </p:anim>
                                    <p:anim calcmode="lin" valueType="num">
                                      <p:cBhvr>
                                        <p:cTn id="32" dur="500" fill="hold"/>
                                        <p:tgtEl>
                                          <p:spTgt spid="163"/>
                                        </p:tgtEl>
                                        <p:attrNameLst>
                                          <p:attrName>ppt_h</p:attrName>
                                        </p:attrNameLst>
                                      </p:cBhvr>
                                      <p:tavLst>
                                        <p:tav tm="0">
                                          <p:val>
                                            <p:fltVal val="0"/>
                                          </p:val>
                                        </p:tav>
                                        <p:tav tm="100000">
                                          <p:val>
                                            <p:strVal val="#ppt_h"/>
                                          </p:val>
                                        </p:tav>
                                      </p:tavLst>
                                    </p:anim>
                                    <p:animEffect transition="in" filter="fade">
                                      <p:cBhvr>
                                        <p:cTn id="33" dur="500"/>
                                        <p:tgtEl>
                                          <p:spTgt spid="163"/>
                                        </p:tgtEl>
                                      </p:cBhvr>
                                    </p:animEffect>
                                  </p:childTnLst>
                                </p:cTn>
                              </p:par>
                              <p:par>
                                <p:cTn id="34" presetID="53" presetClass="entr" presetSubtype="16" fill="hold" nodeType="withEffect">
                                  <p:stCondLst>
                                    <p:cond delay="0"/>
                                  </p:stCondLst>
                                  <p:childTnLst>
                                    <p:set>
                                      <p:cBhvr>
                                        <p:cTn id="35" dur="1" fill="hold">
                                          <p:stCondLst>
                                            <p:cond delay="0"/>
                                          </p:stCondLst>
                                        </p:cTn>
                                        <p:tgtEl>
                                          <p:spTgt spid="170"/>
                                        </p:tgtEl>
                                        <p:attrNameLst>
                                          <p:attrName>style.visibility</p:attrName>
                                        </p:attrNameLst>
                                      </p:cBhvr>
                                      <p:to>
                                        <p:strVal val="visible"/>
                                      </p:to>
                                    </p:set>
                                    <p:anim calcmode="lin" valueType="num">
                                      <p:cBhvr>
                                        <p:cTn id="36" dur="500" fill="hold"/>
                                        <p:tgtEl>
                                          <p:spTgt spid="170"/>
                                        </p:tgtEl>
                                        <p:attrNameLst>
                                          <p:attrName>ppt_w</p:attrName>
                                        </p:attrNameLst>
                                      </p:cBhvr>
                                      <p:tavLst>
                                        <p:tav tm="0">
                                          <p:val>
                                            <p:fltVal val="0"/>
                                          </p:val>
                                        </p:tav>
                                        <p:tav tm="100000">
                                          <p:val>
                                            <p:strVal val="#ppt_w"/>
                                          </p:val>
                                        </p:tav>
                                      </p:tavLst>
                                    </p:anim>
                                    <p:anim calcmode="lin" valueType="num">
                                      <p:cBhvr>
                                        <p:cTn id="37" dur="500" fill="hold"/>
                                        <p:tgtEl>
                                          <p:spTgt spid="170"/>
                                        </p:tgtEl>
                                        <p:attrNameLst>
                                          <p:attrName>ppt_h</p:attrName>
                                        </p:attrNameLst>
                                      </p:cBhvr>
                                      <p:tavLst>
                                        <p:tav tm="0">
                                          <p:val>
                                            <p:fltVal val="0"/>
                                          </p:val>
                                        </p:tav>
                                        <p:tav tm="100000">
                                          <p:val>
                                            <p:strVal val="#ppt_h"/>
                                          </p:val>
                                        </p:tav>
                                      </p:tavLst>
                                    </p:anim>
                                    <p:animEffect transition="in" filter="fade">
                                      <p:cBhvr>
                                        <p:cTn id="38" dur="500"/>
                                        <p:tgtEl>
                                          <p:spTgt spid="170"/>
                                        </p:tgtEl>
                                      </p:cBhvr>
                                    </p:animEffect>
                                  </p:childTnLst>
                                </p:cTn>
                              </p:par>
                              <p:par>
                                <p:cTn id="39" presetID="63" presetClass="path" presetSubtype="0" accel="50000" decel="50000" fill="hold" nodeType="withEffect">
                                  <p:stCondLst>
                                    <p:cond delay="0"/>
                                  </p:stCondLst>
                                  <p:childTnLst>
                                    <p:animMotion origin="layout" path="M 3.05556E-6 -1.48148E-6 L 0.10173 -1.48148E-6 " pathEditMode="relative" rAng="0" ptsTypes="AA">
                                      <p:cBhvr>
                                        <p:cTn id="40" dur="500" fill="hold"/>
                                        <p:tgtEl>
                                          <p:spTgt spid="163"/>
                                        </p:tgtEl>
                                        <p:attrNameLst>
                                          <p:attrName>ppt_x</p:attrName>
                                          <p:attrName>ppt_y</p:attrName>
                                        </p:attrNameLst>
                                      </p:cBhvr>
                                      <p:rCtr x="5087" y="0"/>
                                    </p:animMotion>
                                  </p:childTnLst>
                                </p:cTn>
                              </p:par>
                              <p:par>
                                <p:cTn id="41" presetID="1" presetClass="exit" presetSubtype="0" fill="hold" nodeType="withEffect">
                                  <p:stCondLst>
                                    <p:cond delay="0"/>
                                  </p:stCondLst>
                                  <p:childTnLst>
                                    <p:set>
                                      <p:cBhvr>
                                        <p:cTn id="42" dur="1" fill="hold">
                                          <p:stCondLst>
                                            <p:cond delay="0"/>
                                          </p:stCondLst>
                                        </p:cTn>
                                        <p:tgtEl>
                                          <p:spTgt spid="15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5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53"/>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92"/>
                                        </p:tgtEl>
                                        <p:attrNameLst>
                                          <p:attrName>style.visibility</p:attrName>
                                        </p:attrNameLst>
                                      </p:cBhvr>
                                      <p:to>
                                        <p:strVal val="visible"/>
                                      </p:to>
                                    </p:set>
                                    <p:anim calcmode="lin" valueType="num">
                                      <p:cBhvr>
                                        <p:cTn id="56" dur="500" fill="hold"/>
                                        <p:tgtEl>
                                          <p:spTgt spid="192"/>
                                        </p:tgtEl>
                                        <p:attrNameLst>
                                          <p:attrName>ppt_w</p:attrName>
                                        </p:attrNameLst>
                                      </p:cBhvr>
                                      <p:tavLst>
                                        <p:tav tm="0">
                                          <p:val>
                                            <p:fltVal val="0"/>
                                          </p:val>
                                        </p:tav>
                                        <p:tav tm="100000">
                                          <p:val>
                                            <p:strVal val="#ppt_w"/>
                                          </p:val>
                                        </p:tav>
                                      </p:tavLst>
                                    </p:anim>
                                    <p:anim calcmode="lin" valueType="num">
                                      <p:cBhvr>
                                        <p:cTn id="57" dur="500" fill="hold"/>
                                        <p:tgtEl>
                                          <p:spTgt spid="192"/>
                                        </p:tgtEl>
                                        <p:attrNameLst>
                                          <p:attrName>ppt_h</p:attrName>
                                        </p:attrNameLst>
                                      </p:cBhvr>
                                      <p:tavLst>
                                        <p:tav tm="0">
                                          <p:val>
                                            <p:fltVal val="0"/>
                                          </p:val>
                                        </p:tav>
                                        <p:tav tm="100000">
                                          <p:val>
                                            <p:strVal val="#ppt_h"/>
                                          </p:val>
                                        </p:tav>
                                      </p:tavLst>
                                    </p:anim>
                                    <p:animEffect transition="in" filter="fade">
                                      <p:cBhvr>
                                        <p:cTn id="58" dur="500"/>
                                        <p:tgtEl>
                                          <p:spTgt spid="192"/>
                                        </p:tgtEl>
                                      </p:cBhvr>
                                    </p:animEffect>
                                  </p:childTnLst>
                                </p:cTn>
                              </p:par>
                              <p:par>
                                <p:cTn id="59" presetID="53" presetClass="entr" presetSubtype="16" fill="hold" nodeType="withEffect">
                                  <p:stCondLst>
                                    <p:cond delay="0"/>
                                  </p:stCondLst>
                                  <p:childTnLst>
                                    <p:set>
                                      <p:cBhvr>
                                        <p:cTn id="60" dur="1" fill="hold">
                                          <p:stCondLst>
                                            <p:cond delay="0"/>
                                          </p:stCondLst>
                                        </p:cTn>
                                        <p:tgtEl>
                                          <p:spTgt spid="191"/>
                                        </p:tgtEl>
                                        <p:attrNameLst>
                                          <p:attrName>style.visibility</p:attrName>
                                        </p:attrNameLst>
                                      </p:cBhvr>
                                      <p:to>
                                        <p:strVal val="visible"/>
                                      </p:to>
                                    </p:set>
                                    <p:anim calcmode="lin" valueType="num">
                                      <p:cBhvr>
                                        <p:cTn id="61" dur="500" fill="hold"/>
                                        <p:tgtEl>
                                          <p:spTgt spid="191"/>
                                        </p:tgtEl>
                                        <p:attrNameLst>
                                          <p:attrName>ppt_w</p:attrName>
                                        </p:attrNameLst>
                                      </p:cBhvr>
                                      <p:tavLst>
                                        <p:tav tm="0">
                                          <p:val>
                                            <p:fltVal val="0"/>
                                          </p:val>
                                        </p:tav>
                                        <p:tav tm="100000">
                                          <p:val>
                                            <p:strVal val="#ppt_w"/>
                                          </p:val>
                                        </p:tav>
                                      </p:tavLst>
                                    </p:anim>
                                    <p:anim calcmode="lin" valueType="num">
                                      <p:cBhvr>
                                        <p:cTn id="62" dur="500" fill="hold"/>
                                        <p:tgtEl>
                                          <p:spTgt spid="191"/>
                                        </p:tgtEl>
                                        <p:attrNameLst>
                                          <p:attrName>ppt_h</p:attrName>
                                        </p:attrNameLst>
                                      </p:cBhvr>
                                      <p:tavLst>
                                        <p:tav tm="0">
                                          <p:val>
                                            <p:fltVal val="0"/>
                                          </p:val>
                                        </p:tav>
                                        <p:tav tm="100000">
                                          <p:val>
                                            <p:strVal val="#ppt_h"/>
                                          </p:val>
                                        </p:tav>
                                      </p:tavLst>
                                    </p:anim>
                                    <p:animEffect transition="in" filter="fade">
                                      <p:cBhvr>
                                        <p:cTn id="63" dur="500"/>
                                        <p:tgtEl>
                                          <p:spTgt spid="191"/>
                                        </p:tgtEl>
                                      </p:cBhvr>
                                    </p:animEffect>
                                  </p:childTnLst>
                                </p:cTn>
                              </p:par>
                              <p:par>
                                <p:cTn id="64" presetID="1" presetClass="exit" presetSubtype="0" fill="hold" nodeType="with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70"/>
                                        </p:tgtEl>
                                        <p:attrNameLst>
                                          <p:attrName>style.visibility</p:attrName>
                                        </p:attrNameLst>
                                      </p:cBhvr>
                                      <p:to>
                                        <p:strVal val="hidden"/>
                                      </p:to>
                                    </p:set>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0"/>
                                          </p:stCondLst>
                                        </p:cTn>
                                        <p:tgtEl>
                                          <p:spTgt spid="218">
                                            <p:txEl>
                                              <p:pRg st="0" end="0"/>
                                            </p:txEl>
                                          </p:spTgt>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nodeType="afterEffect">
                                  <p:stCondLst>
                                    <p:cond delay="0"/>
                                  </p:stCondLst>
                                  <p:childTnLst>
                                    <p:set>
                                      <p:cBhvr>
                                        <p:cTn id="73" dur="1" fill="hold">
                                          <p:stCondLst>
                                            <p:cond delay="0"/>
                                          </p:stCondLst>
                                        </p:cTn>
                                        <p:tgtEl>
                                          <p:spTgt spid="218">
                                            <p:txEl>
                                              <p:pRg st="1" end="1"/>
                                            </p:txEl>
                                          </p:spTgt>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215"/>
                                        </p:tgtEl>
                                        <p:attrNameLst>
                                          <p:attrName>style.visibility</p:attrName>
                                        </p:attrNameLst>
                                      </p:cBhvr>
                                      <p:to>
                                        <p:strVal val="visible"/>
                                      </p:to>
                                    </p:set>
                                    <p:anim calcmode="lin" valueType="num">
                                      <p:cBhvr>
                                        <p:cTn id="81" dur="500" fill="hold"/>
                                        <p:tgtEl>
                                          <p:spTgt spid="215"/>
                                        </p:tgtEl>
                                        <p:attrNameLst>
                                          <p:attrName>ppt_w</p:attrName>
                                        </p:attrNameLst>
                                      </p:cBhvr>
                                      <p:tavLst>
                                        <p:tav tm="0">
                                          <p:val>
                                            <p:fltVal val="0"/>
                                          </p:val>
                                        </p:tav>
                                        <p:tav tm="100000">
                                          <p:val>
                                            <p:strVal val="#ppt_w"/>
                                          </p:val>
                                        </p:tav>
                                      </p:tavLst>
                                    </p:anim>
                                    <p:anim calcmode="lin" valueType="num">
                                      <p:cBhvr>
                                        <p:cTn id="82" dur="500" fill="hold"/>
                                        <p:tgtEl>
                                          <p:spTgt spid="215"/>
                                        </p:tgtEl>
                                        <p:attrNameLst>
                                          <p:attrName>ppt_h</p:attrName>
                                        </p:attrNameLst>
                                      </p:cBhvr>
                                      <p:tavLst>
                                        <p:tav tm="0">
                                          <p:val>
                                            <p:fltVal val="0"/>
                                          </p:val>
                                        </p:tav>
                                        <p:tav tm="100000">
                                          <p:val>
                                            <p:strVal val="#ppt_h"/>
                                          </p:val>
                                        </p:tav>
                                      </p:tavLst>
                                    </p:anim>
                                    <p:animEffect transition="in" filter="fade">
                                      <p:cBhvr>
                                        <p:cTn id="83" dur="500"/>
                                        <p:tgtEl>
                                          <p:spTgt spid="215"/>
                                        </p:tgtEl>
                                      </p:cBhvr>
                                    </p:animEffect>
                                  </p:childTnLst>
                                </p:cTn>
                              </p:par>
                              <p:par>
                                <p:cTn id="84" presetID="53" presetClass="entr" presetSubtype="16" fill="hold" nodeType="withEffect">
                                  <p:stCondLst>
                                    <p:cond delay="0"/>
                                  </p:stCondLst>
                                  <p:childTnLst>
                                    <p:set>
                                      <p:cBhvr>
                                        <p:cTn id="85" dur="1" fill="hold">
                                          <p:stCondLst>
                                            <p:cond delay="0"/>
                                          </p:stCondLst>
                                        </p:cTn>
                                        <p:tgtEl>
                                          <p:spTgt spid="214"/>
                                        </p:tgtEl>
                                        <p:attrNameLst>
                                          <p:attrName>style.visibility</p:attrName>
                                        </p:attrNameLst>
                                      </p:cBhvr>
                                      <p:to>
                                        <p:strVal val="visible"/>
                                      </p:to>
                                    </p:set>
                                    <p:anim calcmode="lin" valueType="num">
                                      <p:cBhvr>
                                        <p:cTn id="86" dur="500" fill="hold"/>
                                        <p:tgtEl>
                                          <p:spTgt spid="214"/>
                                        </p:tgtEl>
                                        <p:attrNameLst>
                                          <p:attrName>ppt_w</p:attrName>
                                        </p:attrNameLst>
                                      </p:cBhvr>
                                      <p:tavLst>
                                        <p:tav tm="0">
                                          <p:val>
                                            <p:fltVal val="0"/>
                                          </p:val>
                                        </p:tav>
                                        <p:tav tm="100000">
                                          <p:val>
                                            <p:strVal val="#ppt_w"/>
                                          </p:val>
                                        </p:tav>
                                      </p:tavLst>
                                    </p:anim>
                                    <p:anim calcmode="lin" valueType="num">
                                      <p:cBhvr>
                                        <p:cTn id="87" dur="500" fill="hold"/>
                                        <p:tgtEl>
                                          <p:spTgt spid="214"/>
                                        </p:tgtEl>
                                        <p:attrNameLst>
                                          <p:attrName>ppt_h</p:attrName>
                                        </p:attrNameLst>
                                      </p:cBhvr>
                                      <p:tavLst>
                                        <p:tav tm="0">
                                          <p:val>
                                            <p:fltVal val="0"/>
                                          </p:val>
                                        </p:tav>
                                        <p:tav tm="100000">
                                          <p:val>
                                            <p:strVal val="#ppt_h"/>
                                          </p:val>
                                        </p:tav>
                                      </p:tavLst>
                                    </p:anim>
                                    <p:animEffect transition="in" filter="fade">
                                      <p:cBhvr>
                                        <p:cTn id="88" dur="500"/>
                                        <p:tgtEl>
                                          <p:spTgt spid="214"/>
                                        </p:tgtEl>
                                      </p:cBhvr>
                                    </p:animEffect>
                                  </p:childTnLst>
                                </p:cTn>
                              </p:par>
                              <p:par>
                                <p:cTn id="89" presetID="1" presetClass="exit" presetSubtype="0" fill="hold" nodeType="withEffect">
                                  <p:stCondLst>
                                    <p:cond delay="0"/>
                                  </p:stCondLst>
                                  <p:childTnLst>
                                    <p:set>
                                      <p:cBhvr>
                                        <p:cTn id="90" dur="1" fill="hold">
                                          <p:stCondLst>
                                            <p:cond delay="0"/>
                                          </p:stCondLst>
                                        </p:cTn>
                                        <p:tgtEl>
                                          <p:spTgt spid="192"/>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91"/>
                                        </p:tgtEl>
                                        <p:attrNameLst>
                                          <p:attrName>style.visibility</p:attrName>
                                        </p:attrNameLst>
                                      </p:cBhvr>
                                      <p:to>
                                        <p:strVal val="hidden"/>
                                      </p:to>
                                    </p:set>
                                  </p:childTnLst>
                                </p:cTn>
                              </p:par>
                            </p:childTnLst>
                          </p:cTn>
                        </p:par>
                        <p:par>
                          <p:cTn id="93" fill="hold">
                            <p:stCondLst>
                              <p:cond delay="500"/>
                            </p:stCondLst>
                            <p:childTnLst>
                              <p:par>
                                <p:cTn id="94" presetID="1" presetClass="entr" presetSubtype="0" fill="hold" nodeType="afterEffect">
                                  <p:stCondLst>
                                    <p:cond delay="0"/>
                                  </p:stCondLst>
                                  <p:childTnLst>
                                    <p:set>
                                      <p:cBhvr>
                                        <p:cTn id="95" dur="1" fill="hold">
                                          <p:stCondLst>
                                            <p:cond delay="0"/>
                                          </p:stCondLst>
                                        </p:cTn>
                                        <p:tgtEl>
                                          <p:spTgt spid="217">
                                            <p:txEl>
                                              <p:pRg st="0" end="0"/>
                                            </p:txEl>
                                          </p:spTgt>
                                        </p:tgtEl>
                                        <p:attrNameLst>
                                          <p:attrName>style.visibility</p:attrName>
                                        </p:attrNameLst>
                                      </p:cBhvr>
                                      <p:to>
                                        <p:strVal val="visible"/>
                                      </p:to>
                                    </p:set>
                                  </p:childTnLst>
                                </p:cTn>
                              </p:par>
                            </p:childTnLst>
                          </p:cTn>
                        </p:par>
                        <p:par>
                          <p:cTn id="96" fill="hold">
                            <p:stCondLst>
                              <p:cond delay="500"/>
                            </p:stCondLst>
                            <p:childTnLst>
                              <p:par>
                                <p:cTn id="97" presetID="1" presetClass="entr" presetSubtype="0" fill="hold" nodeType="afterEffect">
                                  <p:stCondLst>
                                    <p:cond delay="0"/>
                                  </p:stCondLst>
                                  <p:childTnLst>
                                    <p:set>
                                      <p:cBhvr>
                                        <p:cTn id="98"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17">
                                            <p:txEl>
                                              <p:pRg st="1" end="1"/>
                                            </p:txEl>
                                          </p:spTgt>
                                        </p:tgtEl>
                                        <p:attrNameLst>
                                          <p:attrName>style.visibility</p:attrName>
                                        </p:attrNameLst>
                                      </p:cBhvr>
                                      <p:to>
                                        <p:strVal val="visible"/>
                                      </p:to>
                                    </p:set>
                                  </p:childTnLst>
                                </p:cTn>
                              </p:par>
                              <p:par>
                                <p:cTn id="103" presetID="1" presetClass="exit" presetSubtype="0" fill="hold" nodeType="withEffect">
                                  <p:stCondLst>
                                    <p:cond delay="0"/>
                                  </p:stCondLst>
                                  <p:childTnLst>
                                    <p:set>
                                      <p:cBhvr>
                                        <p:cTn id="104" dur="1" fill="hold">
                                          <p:stCondLst>
                                            <p:cond delay="0"/>
                                          </p:stCondLst>
                                        </p:cTn>
                                        <p:tgtEl>
                                          <p:spTgt spid="215"/>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2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Stereo-matching</a:t>
            </a:r>
            <a:endParaRPr lang="fr-FR" dirty="0"/>
          </a:p>
        </p:txBody>
      </p:sp>
      <p:sp>
        <p:nvSpPr>
          <p:cNvPr id="79" name="Espace réservé du contenu 9"/>
          <p:cNvSpPr>
            <a:spLocks noGrp="1"/>
          </p:cNvSpPr>
          <p:nvPr>
            <p:ph idx="1"/>
          </p:nvPr>
        </p:nvSpPr>
        <p:spPr/>
        <p:txBody>
          <a:bodyPr>
            <a:noAutofit/>
          </a:bodyPr>
          <a:lstStyle/>
          <a:p>
            <a:pPr>
              <a:spcBef>
                <a:spcPts val="600"/>
              </a:spcBef>
              <a:spcAft>
                <a:spcPts val="600"/>
              </a:spcAft>
            </a:pPr>
            <a:r>
              <a:rPr lang="fr-FR" b="1" dirty="0" err="1">
                <a:solidFill>
                  <a:schemeClr val="tx1"/>
                </a:solidFill>
              </a:rPr>
              <a:t>Summary</a:t>
            </a:r>
            <a:r>
              <a:rPr lang="fr-FR" b="1" dirty="0">
                <a:solidFill>
                  <a:schemeClr val="tx1"/>
                </a:solidFill>
              </a:rPr>
              <a:t> of major sets of </a:t>
            </a:r>
            <a:r>
              <a:rPr lang="fr-FR" b="1" dirty="0" err="1">
                <a:solidFill>
                  <a:schemeClr val="tx1"/>
                </a:solidFill>
              </a:rPr>
              <a:t>methods</a:t>
            </a:r>
            <a:endParaRPr lang="fr-FR" b="1" dirty="0">
              <a:solidFill>
                <a:schemeClr val="tx1"/>
              </a:solidFill>
            </a:endParaRPr>
          </a:p>
          <a:p>
            <a:pPr>
              <a:spcBef>
                <a:spcPts val="600"/>
              </a:spcBef>
            </a:pPr>
            <a:r>
              <a:rPr lang="fr-FR" dirty="0">
                <a:solidFill>
                  <a:schemeClr val="tx1"/>
                </a:solidFill>
              </a:rPr>
              <a:t>Local pixel </a:t>
            </a:r>
            <a:r>
              <a:rPr lang="fr-FR" dirty="0" err="1">
                <a:solidFill>
                  <a:schemeClr val="tx1"/>
                </a:solidFill>
              </a:rPr>
              <a:t>matching</a:t>
            </a:r>
            <a:r>
              <a:rPr lang="fr-FR" dirty="0">
                <a:solidFill>
                  <a:schemeClr val="tx1"/>
                </a:solidFill>
              </a:rPr>
              <a:t>: </a:t>
            </a:r>
          </a:p>
          <a:p>
            <a:pPr lvl="1"/>
            <a:r>
              <a:rPr lang="fr-FR" dirty="0">
                <a:solidFill>
                  <a:schemeClr val="tx1"/>
                </a:solidFill>
              </a:rPr>
              <a:t>Very sensitive to </a:t>
            </a:r>
            <a:r>
              <a:rPr lang="fr-FR" dirty="0" err="1">
                <a:solidFill>
                  <a:schemeClr val="tx1"/>
                </a:solidFill>
              </a:rPr>
              <a:t>similarity</a:t>
            </a:r>
            <a:r>
              <a:rPr lang="fr-FR" dirty="0">
                <a:solidFill>
                  <a:schemeClr val="tx1"/>
                </a:solidFill>
              </a:rPr>
              <a:t> issues.</a:t>
            </a:r>
          </a:p>
          <a:p>
            <a:pPr>
              <a:spcBef>
                <a:spcPts val="2400"/>
              </a:spcBef>
            </a:pPr>
            <a:r>
              <a:rPr lang="fr-FR" dirty="0">
                <a:solidFill>
                  <a:schemeClr val="tx1"/>
                </a:solidFill>
              </a:rPr>
              <a:t>Primitive </a:t>
            </a:r>
            <a:r>
              <a:rPr lang="fr-FR" dirty="0" err="1">
                <a:solidFill>
                  <a:schemeClr val="tx1"/>
                </a:solidFill>
              </a:rPr>
              <a:t>matching</a:t>
            </a:r>
            <a:r>
              <a:rPr lang="fr-FR" dirty="0">
                <a:solidFill>
                  <a:schemeClr val="tx1"/>
                </a:solidFill>
              </a:rPr>
              <a:t>: 	</a:t>
            </a:r>
          </a:p>
          <a:p>
            <a:pPr lvl="1"/>
            <a:r>
              <a:rPr lang="fr-FR" dirty="0" err="1">
                <a:solidFill>
                  <a:schemeClr val="tx1"/>
                </a:solidFill>
              </a:rPr>
              <a:t>pre-extracted</a:t>
            </a:r>
            <a:r>
              <a:rPr lang="fr-FR" dirty="0">
                <a:solidFill>
                  <a:schemeClr val="tx1"/>
                </a:solidFill>
              </a:rPr>
              <a:t> primitives (</a:t>
            </a:r>
            <a:r>
              <a:rPr lang="fr-FR" dirty="0" err="1">
                <a:solidFill>
                  <a:schemeClr val="tx1"/>
                </a:solidFill>
              </a:rPr>
              <a:t>regions</a:t>
            </a:r>
            <a:r>
              <a:rPr lang="fr-FR" dirty="0">
                <a:solidFill>
                  <a:schemeClr val="tx1"/>
                </a:solidFill>
              </a:rPr>
              <a:t>, </a:t>
            </a:r>
            <a:r>
              <a:rPr lang="fr-FR" dirty="0" err="1">
                <a:solidFill>
                  <a:schemeClr val="tx1"/>
                </a:solidFill>
              </a:rPr>
              <a:t>borders</a:t>
            </a:r>
            <a:r>
              <a:rPr lang="fr-FR" dirty="0">
                <a:solidFill>
                  <a:schemeClr val="tx1"/>
                </a:solidFill>
              </a:rPr>
              <a:t>…) </a:t>
            </a:r>
            <a:r>
              <a:rPr lang="fr-FR" dirty="0" err="1">
                <a:solidFill>
                  <a:schemeClr val="tx1"/>
                </a:solidFill>
              </a:rPr>
              <a:t>matched</a:t>
            </a:r>
            <a:r>
              <a:rPr lang="fr-FR" dirty="0">
                <a:solidFill>
                  <a:schemeClr val="tx1"/>
                </a:solidFill>
              </a:rPr>
              <a:t> </a:t>
            </a:r>
            <a:r>
              <a:rPr lang="fr-FR" dirty="0" err="1">
                <a:solidFill>
                  <a:schemeClr val="tx1"/>
                </a:solidFill>
              </a:rPr>
              <a:t>according</a:t>
            </a:r>
            <a:r>
              <a:rPr lang="fr-FR" dirty="0">
                <a:solidFill>
                  <a:schemeClr val="tx1"/>
                </a:solidFill>
              </a:rPr>
              <a:t> to </a:t>
            </a:r>
            <a:r>
              <a:rPr lang="fr-FR" dirty="0" err="1">
                <a:solidFill>
                  <a:schemeClr val="tx1"/>
                </a:solidFill>
              </a:rPr>
              <a:t>shape</a:t>
            </a:r>
            <a:r>
              <a:rPr lang="fr-FR" dirty="0">
                <a:solidFill>
                  <a:schemeClr val="tx1"/>
                </a:solidFill>
              </a:rPr>
              <a:t> &amp; photo </a:t>
            </a:r>
            <a:r>
              <a:rPr lang="fr-FR" dirty="0" err="1">
                <a:solidFill>
                  <a:schemeClr val="tx1"/>
                </a:solidFill>
              </a:rPr>
              <a:t>consistencies</a:t>
            </a:r>
            <a:endParaRPr lang="fr-FR" dirty="0">
              <a:solidFill>
                <a:schemeClr val="tx1"/>
              </a:solidFill>
            </a:endParaRPr>
          </a:p>
          <a:p>
            <a:pPr lvl="1">
              <a:spcBef>
                <a:spcPts val="0"/>
              </a:spcBef>
            </a:pPr>
            <a:r>
              <a:rPr lang="fr-FR" dirty="0" err="1">
                <a:solidFill>
                  <a:schemeClr val="tx1"/>
                </a:solidFill>
              </a:rPr>
              <a:t>Lesser</a:t>
            </a:r>
            <a:r>
              <a:rPr lang="fr-FR" dirty="0">
                <a:solidFill>
                  <a:schemeClr val="tx1"/>
                </a:solidFill>
              </a:rPr>
              <a:t> influence of </a:t>
            </a:r>
            <a:r>
              <a:rPr lang="fr-FR" dirty="0" err="1">
                <a:solidFill>
                  <a:schemeClr val="tx1"/>
                </a:solidFill>
              </a:rPr>
              <a:t>similarity</a:t>
            </a:r>
            <a:r>
              <a:rPr lang="fr-FR" dirty="0">
                <a:solidFill>
                  <a:schemeClr val="tx1"/>
                </a:solidFill>
              </a:rPr>
              <a:t> issues </a:t>
            </a:r>
          </a:p>
          <a:p>
            <a:pPr lvl="1">
              <a:spcBef>
                <a:spcPts val="0"/>
              </a:spcBef>
            </a:pPr>
            <a:r>
              <a:rPr lang="fr-FR" dirty="0">
                <a:solidFill>
                  <a:schemeClr val="tx1"/>
                </a:solidFill>
              </a:rPr>
              <a:t>Primitive issues: </a:t>
            </a:r>
            <a:r>
              <a:rPr lang="fr-FR" dirty="0" err="1">
                <a:solidFill>
                  <a:schemeClr val="tx1"/>
                </a:solidFill>
              </a:rPr>
              <a:t>robustness</a:t>
            </a:r>
            <a:r>
              <a:rPr lang="fr-FR" dirty="0">
                <a:solidFill>
                  <a:schemeClr val="tx1"/>
                </a:solidFill>
              </a:rPr>
              <a:t>, </a:t>
            </a:r>
            <a:r>
              <a:rPr lang="fr-FR" dirty="0" err="1">
                <a:solidFill>
                  <a:schemeClr val="tx1"/>
                </a:solidFill>
              </a:rPr>
              <a:t>inter-view</a:t>
            </a:r>
            <a:r>
              <a:rPr lang="fr-FR" dirty="0">
                <a:solidFill>
                  <a:schemeClr val="tx1"/>
                </a:solidFill>
              </a:rPr>
              <a:t> </a:t>
            </a:r>
            <a:r>
              <a:rPr lang="fr-FR" dirty="0" err="1">
                <a:solidFill>
                  <a:schemeClr val="tx1"/>
                </a:solidFill>
              </a:rPr>
              <a:t>consistency</a:t>
            </a:r>
            <a:r>
              <a:rPr lang="fr-FR" dirty="0">
                <a:solidFill>
                  <a:schemeClr val="tx1"/>
                </a:solidFill>
              </a:rPr>
              <a:t>.</a:t>
            </a:r>
          </a:p>
          <a:p>
            <a:pPr>
              <a:spcBef>
                <a:spcPts val="2400"/>
              </a:spcBef>
            </a:pPr>
            <a:r>
              <a:rPr lang="fr-FR" dirty="0">
                <a:solidFill>
                  <a:schemeClr val="tx1"/>
                </a:solidFill>
              </a:rPr>
              <a:t>Global </a:t>
            </a:r>
            <a:r>
              <a:rPr lang="fr-FR" dirty="0" err="1">
                <a:solidFill>
                  <a:schemeClr val="tx1"/>
                </a:solidFill>
              </a:rPr>
              <a:t>matching</a:t>
            </a:r>
            <a:r>
              <a:rPr lang="fr-FR" dirty="0">
                <a:solidFill>
                  <a:schemeClr val="tx1"/>
                </a:solidFill>
              </a:rPr>
              <a:t>: </a:t>
            </a:r>
          </a:p>
          <a:p>
            <a:pPr lvl="1"/>
            <a:r>
              <a:rPr lang="fr-FR" dirty="0">
                <a:solidFill>
                  <a:schemeClr val="tx1"/>
                </a:solidFill>
              </a:rPr>
              <a:t>Poor occlusion handling</a:t>
            </a:r>
          </a:p>
        </p:txBody>
      </p:sp>
    </p:spTree>
    <p:extLst>
      <p:ext uri="{BB962C8B-B14F-4D97-AF65-F5344CB8AC3E}">
        <p14:creationId xmlns:p14="http://schemas.microsoft.com/office/powerpoint/2010/main" val="3778480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re 1"/>
          <p:cNvSpPr>
            <a:spLocks noGrp="1"/>
          </p:cNvSpPr>
          <p:nvPr>
            <p:ph type="title"/>
          </p:nvPr>
        </p:nvSpPr>
        <p:spPr/>
        <p:txBody>
          <a:bodyPr>
            <a:normAutofit/>
          </a:bodyPr>
          <a:lstStyle/>
          <a:p>
            <a:r>
              <a:rPr lang="fr-FR" dirty="0"/>
              <a:t>Multi-</a:t>
            </a:r>
            <a:r>
              <a:rPr lang="fr-FR" dirty="0" err="1"/>
              <a:t>stereovision</a:t>
            </a:r>
            <a:endParaRPr lang="fr-FR" dirty="0"/>
          </a:p>
        </p:txBody>
      </p:sp>
      <p:sp>
        <p:nvSpPr>
          <p:cNvPr id="61" name="Espace réservé du contenu 9"/>
          <p:cNvSpPr>
            <a:spLocks noGrp="1"/>
          </p:cNvSpPr>
          <p:nvPr>
            <p:ph idx="1"/>
          </p:nvPr>
        </p:nvSpPr>
        <p:spPr/>
        <p:txBody>
          <a:bodyPr>
            <a:noAutofit/>
          </a:bodyPr>
          <a:lstStyle/>
          <a:p>
            <a:pPr>
              <a:spcBef>
                <a:spcPts val="600"/>
              </a:spcBef>
              <a:spcAft>
                <a:spcPts val="600"/>
              </a:spcAft>
            </a:pPr>
            <a:r>
              <a:rPr lang="fr-FR" dirty="0" err="1">
                <a:solidFill>
                  <a:schemeClr val="tx1"/>
                </a:solidFill>
              </a:rPr>
              <a:t>Simplified</a:t>
            </a:r>
            <a:r>
              <a:rPr lang="fr-FR" dirty="0">
                <a:solidFill>
                  <a:schemeClr val="tx1"/>
                </a:solidFill>
              </a:rPr>
              <a:t> multi-</a:t>
            </a:r>
            <a:r>
              <a:rPr lang="fr-FR" dirty="0" err="1">
                <a:solidFill>
                  <a:schemeClr val="tx1"/>
                </a:solidFill>
              </a:rPr>
              <a:t>epipolar</a:t>
            </a:r>
            <a:r>
              <a:rPr lang="fr-FR" dirty="0">
                <a:solidFill>
                  <a:schemeClr val="tx1"/>
                </a:solidFill>
              </a:rPr>
              <a:t> </a:t>
            </a:r>
            <a:r>
              <a:rPr lang="fr-FR" dirty="0" err="1">
                <a:solidFill>
                  <a:schemeClr val="tx1"/>
                </a:solidFill>
              </a:rPr>
              <a:t>geometry</a:t>
            </a:r>
            <a:endParaRPr lang="fr-FR" dirty="0">
              <a:solidFill>
                <a:schemeClr val="tx1"/>
              </a:solidFill>
            </a:endParaRPr>
          </a:p>
          <a:p>
            <a:pPr>
              <a:spcBef>
                <a:spcPts val="600"/>
              </a:spcBef>
            </a:pPr>
            <a:r>
              <a:rPr lang="fr-FR" sz="2000" dirty="0" err="1"/>
              <a:t>Combining</a:t>
            </a:r>
            <a:br>
              <a:rPr lang="fr-FR" sz="2000" dirty="0"/>
            </a:br>
            <a:r>
              <a:rPr lang="fr-FR" sz="2000" dirty="0" err="1"/>
              <a:t>pairwise</a:t>
            </a:r>
            <a:r>
              <a:rPr lang="fr-FR" sz="2000" dirty="0"/>
              <a:t> </a:t>
            </a:r>
            <a:r>
              <a:rPr lang="fr-FR" sz="2000" dirty="0" err="1"/>
              <a:t>simplified</a:t>
            </a:r>
            <a:br>
              <a:rPr lang="fr-FR" sz="2000" dirty="0"/>
            </a:br>
            <a:r>
              <a:rPr lang="fr-FR" sz="2000" dirty="0" err="1"/>
              <a:t>epipolar</a:t>
            </a:r>
            <a:br>
              <a:rPr lang="fr-FR" sz="2000" dirty="0"/>
            </a:br>
            <a:r>
              <a:rPr lang="fr-FR" sz="2000" dirty="0" err="1"/>
              <a:t>geometries</a:t>
            </a:r>
            <a:endParaRPr lang="fr-FR" sz="2000" dirty="0"/>
          </a:p>
          <a:p>
            <a:pPr>
              <a:spcBef>
                <a:spcPts val="600"/>
              </a:spcBef>
            </a:pPr>
            <a:endParaRPr lang="fr-FR" sz="2000" dirty="0">
              <a:solidFill>
                <a:schemeClr val="tx1"/>
              </a:solidFill>
            </a:endParaRPr>
          </a:p>
          <a:p>
            <a:pPr>
              <a:spcBef>
                <a:spcPts val="600"/>
              </a:spcBef>
            </a:pPr>
            <a:endParaRPr lang="fr-FR" sz="2000" dirty="0">
              <a:solidFill>
                <a:schemeClr val="tx1"/>
              </a:solidFill>
            </a:endParaRPr>
          </a:p>
          <a:p>
            <a:pPr>
              <a:spcBef>
                <a:spcPts val="4800"/>
              </a:spcBef>
            </a:pPr>
            <a:r>
              <a:rPr lang="fr-FR" sz="2000" dirty="0" err="1">
                <a:solidFill>
                  <a:schemeClr val="tx1"/>
                </a:solidFill>
              </a:rPr>
              <a:t>same</a:t>
            </a:r>
            <a:r>
              <a:rPr lang="fr-FR" sz="2000" dirty="0">
                <a:solidFill>
                  <a:schemeClr val="tx1"/>
                </a:solidFill>
              </a:rPr>
              <a:t> </a:t>
            </a:r>
            <a:r>
              <a:rPr lang="fr-FR" sz="2000" dirty="0" err="1">
                <a:solidFill>
                  <a:schemeClr val="tx1"/>
                </a:solidFill>
              </a:rPr>
              <a:t>view</a:t>
            </a:r>
            <a:r>
              <a:rPr lang="fr-FR" sz="2000" dirty="0">
                <a:solidFill>
                  <a:schemeClr val="tx1"/>
                </a:solidFill>
              </a:rPr>
              <a:t> plane </a:t>
            </a:r>
            <a:r>
              <a:rPr lang="fr-FR" sz="2000" dirty="0" err="1">
                <a:solidFill>
                  <a:schemeClr val="tx1"/>
                </a:solidFill>
              </a:rPr>
              <a:t>resolution</a:t>
            </a:r>
            <a:r>
              <a:rPr lang="fr-FR" sz="2000" dirty="0">
                <a:solidFill>
                  <a:schemeClr val="tx1"/>
                </a:solidFill>
              </a:rPr>
              <a:t> &amp; size for all </a:t>
            </a:r>
            <a:r>
              <a:rPr lang="fr-FR" sz="2000" dirty="0" err="1">
                <a:solidFill>
                  <a:schemeClr val="tx1"/>
                </a:solidFill>
              </a:rPr>
              <a:t>views</a:t>
            </a:r>
            <a:r>
              <a:rPr lang="fr-FR" sz="2000" dirty="0">
                <a:solidFill>
                  <a:schemeClr val="tx1"/>
                </a:solidFill>
              </a:rPr>
              <a:t>, </a:t>
            </a:r>
            <a:r>
              <a:rPr lang="fr-FR" sz="2000" dirty="0" err="1">
                <a:solidFill>
                  <a:schemeClr val="tx1"/>
                </a:solidFill>
              </a:rPr>
              <a:t>rows</a:t>
            </a:r>
            <a:r>
              <a:rPr lang="fr-FR" sz="2000" dirty="0">
                <a:solidFill>
                  <a:schemeClr val="tx1"/>
                </a:solidFill>
              </a:rPr>
              <a:t> of </a:t>
            </a:r>
            <a:r>
              <a:rPr lang="fr-FR" sz="2000" dirty="0" err="1">
                <a:solidFill>
                  <a:schemeClr val="tx1"/>
                </a:solidFill>
              </a:rPr>
              <a:t>each</a:t>
            </a:r>
            <a:r>
              <a:rPr lang="fr-FR" sz="2000" dirty="0">
                <a:solidFill>
                  <a:schemeClr val="tx1"/>
                </a:solidFill>
              </a:rPr>
              <a:t> </a:t>
            </a:r>
            <a:r>
              <a:rPr lang="fr-FR" sz="2000" dirty="0" err="1">
                <a:solidFill>
                  <a:schemeClr val="tx1"/>
                </a:solidFill>
              </a:rPr>
              <a:t>view</a:t>
            </a:r>
            <a:r>
              <a:rPr lang="fr-FR" sz="2000" dirty="0">
                <a:solidFill>
                  <a:schemeClr val="tx1"/>
                </a:solidFill>
              </a:rPr>
              <a:t> </a:t>
            </a:r>
            <a:r>
              <a:rPr lang="fr-FR" sz="2000" dirty="0" err="1">
                <a:solidFill>
                  <a:schemeClr val="tx1"/>
                </a:solidFill>
              </a:rPr>
              <a:t>parallel</a:t>
            </a:r>
            <a:r>
              <a:rPr lang="fr-FR" sz="2000" dirty="0">
                <a:solidFill>
                  <a:schemeClr val="tx1"/>
                </a:solidFill>
              </a:rPr>
              <a:t> to a (</a:t>
            </a:r>
            <a:r>
              <a:rPr lang="fr-FR" sz="2000" dirty="0" err="1">
                <a:solidFill>
                  <a:schemeClr val="tx1"/>
                </a:solidFill>
              </a:rPr>
              <a:t>thus</a:t>
            </a:r>
            <a:r>
              <a:rPr lang="fr-FR" sz="2000" dirty="0">
                <a:solidFill>
                  <a:schemeClr val="tx1"/>
                </a:solidFill>
              </a:rPr>
              <a:t> </a:t>
            </a:r>
            <a:r>
              <a:rPr lang="fr-FR" sz="2000" dirty="0" err="1">
                <a:solidFill>
                  <a:schemeClr val="tx1"/>
                </a:solidFill>
              </a:rPr>
              <a:t>common</a:t>
            </a:r>
            <a:r>
              <a:rPr lang="fr-FR" sz="2000" dirty="0">
                <a:solidFill>
                  <a:schemeClr val="tx1"/>
                </a:solidFill>
              </a:rPr>
              <a:t>) </a:t>
            </a:r>
            <a:r>
              <a:rPr lang="fr-FR" sz="2000" dirty="0" err="1">
                <a:solidFill>
                  <a:schemeClr val="tx1"/>
                </a:solidFill>
              </a:rPr>
              <a:t>baseline</a:t>
            </a:r>
            <a:r>
              <a:rPr lang="fr-FR" sz="2000" dirty="0">
                <a:solidFill>
                  <a:schemeClr val="tx1"/>
                </a:solidFill>
              </a:rPr>
              <a:t>     ► </a:t>
            </a:r>
            <a:r>
              <a:rPr lang="fr-FR" sz="2000" dirty="0" err="1">
                <a:solidFill>
                  <a:schemeClr val="tx1"/>
                </a:solidFill>
              </a:rPr>
              <a:t>aligned</a:t>
            </a:r>
            <a:r>
              <a:rPr lang="fr-FR" sz="2000" dirty="0">
                <a:solidFill>
                  <a:schemeClr val="tx1"/>
                </a:solidFill>
              </a:rPr>
              <a:t> </a:t>
            </a:r>
            <a:r>
              <a:rPr lang="fr-FR" sz="2000" dirty="0" err="1">
                <a:solidFill>
                  <a:schemeClr val="tx1"/>
                </a:solidFill>
              </a:rPr>
              <a:t>centers</a:t>
            </a:r>
            <a:r>
              <a:rPr lang="fr-FR" sz="2000" dirty="0">
                <a:solidFill>
                  <a:schemeClr val="tx1"/>
                </a:solidFill>
              </a:rPr>
              <a:t>. </a:t>
            </a:r>
          </a:p>
          <a:p>
            <a:pPr marL="342900" lvl="1" indent="-342900"/>
            <a:r>
              <a:rPr lang="fr-FR" sz="2000" dirty="0">
                <a:solidFill>
                  <a:schemeClr val="tx1"/>
                </a:solidFill>
              </a:rPr>
              <a:t>Common </a:t>
            </a:r>
            <a:r>
              <a:rPr lang="fr-FR" sz="2000" dirty="0" err="1">
                <a:solidFill>
                  <a:schemeClr val="tx1"/>
                </a:solidFill>
              </a:rPr>
              <a:t>pairwise</a:t>
            </a:r>
            <a:r>
              <a:rPr lang="fr-FR" sz="2000" dirty="0">
                <a:solidFill>
                  <a:schemeClr val="tx1"/>
                </a:solidFill>
              </a:rPr>
              <a:t> epipolar planes;  </a:t>
            </a:r>
            <a:br>
              <a:rPr lang="fr-FR" sz="2000" dirty="0">
                <a:solidFill>
                  <a:schemeClr val="tx1"/>
                </a:solidFill>
              </a:rPr>
            </a:br>
            <a:r>
              <a:rPr lang="fr-FR" sz="2000" dirty="0" err="1">
                <a:solidFill>
                  <a:schemeClr val="tx1"/>
                </a:solidFill>
              </a:rPr>
              <a:t>Homologous</a:t>
            </a:r>
            <a:r>
              <a:rPr lang="fr-FR" sz="2000" dirty="0">
                <a:solidFill>
                  <a:schemeClr val="tx1"/>
                </a:solidFill>
              </a:rPr>
              <a:t> pixels on </a:t>
            </a:r>
            <a:r>
              <a:rPr lang="fr-FR" sz="2000" dirty="0" err="1">
                <a:solidFill>
                  <a:schemeClr val="tx1"/>
                </a:solidFill>
              </a:rPr>
              <a:t>row</a:t>
            </a:r>
            <a:r>
              <a:rPr lang="fr-FR" sz="2000" dirty="0">
                <a:solidFill>
                  <a:schemeClr val="tx1"/>
                </a:solidFill>
              </a:rPr>
              <a:t> of </a:t>
            </a:r>
            <a:r>
              <a:rPr lang="fr-FR" sz="2000" dirty="0" err="1">
                <a:solidFill>
                  <a:schemeClr val="tx1"/>
                </a:solidFill>
              </a:rPr>
              <a:t>same</a:t>
            </a:r>
            <a:r>
              <a:rPr lang="fr-FR" sz="2000" dirty="0">
                <a:solidFill>
                  <a:schemeClr val="tx1"/>
                </a:solidFill>
              </a:rPr>
              <a:t> </a:t>
            </a:r>
            <a:r>
              <a:rPr lang="fr-FR" sz="2000" dirty="0" err="1">
                <a:solidFill>
                  <a:schemeClr val="tx1"/>
                </a:solidFill>
              </a:rPr>
              <a:t>rank</a:t>
            </a:r>
            <a:r>
              <a:rPr lang="fr-FR" sz="2000" dirty="0">
                <a:solidFill>
                  <a:schemeClr val="tx1"/>
                </a:solidFill>
              </a:rPr>
              <a:t> in </a:t>
            </a:r>
            <a:r>
              <a:rPr lang="fr-FR" sz="2000" dirty="0" err="1">
                <a:solidFill>
                  <a:schemeClr val="tx1"/>
                </a:solidFill>
              </a:rPr>
              <a:t>each</a:t>
            </a:r>
            <a:r>
              <a:rPr lang="fr-FR" sz="2000" dirty="0">
                <a:solidFill>
                  <a:schemeClr val="tx1"/>
                </a:solidFill>
              </a:rPr>
              <a:t> </a:t>
            </a:r>
            <a:r>
              <a:rPr lang="fr-FR" sz="2000" dirty="0" err="1">
                <a:solidFill>
                  <a:schemeClr val="tx1"/>
                </a:solidFill>
              </a:rPr>
              <a:t>view</a:t>
            </a:r>
            <a:r>
              <a:rPr lang="fr-FR" sz="2000" dirty="0">
                <a:solidFill>
                  <a:schemeClr val="tx1"/>
                </a:solidFill>
              </a:rPr>
              <a:t> </a:t>
            </a:r>
          </a:p>
          <a:p>
            <a:pPr marL="342900" lvl="1" indent="-342900"/>
            <a:r>
              <a:rPr lang="fr-FR" sz="2000" dirty="0">
                <a:solidFill>
                  <a:schemeClr val="tx1"/>
                </a:solidFill>
              </a:rPr>
              <a:t>Option: </a:t>
            </a:r>
            <a:r>
              <a:rPr lang="fr-FR" sz="2000" dirty="0" err="1">
                <a:solidFill>
                  <a:schemeClr val="tx1"/>
                </a:solidFill>
              </a:rPr>
              <a:t>evenly</a:t>
            </a:r>
            <a:r>
              <a:rPr lang="fr-FR" sz="2000" dirty="0">
                <a:solidFill>
                  <a:schemeClr val="tx1"/>
                </a:solidFill>
              </a:rPr>
              <a:t> </a:t>
            </a:r>
            <a:r>
              <a:rPr lang="fr-FR" sz="2000" dirty="0" err="1">
                <a:solidFill>
                  <a:schemeClr val="tx1"/>
                </a:solidFill>
              </a:rPr>
              <a:t>distributed</a:t>
            </a:r>
            <a:r>
              <a:rPr lang="fr-FR" sz="2000" dirty="0">
                <a:solidFill>
                  <a:schemeClr val="tx1"/>
                </a:solidFill>
              </a:rPr>
              <a:t> </a:t>
            </a:r>
            <a:r>
              <a:rPr lang="fr-FR" sz="2000" dirty="0" err="1">
                <a:solidFill>
                  <a:schemeClr val="tx1"/>
                </a:solidFill>
              </a:rPr>
              <a:t>centers</a:t>
            </a:r>
            <a:r>
              <a:rPr lang="fr-FR" sz="2000" dirty="0">
                <a:solidFill>
                  <a:schemeClr val="tx1"/>
                </a:solidFill>
              </a:rPr>
              <a:t> ► </a:t>
            </a:r>
            <a:r>
              <a:rPr lang="fr-FR" sz="2000" dirty="0" err="1">
                <a:solidFill>
                  <a:schemeClr val="tx1"/>
                </a:solidFill>
              </a:rPr>
              <a:t>equal</a:t>
            </a:r>
            <a:r>
              <a:rPr lang="fr-FR" sz="2000" dirty="0">
                <a:solidFill>
                  <a:schemeClr val="tx1"/>
                </a:solidFill>
              </a:rPr>
              <a:t> </a:t>
            </a:r>
            <a:r>
              <a:rPr lang="fr-FR" sz="2000" dirty="0" err="1">
                <a:solidFill>
                  <a:schemeClr val="tx1"/>
                </a:solidFill>
              </a:rPr>
              <a:t>disparity</a:t>
            </a:r>
            <a:r>
              <a:rPr lang="fr-FR" sz="2000" dirty="0">
                <a:solidFill>
                  <a:schemeClr val="tx1"/>
                </a:solidFill>
              </a:rPr>
              <a:t> values for </a:t>
            </a:r>
            <a:r>
              <a:rPr lang="fr-FR" sz="2000" dirty="0" err="1">
                <a:solidFill>
                  <a:schemeClr val="tx1"/>
                </a:solidFill>
              </a:rPr>
              <a:t>each</a:t>
            </a:r>
            <a:r>
              <a:rPr lang="fr-FR" sz="2000" dirty="0">
                <a:solidFill>
                  <a:schemeClr val="tx1"/>
                </a:solidFill>
              </a:rPr>
              <a:t> pair</a:t>
            </a:r>
          </a:p>
          <a:p>
            <a:pPr>
              <a:spcBef>
                <a:spcPts val="2400"/>
              </a:spcBef>
            </a:pPr>
            <a:endParaRPr lang="fr-FR" dirty="0">
              <a:solidFill>
                <a:schemeClr val="tx1"/>
              </a:solidFill>
            </a:endParaRPr>
          </a:p>
        </p:txBody>
      </p:sp>
      <p:sp>
        <p:nvSpPr>
          <p:cNvPr id="4" name="Forme libre 3"/>
          <p:cNvSpPr/>
          <p:nvPr/>
        </p:nvSpPr>
        <p:spPr>
          <a:xfrm rot="11270962" flipH="1">
            <a:off x="8849321" y="2776613"/>
            <a:ext cx="1564268" cy="947191"/>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0 w 1072515"/>
              <a:gd name="connsiteY0" fmla="*/ 411480 h 1308735"/>
              <a:gd name="connsiteX1" fmla="*/ 0 w 1072515"/>
              <a:gd name="connsiteY1" fmla="*/ 0 h 1308735"/>
              <a:gd name="connsiteX2" fmla="*/ 1066800 w 1072515"/>
              <a:gd name="connsiteY2" fmla="*/ 411480 h 1308735"/>
              <a:gd name="connsiteX3" fmla="*/ 1072515 w 1072515"/>
              <a:gd name="connsiteY3" fmla="*/ 1308735 h 1308735"/>
              <a:gd name="connsiteX0" fmla="*/ 0 w 1074420"/>
              <a:gd name="connsiteY0" fmla="*/ 407670 h 1308735"/>
              <a:gd name="connsiteX1" fmla="*/ 1905 w 1074420"/>
              <a:gd name="connsiteY1" fmla="*/ 0 h 1308735"/>
              <a:gd name="connsiteX2" fmla="*/ 1068705 w 1074420"/>
              <a:gd name="connsiteY2" fmla="*/ 411480 h 1308735"/>
              <a:gd name="connsiteX3" fmla="*/ 1074420 w 1074420"/>
              <a:gd name="connsiteY3" fmla="*/ 1308735 h 1308735"/>
              <a:gd name="connsiteX0" fmla="*/ 0 w 1070610"/>
              <a:gd name="connsiteY0" fmla="*/ 407670 h 1320165"/>
              <a:gd name="connsiteX1" fmla="*/ 1905 w 1070610"/>
              <a:gd name="connsiteY1" fmla="*/ 0 h 1320165"/>
              <a:gd name="connsiteX2" fmla="*/ 1068705 w 1070610"/>
              <a:gd name="connsiteY2" fmla="*/ 411480 h 1320165"/>
              <a:gd name="connsiteX3" fmla="*/ 1070610 w 1070610"/>
              <a:gd name="connsiteY3" fmla="*/ 1320165 h 1320165"/>
              <a:gd name="connsiteX0" fmla="*/ 0 w 1072515"/>
              <a:gd name="connsiteY0" fmla="*/ 407670 h 1318260"/>
              <a:gd name="connsiteX1" fmla="*/ 1905 w 1072515"/>
              <a:gd name="connsiteY1" fmla="*/ 0 h 1318260"/>
              <a:gd name="connsiteX2" fmla="*/ 1068705 w 1072515"/>
              <a:gd name="connsiteY2" fmla="*/ 411480 h 1318260"/>
              <a:gd name="connsiteX3" fmla="*/ 1072515 w 1072515"/>
              <a:gd name="connsiteY3" fmla="*/ 1318260 h 1318260"/>
              <a:gd name="connsiteX0" fmla="*/ 0 w 1094012"/>
              <a:gd name="connsiteY0" fmla="*/ 1023918 h 1318260"/>
              <a:gd name="connsiteX1" fmla="*/ 23402 w 1094012"/>
              <a:gd name="connsiteY1" fmla="*/ 0 h 1318260"/>
              <a:gd name="connsiteX2" fmla="*/ 1090202 w 1094012"/>
              <a:gd name="connsiteY2" fmla="*/ 411480 h 1318260"/>
              <a:gd name="connsiteX3" fmla="*/ 1094012 w 1094012"/>
              <a:gd name="connsiteY3" fmla="*/ 1318260 h 1318260"/>
              <a:gd name="connsiteX0" fmla="*/ 0 w 1107676"/>
              <a:gd name="connsiteY0" fmla="*/ 1039341 h 1318260"/>
              <a:gd name="connsiteX1" fmla="*/ 37066 w 1107676"/>
              <a:gd name="connsiteY1" fmla="*/ 0 h 1318260"/>
              <a:gd name="connsiteX2" fmla="*/ 1103866 w 1107676"/>
              <a:gd name="connsiteY2" fmla="*/ 411480 h 1318260"/>
              <a:gd name="connsiteX3" fmla="*/ 1107676 w 1107676"/>
              <a:gd name="connsiteY3" fmla="*/ 1318260 h 1318260"/>
              <a:gd name="connsiteX0" fmla="*/ 0 w 1106698"/>
              <a:gd name="connsiteY0" fmla="*/ 1074090 h 1318260"/>
              <a:gd name="connsiteX1" fmla="*/ 36088 w 1106698"/>
              <a:gd name="connsiteY1" fmla="*/ 0 h 1318260"/>
              <a:gd name="connsiteX2" fmla="*/ 1102888 w 1106698"/>
              <a:gd name="connsiteY2" fmla="*/ 411480 h 1318260"/>
              <a:gd name="connsiteX3" fmla="*/ 1106698 w 1106698"/>
              <a:gd name="connsiteY3" fmla="*/ 1318260 h 1318260"/>
              <a:gd name="connsiteX0" fmla="*/ 0 w 1079100"/>
              <a:gd name="connsiteY0" fmla="*/ 218305 h 1318260"/>
              <a:gd name="connsiteX1" fmla="*/ 8490 w 1079100"/>
              <a:gd name="connsiteY1" fmla="*/ 0 h 1318260"/>
              <a:gd name="connsiteX2" fmla="*/ 1075290 w 1079100"/>
              <a:gd name="connsiteY2" fmla="*/ 411480 h 1318260"/>
              <a:gd name="connsiteX3" fmla="*/ 1079100 w 1079100"/>
              <a:gd name="connsiteY3" fmla="*/ 1318260 h 1318260"/>
              <a:gd name="connsiteX0" fmla="*/ 0 w 1075585"/>
              <a:gd name="connsiteY0" fmla="*/ 220713 h 1318260"/>
              <a:gd name="connsiteX1" fmla="*/ 4975 w 1075585"/>
              <a:gd name="connsiteY1" fmla="*/ 0 h 1318260"/>
              <a:gd name="connsiteX2" fmla="*/ 1071775 w 1075585"/>
              <a:gd name="connsiteY2" fmla="*/ 411480 h 1318260"/>
              <a:gd name="connsiteX3" fmla="*/ 1075585 w 1075585"/>
              <a:gd name="connsiteY3" fmla="*/ 1318260 h 1318260"/>
              <a:gd name="connsiteX0" fmla="*/ 0 w 1071803"/>
              <a:gd name="connsiteY0" fmla="*/ 220713 h 1472160"/>
              <a:gd name="connsiteX1" fmla="*/ 4975 w 1071803"/>
              <a:gd name="connsiteY1" fmla="*/ 0 h 1472160"/>
              <a:gd name="connsiteX2" fmla="*/ 1071775 w 1071803"/>
              <a:gd name="connsiteY2" fmla="*/ 411480 h 1472160"/>
              <a:gd name="connsiteX3" fmla="*/ 1062061 w 1071803"/>
              <a:gd name="connsiteY3" fmla="*/ 1472160 h 1472160"/>
              <a:gd name="connsiteX0" fmla="*/ 0 w 1071831"/>
              <a:gd name="connsiteY0" fmla="*/ 220713 h 763314"/>
              <a:gd name="connsiteX1" fmla="*/ 4975 w 1071831"/>
              <a:gd name="connsiteY1" fmla="*/ 0 h 763314"/>
              <a:gd name="connsiteX2" fmla="*/ 1071775 w 1071831"/>
              <a:gd name="connsiteY2" fmla="*/ 411480 h 763314"/>
              <a:gd name="connsiteX3" fmla="*/ 1067478 w 1071831"/>
              <a:gd name="connsiteY3" fmla="*/ 763314 h 763314"/>
              <a:gd name="connsiteX0" fmla="*/ 0 w 1071842"/>
              <a:gd name="connsiteY0" fmla="*/ 220713 h 771123"/>
              <a:gd name="connsiteX1" fmla="*/ 4975 w 1071842"/>
              <a:gd name="connsiteY1" fmla="*/ 0 h 771123"/>
              <a:gd name="connsiteX2" fmla="*/ 1071775 w 1071842"/>
              <a:gd name="connsiteY2" fmla="*/ 411480 h 771123"/>
              <a:gd name="connsiteX3" fmla="*/ 1068325 w 1071842"/>
              <a:gd name="connsiteY3" fmla="*/ 771123 h 771123"/>
              <a:gd name="connsiteX0" fmla="*/ 0 w 1071906"/>
              <a:gd name="connsiteY0" fmla="*/ 220713 h 782966"/>
              <a:gd name="connsiteX1" fmla="*/ 4975 w 1071906"/>
              <a:gd name="connsiteY1" fmla="*/ 0 h 782966"/>
              <a:gd name="connsiteX2" fmla="*/ 1071775 w 1071906"/>
              <a:gd name="connsiteY2" fmla="*/ 411480 h 782966"/>
              <a:gd name="connsiteX3" fmla="*/ 1070538 w 1071906"/>
              <a:gd name="connsiteY3" fmla="*/ 782966 h 782966"/>
              <a:gd name="connsiteX0" fmla="*/ 0 w 1939948"/>
              <a:gd name="connsiteY0" fmla="*/ 220713 h 1172046"/>
              <a:gd name="connsiteX1" fmla="*/ 4975 w 1939948"/>
              <a:gd name="connsiteY1" fmla="*/ 0 h 1172046"/>
              <a:gd name="connsiteX2" fmla="*/ 1071775 w 1939948"/>
              <a:gd name="connsiteY2" fmla="*/ 411480 h 1172046"/>
              <a:gd name="connsiteX3" fmla="*/ 1939948 w 1939948"/>
              <a:gd name="connsiteY3" fmla="*/ 1172046 h 1172046"/>
              <a:gd name="connsiteX0" fmla="*/ 0 w 2039424"/>
              <a:gd name="connsiteY0" fmla="*/ 220713 h 1172046"/>
              <a:gd name="connsiteX1" fmla="*/ 4975 w 2039424"/>
              <a:gd name="connsiteY1" fmla="*/ 0 h 1172046"/>
              <a:gd name="connsiteX2" fmla="*/ 2039421 w 2039424"/>
              <a:gd name="connsiteY2" fmla="*/ 450652 h 1172046"/>
              <a:gd name="connsiteX3" fmla="*/ 1939948 w 2039424"/>
              <a:gd name="connsiteY3" fmla="*/ 1172046 h 1172046"/>
              <a:gd name="connsiteX0" fmla="*/ 470178 w 2034449"/>
              <a:gd name="connsiteY0" fmla="*/ 972735 h 1172046"/>
              <a:gd name="connsiteX1" fmla="*/ 0 w 2034449"/>
              <a:gd name="connsiteY1" fmla="*/ 0 h 1172046"/>
              <a:gd name="connsiteX2" fmla="*/ 2034446 w 2034449"/>
              <a:gd name="connsiteY2" fmla="*/ 450652 h 1172046"/>
              <a:gd name="connsiteX3" fmla="*/ 1934973 w 2034449"/>
              <a:gd name="connsiteY3" fmla="*/ 1172046 h 1172046"/>
              <a:gd name="connsiteX0" fmla="*/ 470178 w 2034446"/>
              <a:gd name="connsiteY0" fmla="*/ 972735 h 1172046"/>
              <a:gd name="connsiteX1" fmla="*/ 0 w 2034446"/>
              <a:gd name="connsiteY1" fmla="*/ 0 h 1172046"/>
              <a:gd name="connsiteX2" fmla="*/ 2034446 w 2034446"/>
              <a:gd name="connsiteY2" fmla="*/ 450652 h 1172046"/>
              <a:gd name="connsiteX3" fmla="*/ 1934973 w 2034446"/>
              <a:gd name="connsiteY3" fmla="*/ 1172046 h 1172046"/>
              <a:gd name="connsiteX0" fmla="*/ 0 w 1564268"/>
              <a:gd name="connsiteY0" fmla="*/ 728748 h 928059"/>
              <a:gd name="connsiteX1" fmla="*/ 100013 w 1564268"/>
              <a:gd name="connsiteY1" fmla="*/ 0 h 928059"/>
              <a:gd name="connsiteX2" fmla="*/ 1564268 w 1564268"/>
              <a:gd name="connsiteY2" fmla="*/ 206665 h 928059"/>
              <a:gd name="connsiteX3" fmla="*/ 1464795 w 1564268"/>
              <a:gd name="connsiteY3" fmla="*/ 928059 h 928059"/>
              <a:gd name="connsiteX0" fmla="*/ 0 w 1564268"/>
              <a:gd name="connsiteY0" fmla="*/ 728748 h 939902"/>
              <a:gd name="connsiteX1" fmla="*/ 100013 w 1564268"/>
              <a:gd name="connsiteY1" fmla="*/ 0 h 939902"/>
              <a:gd name="connsiteX2" fmla="*/ 1564268 w 1564268"/>
              <a:gd name="connsiteY2" fmla="*/ 206665 h 939902"/>
              <a:gd name="connsiteX3" fmla="*/ 1467008 w 1564268"/>
              <a:gd name="connsiteY3" fmla="*/ 939902 h 939902"/>
              <a:gd name="connsiteX0" fmla="*/ 0 w 1564268"/>
              <a:gd name="connsiteY0" fmla="*/ 728748 h 947451"/>
              <a:gd name="connsiteX1" fmla="*/ 100013 w 1564268"/>
              <a:gd name="connsiteY1" fmla="*/ 0 h 947451"/>
              <a:gd name="connsiteX2" fmla="*/ 1564268 w 1564268"/>
              <a:gd name="connsiteY2" fmla="*/ 206665 h 947451"/>
              <a:gd name="connsiteX3" fmla="*/ 1465968 w 1564268"/>
              <a:gd name="connsiteY3" fmla="*/ 947451 h 947451"/>
              <a:gd name="connsiteX0" fmla="*/ 0 w 1564268"/>
              <a:gd name="connsiteY0" fmla="*/ 728748 h 947191"/>
              <a:gd name="connsiteX1" fmla="*/ 100013 w 1564268"/>
              <a:gd name="connsiteY1" fmla="*/ 0 h 947191"/>
              <a:gd name="connsiteX2" fmla="*/ 1564268 w 1564268"/>
              <a:gd name="connsiteY2" fmla="*/ 206665 h 947191"/>
              <a:gd name="connsiteX3" fmla="*/ 1464081 w 1564268"/>
              <a:gd name="connsiteY3" fmla="*/ 947191 h 947191"/>
            </a:gdLst>
            <a:ahLst/>
            <a:cxnLst>
              <a:cxn ang="0">
                <a:pos x="connsiteX0" y="connsiteY0"/>
              </a:cxn>
              <a:cxn ang="0">
                <a:pos x="connsiteX1" y="connsiteY1"/>
              </a:cxn>
              <a:cxn ang="0">
                <a:pos x="connsiteX2" y="connsiteY2"/>
              </a:cxn>
              <a:cxn ang="0">
                <a:pos x="connsiteX3" y="connsiteY3"/>
              </a:cxn>
            </a:cxnLst>
            <a:rect l="l" t="t" r="r" b="b"/>
            <a:pathLst>
              <a:path w="1564268" h="947191">
                <a:moveTo>
                  <a:pt x="0" y="728748"/>
                </a:moveTo>
                <a:lnTo>
                  <a:pt x="100013" y="0"/>
                </a:lnTo>
                <a:lnTo>
                  <a:pt x="1564268" y="206665"/>
                </a:lnTo>
                <a:cubicBezTo>
                  <a:pt x="1469019" y="928507"/>
                  <a:pt x="1464081" y="947191"/>
                  <a:pt x="1464081" y="947191"/>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Forme libre 4"/>
          <p:cNvSpPr/>
          <p:nvPr/>
        </p:nvSpPr>
        <p:spPr>
          <a:xfrm rot="10800000">
            <a:off x="6275874" y="2872105"/>
            <a:ext cx="1480888" cy="759195"/>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3810 w 1072515"/>
              <a:gd name="connsiteY0" fmla="*/ 405765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72515"/>
              <a:gd name="connsiteY0" fmla="*/ 407670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72515"/>
              <a:gd name="connsiteY0" fmla="*/ 407670 h 1318260"/>
              <a:gd name="connsiteX1" fmla="*/ 0 w 1072515"/>
              <a:gd name="connsiteY1" fmla="*/ 0 h 1318260"/>
              <a:gd name="connsiteX2" fmla="*/ 1066800 w 1072515"/>
              <a:gd name="connsiteY2" fmla="*/ 411480 h 1318260"/>
              <a:gd name="connsiteX3" fmla="*/ 1072515 w 1072515"/>
              <a:gd name="connsiteY3" fmla="*/ 1318260 h 1318260"/>
              <a:gd name="connsiteX0" fmla="*/ 1905 w 1067082"/>
              <a:gd name="connsiteY0" fmla="*/ 407670 h 1318260"/>
              <a:gd name="connsiteX1" fmla="*/ 0 w 1067082"/>
              <a:gd name="connsiteY1" fmla="*/ 0 h 1318260"/>
              <a:gd name="connsiteX2" fmla="*/ 1066800 w 1067082"/>
              <a:gd name="connsiteY2" fmla="*/ 411480 h 1318260"/>
              <a:gd name="connsiteX3" fmla="*/ 1066800 w 1067082"/>
              <a:gd name="connsiteY3" fmla="*/ 1318260 h 1318260"/>
              <a:gd name="connsiteX0" fmla="*/ 1905 w 1070610"/>
              <a:gd name="connsiteY0" fmla="*/ 407670 h 1320165"/>
              <a:gd name="connsiteX1" fmla="*/ 0 w 1070610"/>
              <a:gd name="connsiteY1" fmla="*/ 0 h 1320165"/>
              <a:gd name="connsiteX2" fmla="*/ 1066800 w 1070610"/>
              <a:gd name="connsiteY2" fmla="*/ 411480 h 1320165"/>
              <a:gd name="connsiteX3" fmla="*/ 1070610 w 1070610"/>
              <a:gd name="connsiteY3" fmla="*/ 1320165 h 1320165"/>
              <a:gd name="connsiteX0" fmla="*/ 1905 w 1464945"/>
              <a:gd name="connsiteY0" fmla="*/ 407670 h 1163955"/>
              <a:gd name="connsiteX1" fmla="*/ 0 w 1464945"/>
              <a:gd name="connsiteY1" fmla="*/ 0 h 1163955"/>
              <a:gd name="connsiteX2" fmla="*/ 1066800 w 1464945"/>
              <a:gd name="connsiteY2" fmla="*/ 411480 h 1163955"/>
              <a:gd name="connsiteX3" fmla="*/ 1464945 w 1464945"/>
              <a:gd name="connsiteY3" fmla="*/ 1163955 h 1163955"/>
              <a:gd name="connsiteX0" fmla="*/ 1905 w 1464945"/>
              <a:gd name="connsiteY0" fmla="*/ 407670 h 1163955"/>
              <a:gd name="connsiteX1" fmla="*/ 0 w 1464945"/>
              <a:gd name="connsiteY1" fmla="*/ 0 h 1163955"/>
              <a:gd name="connsiteX2" fmla="*/ 1463040 w 1464945"/>
              <a:gd name="connsiteY2" fmla="*/ 428625 h 1163955"/>
              <a:gd name="connsiteX3" fmla="*/ 1464945 w 1464945"/>
              <a:gd name="connsiteY3" fmla="*/ 1163955 h 1163955"/>
              <a:gd name="connsiteX0" fmla="*/ 0 w 1482090"/>
              <a:gd name="connsiteY0" fmla="*/ 1154430 h 1163955"/>
              <a:gd name="connsiteX1" fmla="*/ 17145 w 1482090"/>
              <a:gd name="connsiteY1" fmla="*/ 0 h 1163955"/>
              <a:gd name="connsiteX2" fmla="*/ 1480185 w 1482090"/>
              <a:gd name="connsiteY2" fmla="*/ 428625 h 1163955"/>
              <a:gd name="connsiteX3" fmla="*/ 1482090 w 1482090"/>
              <a:gd name="connsiteY3" fmla="*/ 1163955 h 1163955"/>
              <a:gd name="connsiteX0" fmla="*/ 60960 w 1543050"/>
              <a:gd name="connsiteY0" fmla="*/ 737235 h 746760"/>
              <a:gd name="connsiteX1" fmla="*/ 0 w 1543050"/>
              <a:gd name="connsiteY1" fmla="*/ 0 h 746760"/>
              <a:gd name="connsiteX2" fmla="*/ 1541145 w 1543050"/>
              <a:gd name="connsiteY2" fmla="*/ 11430 h 746760"/>
              <a:gd name="connsiteX3" fmla="*/ 1543050 w 1543050"/>
              <a:gd name="connsiteY3" fmla="*/ 746760 h 746760"/>
              <a:gd name="connsiteX0" fmla="*/ 7620 w 1489710"/>
              <a:gd name="connsiteY0" fmla="*/ 784860 h 794385"/>
              <a:gd name="connsiteX1" fmla="*/ 0 w 1489710"/>
              <a:gd name="connsiteY1" fmla="*/ 0 h 794385"/>
              <a:gd name="connsiteX2" fmla="*/ 1487805 w 1489710"/>
              <a:gd name="connsiteY2" fmla="*/ 59055 h 794385"/>
              <a:gd name="connsiteX3" fmla="*/ 1489710 w 1489710"/>
              <a:gd name="connsiteY3" fmla="*/ 794385 h 794385"/>
              <a:gd name="connsiteX0" fmla="*/ 7620 w 1531077"/>
              <a:gd name="connsiteY0" fmla="*/ 784860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7"/>
              <a:gd name="connsiteY0" fmla="*/ 781107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6"/>
              <a:gd name="connsiteY0" fmla="*/ 781107 h 796261"/>
              <a:gd name="connsiteX1" fmla="*/ 0 w 1531076"/>
              <a:gd name="connsiteY1" fmla="*/ 0 h 796261"/>
              <a:gd name="connsiteX2" fmla="*/ 1531070 w 1531076"/>
              <a:gd name="connsiteY2" fmla="*/ 15896 h 796261"/>
              <a:gd name="connsiteX3" fmla="*/ 1487907 w 1531076"/>
              <a:gd name="connsiteY3" fmla="*/ 796261 h 796261"/>
              <a:gd name="connsiteX0" fmla="*/ 86939 w 1487907"/>
              <a:gd name="connsiteY0" fmla="*/ 781107 h 796261"/>
              <a:gd name="connsiteX1" fmla="*/ 0 w 1487907"/>
              <a:gd name="connsiteY1" fmla="*/ 0 h 796261"/>
              <a:gd name="connsiteX2" fmla="*/ 1486002 w 1487907"/>
              <a:gd name="connsiteY2" fmla="*/ 68437 h 796261"/>
              <a:gd name="connsiteX3" fmla="*/ 1487907 w 1487907"/>
              <a:gd name="connsiteY3" fmla="*/ 796261 h 796261"/>
              <a:gd name="connsiteX0" fmla="*/ 409 w 1401377"/>
              <a:gd name="connsiteY0" fmla="*/ 712670 h 727824"/>
              <a:gd name="connsiteX1" fmla="*/ 0 w 1401377"/>
              <a:gd name="connsiteY1" fmla="*/ 993 h 727824"/>
              <a:gd name="connsiteX2" fmla="*/ 1399472 w 1401377"/>
              <a:gd name="connsiteY2" fmla="*/ 0 h 727824"/>
              <a:gd name="connsiteX3" fmla="*/ 1401377 w 1401377"/>
              <a:gd name="connsiteY3" fmla="*/ 727824 h 727824"/>
            </a:gdLst>
            <a:ahLst/>
            <a:cxnLst>
              <a:cxn ang="0">
                <a:pos x="connsiteX0" y="connsiteY0"/>
              </a:cxn>
              <a:cxn ang="0">
                <a:pos x="connsiteX1" y="connsiteY1"/>
              </a:cxn>
              <a:cxn ang="0">
                <a:pos x="connsiteX2" y="connsiteY2"/>
              </a:cxn>
              <a:cxn ang="0">
                <a:pos x="connsiteX3" y="connsiteY3"/>
              </a:cxn>
            </a:cxnLst>
            <a:rect l="l" t="t" r="r" b="b"/>
            <a:pathLst>
              <a:path w="1401377" h="727824">
                <a:moveTo>
                  <a:pt x="409" y="712670"/>
                </a:moveTo>
                <a:cubicBezTo>
                  <a:pt x="273" y="475444"/>
                  <a:pt x="136" y="238219"/>
                  <a:pt x="0" y="993"/>
                </a:cubicBezTo>
                <a:lnTo>
                  <a:pt x="1399472" y="0"/>
                </a:lnTo>
                <a:cubicBezTo>
                  <a:pt x="1400107" y="221615"/>
                  <a:pt x="1401377" y="727824"/>
                  <a:pt x="1401377" y="727824"/>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p:cNvCxnSpPr/>
          <p:nvPr/>
        </p:nvCxnSpPr>
        <p:spPr>
          <a:xfrm flipH="1">
            <a:off x="6910953" y="3044078"/>
            <a:ext cx="403107" cy="453703"/>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sp>
        <p:nvSpPr>
          <p:cNvPr id="45" name="Forme libre 44"/>
          <p:cNvSpPr/>
          <p:nvPr/>
        </p:nvSpPr>
        <p:spPr>
          <a:xfrm rot="10800000">
            <a:off x="3898659" y="2886397"/>
            <a:ext cx="1480888" cy="759195"/>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3810 w 1072515"/>
              <a:gd name="connsiteY0" fmla="*/ 405765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72515"/>
              <a:gd name="connsiteY0" fmla="*/ 407670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72515"/>
              <a:gd name="connsiteY0" fmla="*/ 407670 h 1318260"/>
              <a:gd name="connsiteX1" fmla="*/ 0 w 1072515"/>
              <a:gd name="connsiteY1" fmla="*/ 0 h 1318260"/>
              <a:gd name="connsiteX2" fmla="*/ 1066800 w 1072515"/>
              <a:gd name="connsiteY2" fmla="*/ 411480 h 1318260"/>
              <a:gd name="connsiteX3" fmla="*/ 1072515 w 1072515"/>
              <a:gd name="connsiteY3" fmla="*/ 1318260 h 1318260"/>
              <a:gd name="connsiteX0" fmla="*/ 1905 w 1067082"/>
              <a:gd name="connsiteY0" fmla="*/ 407670 h 1318260"/>
              <a:gd name="connsiteX1" fmla="*/ 0 w 1067082"/>
              <a:gd name="connsiteY1" fmla="*/ 0 h 1318260"/>
              <a:gd name="connsiteX2" fmla="*/ 1066800 w 1067082"/>
              <a:gd name="connsiteY2" fmla="*/ 411480 h 1318260"/>
              <a:gd name="connsiteX3" fmla="*/ 1066800 w 1067082"/>
              <a:gd name="connsiteY3" fmla="*/ 1318260 h 1318260"/>
              <a:gd name="connsiteX0" fmla="*/ 1905 w 1070610"/>
              <a:gd name="connsiteY0" fmla="*/ 407670 h 1320165"/>
              <a:gd name="connsiteX1" fmla="*/ 0 w 1070610"/>
              <a:gd name="connsiteY1" fmla="*/ 0 h 1320165"/>
              <a:gd name="connsiteX2" fmla="*/ 1066800 w 1070610"/>
              <a:gd name="connsiteY2" fmla="*/ 411480 h 1320165"/>
              <a:gd name="connsiteX3" fmla="*/ 1070610 w 1070610"/>
              <a:gd name="connsiteY3" fmla="*/ 1320165 h 1320165"/>
              <a:gd name="connsiteX0" fmla="*/ 1905 w 1464945"/>
              <a:gd name="connsiteY0" fmla="*/ 407670 h 1163955"/>
              <a:gd name="connsiteX1" fmla="*/ 0 w 1464945"/>
              <a:gd name="connsiteY1" fmla="*/ 0 h 1163955"/>
              <a:gd name="connsiteX2" fmla="*/ 1066800 w 1464945"/>
              <a:gd name="connsiteY2" fmla="*/ 411480 h 1163955"/>
              <a:gd name="connsiteX3" fmla="*/ 1464945 w 1464945"/>
              <a:gd name="connsiteY3" fmla="*/ 1163955 h 1163955"/>
              <a:gd name="connsiteX0" fmla="*/ 1905 w 1464945"/>
              <a:gd name="connsiteY0" fmla="*/ 407670 h 1163955"/>
              <a:gd name="connsiteX1" fmla="*/ 0 w 1464945"/>
              <a:gd name="connsiteY1" fmla="*/ 0 h 1163955"/>
              <a:gd name="connsiteX2" fmla="*/ 1463040 w 1464945"/>
              <a:gd name="connsiteY2" fmla="*/ 428625 h 1163955"/>
              <a:gd name="connsiteX3" fmla="*/ 1464945 w 1464945"/>
              <a:gd name="connsiteY3" fmla="*/ 1163955 h 1163955"/>
              <a:gd name="connsiteX0" fmla="*/ 0 w 1482090"/>
              <a:gd name="connsiteY0" fmla="*/ 1154430 h 1163955"/>
              <a:gd name="connsiteX1" fmla="*/ 17145 w 1482090"/>
              <a:gd name="connsiteY1" fmla="*/ 0 h 1163955"/>
              <a:gd name="connsiteX2" fmla="*/ 1480185 w 1482090"/>
              <a:gd name="connsiteY2" fmla="*/ 428625 h 1163955"/>
              <a:gd name="connsiteX3" fmla="*/ 1482090 w 1482090"/>
              <a:gd name="connsiteY3" fmla="*/ 1163955 h 1163955"/>
              <a:gd name="connsiteX0" fmla="*/ 60960 w 1543050"/>
              <a:gd name="connsiteY0" fmla="*/ 737235 h 746760"/>
              <a:gd name="connsiteX1" fmla="*/ 0 w 1543050"/>
              <a:gd name="connsiteY1" fmla="*/ 0 h 746760"/>
              <a:gd name="connsiteX2" fmla="*/ 1541145 w 1543050"/>
              <a:gd name="connsiteY2" fmla="*/ 11430 h 746760"/>
              <a:gd name="connsiteX3" fmla="*/ 1543050 w 1543050"/>
              <a:gd name="connsiteY3" fmla="*/ 746760 h 746760"/>
              <a:gd name="connsiteX0" fmla="*/ 7620 w 1489710"/>
              <a:gd name="connsiteY0" fmla="*/ 784860 h 794385"/>
              <a:gd name="connsiteX1" fmla="*/ 0 w 1489710"/>
              <a:gd name="connsiteY1" fmla="*/ 0 h 794385"/>
              <a:gd name="connsiteX2" fmla="*/ 1487805 w 1489710"/>
              <a:gd name="connsiteY2" fmla="*/ 59055 h 794385"/>
              <a:gd name="connsiteX3" fmla="*/ 1489710 w 1489710"/>
              <a:gd name="connsiteY3" fmla="*/ 794385 h 794385"/>
              <a:gd name="connsiteX0" fmla="*/ 7620 w 1531077"/>
              <a:gd name="connsiteY0" fmla="*/ 784860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7"/>
              <a:gd name="connsiteY0" fmla="*/ 781107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6"/>
              <a:gd name="connsiteY0" fmla="*/ 781107 h 796261"/>
              <a:gd name="connsiteX1" fmla="*/ 0 w 1531076"/>
              <a:gd name="connsiteY1" fmla="*/ 0 h 796261"/>
              <a:gd name="connsiteX2" fmla="*/ 1531070 w 1531076"/>
              <a:gd name="connsiteY2" fmla="*/ 15896 h 796261"/>
              <a:gd name="connsiteX3" fmla="*/ 1487907 w 1531076"/>
              <a:gd name="connsiteY3" fmla="*/ 796261 h 796261"/>
              <a:gd name="connsiteX0" fmla="*/ 86939 w 1487907"/>
              <a:gd name="connsiteY0" fmla="*/ 781107 h 796261"/>
              <a:gd name="connsiteX1" fmla="*/ 0 w 1487907"/>
              <a:gd name="connsiteY1" fmla="*/ 0 h 796261"/>
              <a:gd name="connsiteX2" fmla="*/ 1486002 w 1487907"/>
              <a:gd name="connsiteY2" fmla="*/ 68437 h 796261"/>
              <a:gd name="connsiteX3" fmla="*/ 1487907 w 1487907"/>
              <a:gd name="connsiteY3" fmla="*/ 796261 h 796261"/>
              <a:gd name="connsiteX0" fmla="*/ 409 w 1401377"/>
              <a:gd name="connsiteY0" fmla="*/ 712670 h 727824"/>
              <a:gd name="connsiteX1" fmla="*/ 0 w 1401377"/>
              <a:gd name="connsiteY1" fmla="*/ 993 h 727824"/>
              <a:gd name="connsiteX2" fmla="*/ 1399472 w 1401377"/>
              <a:gd name="connsiteY2" fmla="*/ 0 h 727824"/>
              <a:gd name="connsiteX3" fmla="*/ 1401377 w 1401377"/>
              <a:gd name="connsiteY3" fmla="*/ 727824 h 727824"/>
            </a:gdLst>
            <a:ahLst/>
            <a:cxnLst>
              <a:cxn ang="0">
                <a:pos x="connsiteX0" y="connsiteY0"/>
              </a:cxn>
              <a:cxn ang="0">
                <a:pos x="connsiteX1" y="connsiteY1"/>
              </a:cxn>
              <a:cxn ang="0">
                <a:pos x="connsiteX2" y="connsiteY2"/>
              </a:cxn>
              <a:cxn ang="0">
                <a:pos x="connsiteX3" y="connsiteY3"/>
              </a:cxn>
            </a:cxnLst>
            <a:rect l="l" t="t" r="r" b="b"/>
            <a:pathLst>
              <a:path w="1401377" h="727824">
                <a:moveTo>
                  <a:pt x="409" y="712670"/>
                </a:moveTo>
                <a:cubicBezTo>
                  <a:pt x="273" y="475444"/>
                  <a:pt x="136" y="238219"/>
                  <a:pt x="0" y="993"/>
                </a:cubicBezTo>
                <a:lnTo>
                  <a:pt x="1399472" y="0"/>
                </a:lnTo>
                <a:cubicBezTo>
                  <a:pt x="1400107" y="221615"/>
                  <a:pt x="1401377" y="727824"/>
                  <a:pt x="1401377" y="727824"/>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 name="Connecteur droit 45"/>
          <p:cNvCxnSpPr/>
          <p:nvPr/>
        </p:nvCxnSpPr>
        <p:spPr>
          <a:xfrm flipH="1">
            <a:off x="4053678" y="3058370"/>
            <a:ext cx="403107" cy="453703"/>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sp>
        <p:nvSpPr>
          <p:cNvPr id="7" name="Plan 2"/>
          <p:cNvSpPr/>
          <p:nvPr/>
        </p:nvSpPr>
        <p:spPr>
          <a:xfrm>
            <a:off x="4028824" y="1743833"/>
            <a:ext cx="6459664" cy="1755761"/>
          </a:xfrm>
          <a:prstGeom prst="parallelogram">
            <a:avLst>
              <a:gd name="adj" fmla="val 40996"/>
            </a:avLst>
          </a:prstGeom>
          <a:solidFill>
            <a:srgbClr val="E6B9B8">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 name="Bord G"/>
          <p:cNvCxnSpPr/>
          <p:nvPr/>
        </p:nvCxnSpPr>
        <p:spPr>
          <a:xfrm flipV="1">
            <a:off x="4028825" y="1743833"/>
            <a:ext cx="720195" cy="1755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Rayon qi"/>
          <p:cNvCxnSpPr/>
          <p:nvPr/>
        </p:nvCxnSpPr>
        <p:spPr>
          <a:xfrm flipV="1">
            <a:off x="6887801" y="1743831"/>
            <a:ext cx="720195" cy="175576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Bord D"/>
          <p:cNvCxnSpPr/>
          <p:nvPr/>
        </p:nvCxnSpPr>
        <p:spPr>
          <a:xfrm flipV="1">
            <a:off x="9768294" y="1743833"/>
            <a:ext cx="720195" cy="1755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H="1">
            <a:off x="4028823" y="1758461"/>
            <a:ext cx="3564000" cy="1741128"/>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flipH="1">
            <a:off x="4028824" y="2316525"/>
            <a:ext cx="3348000" cy="1183064"/>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a:off x="4028824" y="2621713"/>
            <a:ext cx="3204000" cy="877876"/>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4028823" y="2029211"/>
            <a:ext cx="3456000" cy="1470379"/>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flipH="1">
            <a:off x="4028823" y="2892898"/>
            <a:ext cx="3096000" cy="605456"/>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7607939" y="1758461"/>
            <a:ext cx="2168257" cy="1741128"/>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7367207" y="2316525"/>
            <a:ext cx="2408988" cy="1183064"/>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7246222" y="2621713"/>
            <a:ext cx="2520000" cy="877876"/>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7485931" y="2029211"/>
            <a:ext cx="2290265" cy="1470379"/>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7132927" y="2892898"/>
            <a:ext cx="2635367" cy="605456"/>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Baseline"/>
          <p:cNvCxnSpPr>
            <a:endCxn id="41" idx="6"/>
          </p:cNvCxnSpPr>
          <p:nvPr/>
        </p:nvCxnSpPr>
        <p:spPr>
          <a:xfrm flipH="1">
            <a:off x="4091801" y="3499594"/>
            <a:ext cx="5668141" cy="4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orme libre 15"/>
          <p:cNvSpPr/>
          <p:nvPr/>
        </p:nvSpPr>
        <p:spPr>
          <a:xfrm rot="470962" flipH="1">
            <a:off x="8869665" y="2304852"/>
            <a:ext cx="1526789" cy="684380"/>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0 w 1068715"/>
              <a:gd name="connsiteY0" fmla="*/ 169545 h 1258876"/>
              <a:gd name="connsiteX1" fmla="*/ 1905 w 1068715"/>
              <a:gd name="connsiteY1" fmla="*/ 0 h 1258876"/>
              <a:gd name="connsiteX2" fmla="*/ 1068705 w 1068715"/>
              <a:gd name="connsiteY2" fmla="*/ 411480 h 1258876"/>
              <a:gd name="connsiteX3" fmla="*/ 1039955 w 1068715"/>
              <a:gd name="connsiteY3" fmla="*/ 1258876 h 1258876"/>
              <a:gd name="connsiteX0" fmla="*/ 0 w 1040378"/>
              <a:gd name="connsiteY0" fmla="*/ 169545 h 1258876"/>
              <a:gd name="connsiteX1" fmla="*/ 1905 w 1040378"/>
              <a:gd name="connsiteY1" fmla="*/ 0 h 1258876"/>
              <a:gd name="connsiteX2" fmla="*/ 1040137 w 1040378"/>
              <a:gd name="connsiteY2" fmla="*/ 409465 h 1258876"/>
              <a:gd name="connsiteX3" fmla="*/ 1039955 w 1040378"/>
              <a:gd name="connsiteY3" fmla="*/ 1258876 h 1258876"/>
              <a:gd name="connsiteX0" fmla="*/ 0 w 1040137"/>
              <a:gd name="connsiteY0" fmla="*/ 169545 h 1278123"/>
              <a:gd name="connsiteX1" fmla="*/ 1905 w 1040137"/>
              <a:gd name="connsiteY1" fmla="*/ 0 h 1278123"/>
              <a:gd name="connsiteX2" fmla="*/ 1040137 w 1040137"/>
              <a:gd name="connsiteY2" fmla="*/ 409465 h 1278123"/>
              <a:gd name="connsiteX3" fmla="*/ 1039955 w 1040137"/>
              <a:gd name="connsiteY3" fmla="*/ 1258876 h 1278123"/>
              <a:gd name="connsiteX0" fmla="*/ 0 w 1040137"/>
              <a:gd name="connsiteY0" fmla="*/ 169545 h 1278123"/>
              <a:gd name="connsiteX1" fmla="*/ 1905 w 1040137"/>
              <a:gd name="connsiteY1" fmla="*/ 0 h 1278123"/>
              <a:gd name="connsiteX2" fmla="*/ 1040137 w 1040137"/>
              <a:gd name="connsiteY2" fmla="*/ 409465 h 1278123"/>
              <a:gd name="connsiteX3" fmla="*/ 1039955 w 1040137"/>
              <a:gd name="connsiteY3" fmla="*/ 1258876 h 1278123"/>
              <a:gd name="connsiteX0" fmla="*/ 0 w 1040137"/>
              <a:gd name="connsiteY0" fmla="*/ 169545 h 1276428"/>
              <a:gd name="connsiteX1" fmla="*/ 1905 w 1040137"/>
              <a:gd name="connsiteY1" fmla="*/ 0 h 1276428"/>
              <a:gd name="connsiteX2" fmla="*/ 1040137 w 1040137"/>
              <a:gd name="connsiteY2" fmla="*/ 409465 h 1276428"/>
              <a:gd name="connsiteX3" fmla="*/ 1038328 w 1040137"/>
              <a:gd name="connsiteY3" fmla="*/ 1256732 h 1276428"/>
              <a:gd name="connsiteX0" fmla="*/ 28550 w 1068687"/>
              <a:gd name="connsiteY0" fmla="*/ 171820 h 1278703"/>
              <a:gd name="connsiteX1" fmla="*/ 0 w 1068687"/>
              <a:gd name="connsiteY1" fmla="*/ 0 h 1278703"/>
              <a:gd name="connsiteX2" fmla="*/ 1068687 w 1068687"/>
              <a:gd name="connsiteY2" fmla="*/ 411740 h 1278703"/>
              <a:gd name="connsiteX3" fmla="*/ 1066878 w 1068687"/>
              <a:gd name="connsiteY3" fmla="*/ 1259007 h 1278703"/>
              <a:gd name="connsiteX0" fmla="*/ 0 w 1072091"/>
              <a:gd name="connsiteY0" fmla="*/ 1073157 h 1278703"/>
              <a:gd name="connsiteX1" fmla="*/ 3404 w 1072091"/>
              <a:gd name="connsiteY1" fmla="*/ 0 h 1278703"/>
              <a:gd name="connsiteX2" fmla="*/ 1072091 w 1072091"/>
              <a:gd name="connsiteY2" fmla="*/ 411740 h 1278703"/>
              <a:gd name="connsiteX3" fmla="*/ 1070282 w 1072091"/>
              <a:gd name="connsiteY3" fmla="*/ 1259007 h 1278703"/>
              <a:gd name="connsiteX0" fmla="*/ 288 w 1069020"/>
              <a:gd name="connsiteY0" fmla="*/ 714016 h 1278703"/>
              <a:gd name="connsiteX1" fmla="*/ 333 w 1069020"/>
              <a:gd name="connsiteY1" fmla="*/ 0 h 1278703"/>
              <a:gd name="connsiteX2" fmla="*/ 1069020 w 1069020"/>
              <a:gd name="connsiteY2" fmla="*/ 411740 h 1278703"/>
              <a:gd name="connsiteX3" fmla="*/ 1067211 w 1069020"/>
              <a:gd name="connsiteY3" fmla="*/ 1259007 h 1278703"/>
              <a:gd name="connsiteX0" fmla="*/ 0 w 1070880"/>
              <a:gd name="connsiteY0" fmla="*/ 715643 h 1278703"/>
              <a:gd name="connsiteX1" fmla="*/ 2193 w 1070880"/>
              <a:gd name="connsiteY1" fmla="*/ 0 h 1278703"/>
              <a:gd name="connsiteX2" fmla="*/ 1070880 w 1070880"/>
              <a:gd name="connsiteY2" fmla="*/ 411740 h 1278703"/>
              <a:gd name="connsiteX3" fmla="*/ 1069071 w 1070880"/>
              <a:gd name="connsiteY3" fmla="*/ 1259007 h 1278703"/>
              <a:gd name="connsiteX0" fmla="*/ 0 w 1074133"/>
              <a:gd name="connsiteY0" fmla="*/ 711348 h 1278703"/>
              <a:gd name="connsiteX1" fmla="*/ 5446 w 1074133"/>
              <a:gd name="connsiteY1" fmla="*/ 0 h 1278703"/>
              <a:gd name="connsiteX2" fmla="*/ 1074133 w 1074133"/>
              <a:gd name="connsiteY2" fmla="*/ 411740 h 1278703"/>
              <a:gd name="connsiteX3" fmla="*/ 1072324 w 1074133"/>
              <a:gd name="connsiteY3" fmla="*/ 1259007 h 1278703"/>
              <a:gd name="connsiteX0" fmla="*/ 0 w 1944389"/>
              <a:gd name="connsiteY0" fmla="*/ 314459 h 1278703"/>
              <a:gd name="connsiteX1" fmla="*/ 875702 w 1944389"/>
              <a:gd name="connsiteY1" fmla="*/ 0 h 1278703"/>
              <a:gd name="connsiteX2" fmla="*/ 1944389 w 1944389"/>
              <a:gd name="connsiteY2" fmla="*/ 411740 h 1278703"/>
              <a:gd name="connsiteX3" fmla="*/ 1942580 w 1944389"/>
              <a:gd name="connsiteY3" fmla="*/ 1259007 h 1278703"/>
              <a:gd name="connsiteX0" fmla="*/ 0 w 1944389"/>
              <a:gd name="connsiteY0" fmla="*/ 314459 h 1278703"/>
              <a:gd name="connsiteX1" fmla="*/ 875702 w 1944389"/>
              <a:gd name="connsiteY1" fmla="*/ 0 h 1278703"/>
              <a:gd name="connsiteX2" fmla="*/ 1944389 w 1944389"/>
              <a:gd name="connsiteY2" fmla="*/ 411740 h 1278703"/>
              <a:gd name="connsiteX3" fmla="*/ 1942580 w 1944389"/>
              <a:gd name="connsiteY3" fmla="*/ 1259007 h 1278703"/>
              <a:gd name="connsiteX0" fmla="*/ 0 w 1944389"/>
              <a:gd name="connsiteY0" fmla="*/ 438173 h 1402417"/>
              <a:gd name="connsiteX1" fmla="*/ 62014 w 1944389"/>
              <a:gd name="connsiteY1" fmla="*/ 0 h 1402417"/>
              <a:gd name="connsiteX2" fmla="*/ 1944389 w 1944389"/>
              <a:gd name="connsiteY2" fmla="*/ 535454 h 1402417"/>
              <a:gd name="connsiteX3" fmla="*/ 1942580 w 1944389"/>
              <a:gd name="connsiteY3" fmla="*/ 1382721 h 1402417"/>
              <a:gd name="connsiteX0" fmla="*/ 0 w 1944389"/>
              <a:gd name="connsiteY0" fmla="*/ 438173 h 1402417"/>
              <a:gd name="connsiteX1" fmla="*/ 62014 w 1944389"/>
              <a:gd name="connsiteY1" fmla="*/ 0 h 1402417"/>
              <a:gd name="connsiteX2" fmla="*/ 1944389 w 1944389"/>
              <a:gd name="connsiteY2" fmla="*/ 535454 h 1402417"/>
              <a:gd name="connsiteX3" fmla="*/ 1942580 w 1944389"/>
              <a:gd name="connsiteY3" fmla="*/ 1382721 h 1402417"/>
              <a:gd name="connsiteX0" fmla="*/ 0 w 1944389"/>
              <a:gd name="connsiteY0" fmla="*/ 438693 h 1402937"/>
              <a:gd name="connsiteX1" fmla="*/ 58239 w 1944389"/>
              <a:gd name="connsiteY1" fmla="*/ 0 h 1402937"/>
              <a:gd name="connsiteX2" fmla="*/ 1944389 w 1944389"/>
              <a:gd name="connsiteY2" fmla="*/ 535974 h 1402937"/>
              <a:gd name="connsiteX3" fmla="*/ 1942580 w 1944389"/>
              <a:gd name="connsiteY3" fmla="*/ 1383241 h 1402937"/>
              <a:gd name="connsiteX0" fmla="*/ 0 w 1944389"/>
              <a:gd name="connsiteY0" fmla="*/ 481837 h 1446081"/>
              <a:gd name="connsiteX1" fmla="*/ 66110 w 1944389"/>
              <a:gd name="connsiteY1" fmla="*/ 0 h 1446081"/>
              <a:gd name="connsiteX2" fmla="*/ 1944389 w 1944389"/>
              <a:gd name="connsiteY2" fmla="*/ 579118 h 1446081"/>
              <a:gd name="connsiteX3" fmla="*/ 1942580 w 1944389"/>
              <a:gd name="connsiteY3" fmla="*/ 1426385 h 1446081"/>
              <a:gd name="connsiteX0" fmla="*/ 0 w 1944389"/>
              <a:gd name="connsiteY0" fmla="*/ 481837 h 1446081"/>
              <a:gd name="connsiteX1" fmla="*/ 66110 w 1944389"/>
              <a:gd name="connsiteY1" fmla="*/ 0 h 1446081"/>
              <a:gd name="connsiteX2" fmla="*/ 1944389 w 1944389"/>
              <a:gd name="connsiteY2" fmla="*/ 579118 h 1446081"/>
              <a:gd name="connsiteX3" fmla="*/ 1942580 w 1944389"/>
              <a:gd name="connsiteY3" fmla="*/ 1426385 h 1446081"/>
              <a:gd name="connsiteX0" fmla="*/ 0 w 1944389"/>
              <a:gd name="connsiteY0" fmla="*/ 431404 h 1395648"/>
              <a:gd name="connsiteX1" fmla="*/ 55312 w 1944389"/>
              <a:gd name="connsiteY1" fmla="*/ 0 h 1395648"/>
              <a:gd name="connsiteX2" fmla="*/ 1944389 w 1944389"/>
              <a:gd name="connsiteY2" fmla="*/ 528685 h 1395648"/>
              <a:gd name="connsiteX3" fmla="*/ 1942580 w 1944389"/>
              <a:gd name="connsiteY3" fmla="*/ 1375952 h 1395648"/>
              <a:gd name="connsiteX0" fmla="*/ 0 w 1944389"/>
              <a:gd name="connsiteY0" fmla="*/ 440840 h 1405084"/>
              <a:gd name="connsiteX1" fmla="*/ 56613 w 1944389"/>
              <a:gd name="connsiteY1" fmla="*/ 0 h 1405084"/>
              <a:gd name="connsiteX2" fmla="*/ 1944389 w 1944389"/>
              <a:gd name="connsiteY2" fmla="*/ 538121 h 1405084"/>
              <a:gd name="connsiteX3" fmla="*/ 1942580 w 1944389"/>
              <a:gd name="connsiteY3" fmla="*/ 1385388 h 1405084"/>
              <a:gd name="connsiteX0" fmla="*/ 0 w 1944389"/>
              <a:gd name="connsiteY0" fmla="*/ 432771 h 1397015"/>
              <a:gd name="connsiteX1" fmla="*/ 59346 w 1944389"/>
              <a:gd name="connsiteY1" fmla="*/ 0 h 1397015"/>
              <a:gd name="connsiteX2" fmla="*/ 1944389 w 1944389"/>
              <a:gd name="connsiteY2" fmla="*/ 530052 h 1397015"/>
              <a:gd name="connsiteX3" fmla="*/ 1942580 w 1944389"/>
              <a:gd name="connsiteY3" fmla="*/ 1377319 h 1397015"/>
              <a:gd name="connsiteX0" fmla="*/ 0 w 1944389"/>
              <a:gd name="connsiteY0" fmla="*/ 432771 h 1397015"/>
              <a:gd name="connsiteX1" fmla="*/ 59346 w 1944389"/>
              <a:gd name="connsiteY1" fmla="*/ 0 h 1397015"/>
              <a:gd name="connsiteX2" fmla="*/ 1944389 w 1944389"/>
              <a:gd name="connsiteY2" fmla="*/ 530052 h 1397015"/>
              <a:gd name="connsiteX3" fmla="*/ 1942580 w 1944389"/>
              <a:gd name="connsiteY3" fmla="*/ 1377319 h 1397015"/>
              <a:gd name="connsiteX0" fmla="*/ 0 w 1942580"/>
              <a:gd name="connsiteY0" fmla="*/ 432771 h 1377319"/>
              <a:gd name="connsiteX1" fmla="*/ 59346 w 1942580"/>
              <a:gd name="connsiteY1" fmla="*/ 0 h 1377319"/>
              <a:gd name="connsiteX2" fmla="*/ 1526789 w 1942580"/>
              <a:gd name="connsiteY2" fmla="*/ 197490 h 1377319"/>
              <a:gd name="connsiteX3" fmla="*/ 1942580 w 1942580"/>
              <a:gd name="connsiteY3" fmla="*/ 1377319 h 1377319"/>
              <a:gd name="connsiteX0" fmla="*/ 0 w 1526789"/>
              <a:gd name="connsiteY0" fmla="*/ 432771 h 819748"/>
              <a:gd name="connsiteX1" fmla="*/ 59346 w 1526789"/>
              <a:gd name="connsiteY1" fmla="*/ 0 h 819748"/>
              <a:gd name="connsiteX2" fmla="*/ 1526789 w 1526789"/>
              <a:gd name="connsiteY2" fmla="*/ 197490 h 819748"/>
              <a:gd name="connsiteX3" fmla="*/ 1464758 w 1526789"/>
              <a:gd name="connsiteY3" fmla="*/ 630698 h 819748"/>
              <a:gd name="connsiteX0" fmla="*/ 0 w 1526789"/>
              <a:gd name="connsiteY0" fmla="*/ 432771 h 750999"/>
              <a:gd name="connsiteX1" fmla="*/ 59346 w 1526789"/>
              <a:gd name="connsiteY1" fmla="*/ 0 h 750999"/>
              <a:gd name="connsiteX2" fmla="*/ 1526789 w 1526789"/>
              <a:gd name="connsiteY2" fmla="*/ 197490 h 750999"/>
              <a:gd name="connsiteX3" fmla="*/ 1464758 w 1526789"/>
              <a:gd name="connsiteY3" fmla="*/ 630698 h 750999"/>
              <a:gd name="connsiteX0" fmla="*/ 0 w 1526789"/>
              <a:gd name="connsiteY0" fmla="*/ 432771 h 630698"/>
              <a:gd name="connsiteX1" fmla="*/ 59346 w 1526789"/>
              <a:gd name="connsiteY1" fmla="*/ 0 h 630698"/>
              <a:gd name="connsiteX2" fmla="*/ 1526789 w 1526789"/>
              <a:gd name="connsiteY2" fmla="*/ 197490 h 630698"/>
              <a:gd name="connsiteX3" fmla="*/ 1464758 w 1526789"/>
              <a:gd name="connsiteY3" fmla="*/ 630698 h 630698"/>
            </a:gdLst>
            <a:ahLst/>
            <a:cxnLst>
              <a:cxn ang="0">
                <a:pos x="connsiteX0" y="connsiteY0"/>
              </a:cxn>
              <a:cxn ang="0">
                <a:pos x="connsiteX1" y="connsiteY1"/>
              </a:cxn>
              <a:cxn ang="0">
                <a:pos x="connsiteX2" y="connsiteY2"/>
              </a:cxn>
              <a:cxn ang="0">
                <a:pos x="connsiteX3" y="connsiteY3"/>
              </a:cxn>
            </a:cxnLst>
            <a:rect l="l" t="t" r="r" b="b"/>
            <a:pathLst>
              <a:path w="1526789" h="630698">
                <a:moveTo>
                  <a:pt x="0" y="432771"/>
                </a:moveTo>
                <a:cubicBezTo>
                  <a:pt x="61648" y="-1218"/>
                  <a:pt x="-1261" y="426441"/>
                  <a:pt x="59346" y="0"/>
                </a:cubicBezTo>
                <a:lnTo>
                  <a:pt x="1526789" y="197490"/>
                </a:lnTo>
                <a:cubicBezTo>
                  <a:pt x="1451114" y="735498"/>
                  <a:pt x="1495773" y="414094"/>
                  <a:pt x="1464758" y="630698"/>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Connecteur droit 16"/>
          <p:cNvCxnSpPr/>
          <p:nvPr/>
        </p:nvCxnSpPr>
        <p:spPr>
          <a:xfrm flipV="1">
            <a:off x="8880362" y="2892898"/>
            <a:ext cx="111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a:xfrm>
            <a:off x="6831577" y="3433553"/>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19" name="Forme libre 18"/>
          <p:cNvSpPr/>
          <p:nvPr/>
        </p:nvSpPr>
        <p:spPr>
          <a:xfrm>
            <a:off x="6276532" y="2417626"/>
            <a:ext cx="1478562" cy="468770"/>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384175 w 1453162"/>
              <a:gd name="connsiteY0" fmla="*/ 276225 h 1184910"/>
              <a:gd name="connsiteX1" fmla="*/ 0 w 1453162"/>
              <a:gd name="connsiteY1" fmla="*/ 0 h 1184910"/>
              <a:gd name="connsiteX2" fmla="*/ 1452880 w 1453162"/>
              <a:gd name="connsiteY2" fmla="*/ 518160 h 1184910"/>
              <a:gd name="connsiteX3" fmla="*/ 1452880 w 1453162"/>
              <a:gd name="connsiteY3" fmla="*/ 1184910 h 1184910"/>
              <a:gd name="connsiteX0" fmla="*/ 384175 w 1470041"/>
              <a:gd name="connsiteY0" fmla="*/ 287655 h 1196340"/>
              <a:gd name="connsiteX1" fmla="*/ 0 w 1470041"/>
              <a:gd name="connsiteY1" fmla="*/ 11430 h 1196340"/>
              <a:gd name="connsiteX2" fmla="*/ 1470025 w 1470041"/>
              <a:gd name="connsiteY2" fmla="*/ 0 h 1196340"/>
              <a:gd name="connsiteX3" fmla="*/ 1452880 w 1470041"/>
              <a:gd name="connsiteY3" fmla="*/ 1196340 h 1196340"/>
              <a:gd name="connsiteX0" fmla="*/ 386080 w 1471946"/>
              <a:gd name="connsiteY0" fmla="*/ 304800 h 1213485"/>
              <a:gd name="connsiteX1" fmla="*/ 0 w 1471946"/>
              <a:gd name="connsiteY1" fmla="*/ 0 h 1213485"/>
              <a:gd name="connsiteX2" fmla="*/ 1471930 w 1471946"/>
              <a:gd name="connsiteY2" fmla="*/ 17145 h 1213485"/>
              <a:gd name="connsiteX3" fmla="*/ 1454785 w 1471946"/>
              <a:gd name="connsiteY3" fmla="*/ 1213485 h 1213485"/>
              <a:gd name="connsiteX0" fmla="*/ 389890 w 1475756"/>
              <a:gd name="connsiteY0" fmla="*/ 287655 h 1196340"/>
              <a:gd name="connsiteX1" fmla="*/ 0 w 1475756"/>
              <a:gd name="connsiteY1" fmla="*/ 1905 h 1196340"/>
              <a:gd name="connsiteX2" fmla="*/ 1475740 w 1475756"/>
              <a:gd name="connsiteY2" fmla="*/ 0 h 1196340"/>
              <a:gd name="connsiteX3" fmla="*/ 1458595 w 1475756"/>
              <a:gd name="connsiteY3" fmla="*/ 1196340 h 1196340"/>
              <a:gd name="connsiteX0" fmla="*/ 0 w 1480201"/>
              <a:gd name="connsiteY0" fmla="*/ 438150 h 1196340"/>
              <a:gd name="connsiteX1" fmla="*/ 4445 w 1480201"/>
              <a:gd name="connsiteY1" fmla="*/ 1905 h 1196340"/>
              <a:gd name="connsiteX2" fmla="*/ 1480185 w 1480201"/>
              <a:gd name="connsiteY2" fmla="*/ 0 h 1196340"/>
              <a:gd name="connsiteX3" fmla="*/ 1463040 w 1480201"/>
              <a:gd name="connsiteY3" fmla="*/ 1196340 h 1196340"/>
              <a:gd name="connsiteX0" fmla="*/ 0 w 1546860"/>
              <a:gd name="connsiteY0" fmla="*/ 438150 h 464820"/>
              <a:gd name="connsiteX1" fmla="*/ 4445 w 1546860"/>
              <a:gd name="connsiteY1" fmla="*/ 1905 h 464820"/>
              <a:gd name="connsiteX2" fmla="*/ 1480185 w 1546860"/>
              <a:gd name="connsiteY2" fmla="*/ 0 h 464820"/>
              <a:gd name="connsiteX3" fmla="*/ 1546860 w 1546860"/>
              <a:gd name="connsiteY3" fmla="*/ 464820 h 464820"/>
              <a:gd name="connsiteX0" fmla="*/ 0 w 1480467"/>
              <a:gd name="connsiteY0" fmla="*/ 438150 h 451485"/>
              <a:gd name="connsiteX1" fmla="*/ 4445 w 1480467"/>
              <a:gd name="connsiteY1" fmla="*/ 1905 h 451485"/>
              <a:gd name="connsiteX2" fmla="*/ 1480185 w 1480467"/>
              <a:gd name="connsiteY2" fmla="*/ 0 h 451485"/>
              <a:gd name="connsiteX3" fmla="*/ 1480185 w 1480467"/>
              <a:gd name="connsiteY3" fmla="*/ 451485 h 451485"/>
              <a:gd name="connsiteX0" fmla="*/ 0 w 1480467"/>
              <a:gd name="connsiteY0" fmla="*/ 436315 h 451485"/>
              <a:gd name="connsiteX1" fmla="*/ 4445 w 1480467"/>
              <a:gd name="connsiteY1" fmla="*/ 1905 h 451485"/>
              <a:gd name="connsiteX2" fmla="*/ 1480185 w 1480467"/>
              <a:gd name="connsiteY2" fmla="*/ 0 h 451485"/>
              <a:gd name="connsiteX3" fmla="*/ 1480185 w 1480467"/>
              <a:gd name="connsiteY3" fmla="*/ 451485 h 451485"/>
              <a:gd name="connsiteX0" fmla="*/ 0 w 1478562"/>
              <a:gd name="connsiteY0" fmla="*/ 436315 h 451485"/>
              <a:gd name="connsiteX1" fmla="*/ 2540 w 1478562"/>
              <a:gd name="connsiteY1" fmla="*/ 1905 h 451485"/>
              <a:gd name="connsiteX2" fmla="*/ 1478280 w 1478562"/>
              <a:gd name="connsiteY2" fmla="*/ 0 h 451485"/>
              <a:gd name="connsiteX3" fmla="*/ 1478280 w 1478562"/>
              <a:gd name="connsiteY3" fmla="*/ 451485 h 451485"/>
            </a:gdLst>
            <a:ahLst/>
            <a:cxnLst>
              <a:cxn ang="0">
                <a:pos x="connsiteX0" y="connsiteY0"/>
              </a:cxn>
              <a:cxn ang="0">
                <a:pos x="connsiteX1" y="connsiteY1"/>
              </a:cxn>
              <a:cxn ang="0">
                <a:pos x="connsiteX2" y="connsiteY2"/>
              </a:cxn>
              <a:cxn ang="0">
                <a:pos x="connsiteX3" y="connsiteY3"/>
              </a:cxn>
            </a:cxnLst>
            <a:rect l="l" t="t" r="r" b="b"/>
            <a:pathLst>
              <a:path w="1478562" h="451485">
                <a:moveTo>
                  <a:pt x="0" y="436315"/>
                </a:moveTo>
                <a:cubicBezTo>
                  <a:pt x="1482" y="290900"/>
                  <a:pt x="1058" y="147320"/>
                  <a:pt x="2540" y="1905"/>
                </a:cubicBezTo>
                <a:lnTo>
                  <a:pt x="1478280" y="0"/>
                </a:lnTo>
                <a:cubicBezTo>
                  <a:pt x="1478915" y="221615"/>
                  <a:pt x="1478280" y="451485"/>
                  <a:pt x="1478280" y="451485"/>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p:cNvCxnSpPr/>
          <p:nvPr/>
        </p:nvCxnSpPr>
        <p:spPr>
          <a:xfrm>
            <a:off x="7169572" y="2892898"/>
            <a:ext cx="57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a:xfrm>
            <a:off x="7066886" y="2826239"/>
            <a:ext cx="132080" cy="132080"/>
          </a:xfrm>
          <a:prstGeom prst="ellipse">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2" name="Ellipse 21"/>
          <p:cNvSpPr/>
          <p:nvPr/>
        </p:nvSpPr>
        <p:spPr>
          <a:xfrm>
            <a:off x="9950421" y="2823598"/>
            <a:ext cx="132080" cy="132080"/>
          </a:xfrm>
          <a:prstGeom prst="ellipse">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3" name="ZoneTexte 22"/>
              <p:cNvSpPr txBox="1"/>
              <p:nvPr/>
            </p:nvSpPr>
            <p:spPr>
              <a:xfrm>
                <a:off x="8539303" y="1741063"/>
                <a:ext cx="1671332" cy="646331"/>
              </a:xfrm>
              <a:prstGeom prst="rect">
                <a:avLst/>
              </a:prstGeom>
              <a:noFill/>
            </p:spPr>
            <p:txBody>
              <a:bodyPr wrap="square" rtlCol="0">
                <a:spAutoFit/>
              </a:bodyPr>
              <a:lstStyle/>
              <a:p>
                <a:pPr algn="ctr"/>
                <a:r>
                  <a:rPr lang="fr-FR" dirty="0"/>
                  <a:t>Epipolar plane of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a14:m>
                <a:endParaRPr lang="fr-FR" dirty="0"/>
              </a:p>
            </p:txBody>
          </p:sp>
        </mc:Choice>
        <mc:Fallback xmlns="">
          <p:sp>
            <p:nvSpPr>
              <p:cNvPr id="23" name="ZoneTexte 22"/>
              <p:cNvSpPr txBox="1">
                <a:spLocks noRot="1" noChangeAspect="1" noMove="1" noResize="1" noEditPoints="1" noAdjustHandles="1" noChangeArrowheads="1" noChangeShapeType="1" noTextEdit="1"/>
              </p:cNvSpPr>
              <p:nvPr/>
            </p:nvSpPr>
            <p:spPr>
              <a:xfrm>
                <a:off x="8539303" y="1741063"/>
                <a:ext cx="1671332" cy="646331"/>
              </a:xfrm>
              <a:prstGeom prst="rect">
                <a:avLst/>
              </a:prstGeom>
              <a:blipFill>
                <a:blip r:embed="rId2"/>
                <a:stretch>
                  <a:fillRect t="-4717" b="-1509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865020" y="2430848"/>
                <a:ext cx="4519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m:oMathPara>
                </a14:m>
                <a:endParaRPr lang="fr-FR" dirty="0"/>
              </a:p>
            </p:txBody>
          </p:sp>
        </mc:Choice>
        <mc:Fallback xmlns="">
          <p:sp>
            <p:nvSpPr>
              <p:cNvPr id="24" name="Rectangle 23"/>
              <p:cNvSpPr>
                <a:spLocks noRot="1" noChangeAspect="1" noMove="1" noResize="1" noEditPoints="1" noAdjustHandles="1" noChangeArrowheads="1" noChangeShapeType="1" noTextEdit="1"/>
              </p:cNvSpPr>
              <p:nvPr/>
            </p:nvSpPr>
            <p:spPr>
              <a:xfrm>
                <a:off x="6865020" y="2430848"/>
                <a:ext cx="451983" cy="369332"/>
              </a:xfrm>
              <a:prstGeom prst="rect">
                <a:avLst/>
              </a:prstGeom>
              <a:blipFill>
                <a:blip r:embed="rId3"/>
                <a:stretch>
                  <a:fillRect b="-1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ZoneTexte 24"/>
              <p:cNvSpPr txBox="1"/>
              <p:nvPr/>
            </p:nvSpPr>
            <p:spPr>
              <a:xfrm>
                <a:off x="8539305" y="3728590"/>
                <a:ext cx="1671331" cy="369332"/>
              </a:xfrm>
              <a:prstGeom prst="rect">
                <a:avLst/>
              </a:prstGeom>
              <a:noFill/>
            </p:spPr>
            <p:txBody>
              <a:bodyPr wrap="square" rtlCol="0">
                <a:spAutoFit/>
              </a:bodyPr>
              <a:lstStyle/>
              <a:p>
                <a:pPr algn="ctr"/>
                <a:r>
                  <a:rPr lang="fr-FR" dirty="0"/>
                  <a:t>ES of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a14:m>
                <a:endParaRPr lang="fr-FR" dirty="0"/>
              </a:p>
            </p:txBody>
          </p:sp>
        </mc:Choice>
        <mc:Fallback xmlns="">
          <p:sp>
            <p:nvSpPr>
              <p:cNvPr id="25" name="ZoneTexte 24"/>
              <p:cNvSpPr txBox="1">
                <a:spLocks noRot="1" noChangeAspect="1" noMove="1" noResize="1" noEditPoints="1" noAdjustHandles="1" noChangeArrowheads="1" noChangeShapeType="1" noTextEdit="1"/>
              </p:cNvSpPr>
              <p:nvPr/>
            </p:nvSpPr>
            <p:spPr>
              <a:xfrm>
                <a:off x="8539305" y="3728590"/>
                <a:ext cx="1671331" cy="369332"/>
              </a:xfrm>
              <a:prstGeom prst="rect">
                <a:avLst/>
              </a:prstGeom>
              <a:blipFill>
                <a:blip r:embed="rId4"/>
                <a:stretch>
                  <a:fillRect t="-8333" b="-28333"/>
                </a:stretch>
              </a:blipFill>
            </p:spPr>
            <p:txBody>
              <a:bodyPr/>
              <a:lstStyle/>
              <a:p>
                <a:r>
                  <a:rPr lang="fr-FR">
                    <a:noFill/>
                  </a:rPr>
                  <a:t> </a:t>
                </a:r>
              </a:p>
            </p:txBody>
          </p:sp>
        </mc:Fallback>
      </mc:AlternateContent>
      <p:cxnSp>
        <p:nvCxnSpPr>
          <p:cNvPr id="26" name="Connecteur droit 25"/>
          <p:cNvCxnSpPr/>
          <p:nvPr/>
        </p:nvCxnSpPr>
        <p:spPr>
          <a:xfrm flipH="1">
            <a:off x="9212182" y="2889934"/>
            <a:ext cx="304002" cy="8286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a:off x="9765913" y="3038998"/>
            <a:ext cx="403107" cy="453703"/>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sp>
        <p:nvSpPr>
          <p:cNvPr id="28" name="Ellipse 27"/>
          <p:cNvSpPr/>
          <p:nvPr/>
        </p:nvSpPr>
        <p:spPr>
          <a:xfrm>
            <a:off x="9703434" y="3423479"/>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29" name="Ellipse 28"/>
          <p:cNvSpPr/>
          <p:nvPr/>
        </p:nvSpPr>
        <p:spPr>
          <a:xfrm>
            <a:off x="7541898" y="1670220"/>
            <a:ext cx="132080" cy="13208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30" name="Ellipse 29"/>
          <p:cNvSpPr/>
          <p:nvPr/>
        </p:nvSpPr>
        <p:spPr>
          <a:xfrm>
            <a:off x="8966634" y="2816461"/>
            <a:ext cx="132080" cy="132080"/>
          </a:xfrm>
          <a:prstGeom prst="ellipse">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cxnSp>
        <p:nvCxnSpPr>
          <p:cNvPr id="31" name="Connecteur droit avec flèche 30"/>
          <p:cNvCxnSpPr/>
          <p:nvPr/>
        </p:nvCxnSpPr>
        <p:spPr>
          <a:xfrm>
            <a:off x="9032675" y="2764399"/>
            <a:ext cx="9837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007871" y="2417626"/>
            <a:ext cx="1165704" cy="369332"/>
          </a:xfrm>
          <a:prstGeom prst="rect">
            <a:avLst/>
          </a:prstGeom>
        </p:spPr>
        <p:txBody>
          <a:bodyPr wrap="none">
            <a:spAutoFit/>
          </a:bodyPr>
          <a:lstStyle/>
          <a:p>
            <a:r>
              <a:rPr lang="fr-FR" dirty="0" err="1"/>
              <a:t>Disparity</a:t>
            </a:r>
            <a:endParaRPr lang="fr-FR" dirty="0"/>
          </a:p>
        </p:txBody>
      </p:sp>
      <mc:AlternateContent xmlns:mc="http://schemas.openxmlformats.org/markup-compatibility/2006" xmlns:a14="http://schemas.microsoft.com/office/drawing/2010/main">
        <mc:Choice Requires="a14">
          <p:sp>
            <p:nvSpPr>
              <p:cNvPr id="33" name="Rectangle 32"/>
              <p:cNvSpPr/>
              <p:nvPr/>
            </p:nvSpPr>
            <p:spPr>
              <a:xfrm>
                <a:off x="7110785" y="1534683"/>
                <a:ext cx="4596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𝑀</m:t>
                      </m:r>
                    </m:oMath>
                  </m:oMathPara>
                </a14:m>
                <a:endParaRPr lang="fr-FR" dirty="0"/>
              </a:p>
            </p:txBody>
          </p:sp>
        </mc:Choice>
        <mc:Fallback xmlns="">
          <p:sp>
            <p:nvSpPr>
              <p:cNvPr id="33" name="Rectangle 32"/>
              <p:cNvSpPr>
                <a:spLocks noRot="1" noChangeAspect="1" noMove="1" noResize="1" noEditPoints="1" noAdjustHandles="1" noChangeArrowheads="1" noChangeShapeType="1" noTextEdit="1"/>
              </p:cNvSpPr>
              <p:nvPr/>
            </p:nvSpPr>
            <p:spPr>
              <a:xfrm>
                <a:off x="7110785" y="1534683"/>
                <a:ext cx="459613"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p:cNvSpPr txBox="1"/>
              <p:nvPr/>
            </p:nvSpPr>
            <p:spPr>
              <a:xfrm>
                <a:off x="6084391" y="3733910"/>
                <a:ext cx="2811802" cy="647357"/>
              </a:xfrm>
              <a:prstGeom prst="rect">
                <a:avLst/>
              </a:prstGeom>
              <a:noFill/>
            </p:spPr>
            <p:txBody>
              <a:bodyPr wrap="square" rtlCol="0">
                <a:spAutoFit/>
              </a:bodyPr>
              <a:lstStyle/>
              <a:p>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𝛿</m:t>
                        </m:r>
                      </m:e>
                      <m:sub>
                        <m:r>
                          <a:rPr lang="fr-FR" i="1">
                            <a:solidFill>
                              <a:srgbClr val="FF0000"/>
                            </a:solidFill>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𝑐</m:t>
                        </m:r>
                      </m:e>
                      <m:sub>
                        <m:r>
                          <a:rPr lang="fr-FR" i="1">
                            <a:solidFill>
                              <a:srgbClr val="FF0000"/>
                            </a:solidFill>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≥0</m:t>
                    </m:r>
                  </m:oMath>
                </a14:m>
                <a:r>
                  <a:rPr lang="fr-FR" dirty="0"/>
                  <a:t>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𝑐</m:t>
                        </m:r>
                      </m:e>
                      <m:sub>
                        <m:r>
                          <a:rPr lang="fr-FR" i="1">
                            <a:solidFill>
                              <a:srgbClr val="FF0000"/>
                            </a:solidFill>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𝑘𝑢</m:t>
                        </m:r>
                      </m:e>
                      <m:sup>
                        <m:r>
                          <a:rPr lang="fr-FR" i="1">
                            <a:latin typeface="Cambria Math" panose="02040503050406030204" pitchFamily="18" charset="0"/>
                            <a:ea typeface="Cambria Math" panose="02040503050406030204" pitchFamily="18" charset="0"/>
                          </a:rPr>
                          <m:t>𝑠</m:t>
                        </m:r>
                      </m:sup>
                    </m:sSup>
                    <m:sSubSup>
                      <m:sSubSupPr>
                        <m:ctrlPr>
                          <a:rPr lang="fr-FR" i="1">
                            <a:latin typeface="Cambria Math" panose="02040503050406030204" pitchFamily="18" charset="0"/>
                            <a:ea typeface="Cambria Math" panose="02040503050406030204" pitchFamily="18" charset="0"/>
                          </a:rPr>
                        </m:ctrlPr>
                      </m:sSubSupPr>
                      <m:e>
                        <m:r>
                          <a:rPr lang="fr-FR" i="1">
                            <a:latin typeface="Cambria Math" panose="02040503050406030204" pitchFamily="18" charset="0"/>
                            <a:ea typeface="Cambria Math" panose="02040503050406030204" pitchFamily="18" charset="0"/>
                          </a:rPr>
                          <m:t>𝑏</m:t>
                        </m:r>
                      </m:e>
                      <m:sub>
                        <m:r>
                          <a:rPr lang="fr-FR" i="1">
                            <a:solidFill>
                              <a:srgbClr val="FF0000"/>
                            </a:solidFill>
                            <a:latin typeface="Cambria Math" panose="02040503050406030204" pitchFamily="18" charset="0"/>
                            <a:ea typeface="Cambria Math" panose="02040503050406030204" pitchFamily="18" charset="0"/>
                          </a:rPr>
                          <m:t>𝑖</m:t>
                        </m:r>
                      </m:sub>
                      <m:sup>
                        <m:r>
                          <a:rPr lang="fr-FR" i="1">
                            <a:latin typeface="Cambria Math" panose="02040503050406030204" pitchFamily="18" charset="0"/>
                            <a:ea typeface="Cambria Math" panose="02040503050406030204" pitchFamily="18" charset="0"/>
                          </a:rPr>
                          <m:t>𝑠</m:t>
                        </m:r>
                      </m:sup>
                    </m:sSubSup>
                  </m:oMath>
                </a14:m>
                <a:endParaRPr lang="fr-FR" dirty="0"/>
              </a:p>
            </p:txBody>
          </p:sp>
        </mc:Choice>
        <mc:Fallback xmlns="">
          <p:sp>
            <p:nvSpPr>
              <p:cNvPr id="34" name="ZoneTexte 33"/>
              <p:cNvSpPr txBox="1">
                <a:spLocks noRot="1" noChangeAspect="1" noMove="1" noResize="1" noEditPoints="1" noAdjustHandles="1" noChangeArrowheads="1" noChangeShapeType="1" noTextEdit="1"/>
              </p:cNvSpPr>
              <p:nvPr/>
            </p:nvSpPr>
            <p:spPr>
              <a:xfrm>
                <a:off x="6084391" y="3733910"/>
                <a:ext cx="2811802" cy="647357"/>
              </a:xfrm>
              <a:prstGeom prst="rect">
                <a:avLst/>
              </a:prstGeom>
              <a:blipFill>
                <a:blip r:embed="rId6"/>
                <a:stretch>
                  <a:fillRect b="-2830"/>
                </a:stretch>
              </a:blipFill>
            </p:spPr>
            <p:txBody>
              <a:bodyPr/>
              <a:lstStyle/>
              <a:p>
                <a:r>
                  <a:rPr lang="fr-FR">
                    <a:noFill/>
                  </a:rPr>
                  <a:t> </a:t>
                </a:r>
              </a:p>
            </p:txBody>
          </p:sp>
        </mc:Fallback>
      </mc:AlternateContent>
      <p:cxnSp>
        <p:nvCxnSpPr>
          <p:cNvPr id="35" name="Connecteur droit 34"/>
          <p:cNvCxnSpPr>
            <a:endCxn id="34" idx="0"/>
          </p:cNvCxnSpPr>
          <p:nvPr/>
        </p:nvCxnSpPr>
        <p:spPr>
          <a:xfrm flipH="1">
            <a:off x="7490292" y="2764399"/>
            <a:ext cx="1824060" cy="969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Forme libre 47"/>
          <p:cNvSpPr/>
          <p:nvPr/>
        </p:nvSpPr>
        <p:spPr>
          <a:xfrm>
            <a:off x="3899317" y="2431918"/>
            <a:ext cx="1478562" cy="468770"/>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384175 w 1453162"/>
              <a:gd name="connsiteY0" fmla="*/ 276225 h 1184910"/>
              <a:gd name="connsiteX1" fmla="*/ 0 w 1453162"/>
              <a:gd name="connsiteY1" fmla="*/ 0 h 1184910"/>
              <a:gd name="connsiteX2" fmla="*/ 1452880 w 1453162"/>
              <a:gd name="connsiteY2" fmla="*/ 518160 h 1184910"/>
              <a:gd name="connsiteX3" fmla="*/ 1452880 w 1453162"/>
              <a:gd name="connsiteY3" fmla="*/ 1184910 h 1184910"/>
              <a:gd name="connsiteX0" fmla="*/ 384175 w 1470041"/>
              <a:gd name="connsiteY0" fmla="*/ 287655 h 1196340"/>
              <a:gd name="connsiteX1" fmla="*/ 0 w 1470041"/>
              <a:gd name="connsiteY1" fmla="*/ 11430 h 1196340"/>
              <a:gd name="connsiteX2" fmla="*/ 1470025 w 1470041"/>
              <a:gd name="connsiteY2" fmla="*/ 0 h 1196340"/>
              <a:gd name="connsiteX3" fmla="*/ 1452880 w 1470041"/>
              <a:gd name="connsiteY3" fmla="*/ 1196340 h 1196340"/>
              <a:gd name="connsiteX0" fmla="*/ 386080 w 1471946"/>
              <a:gd name="connsiteY0" fmla="*/ 304800 h 1213485"/>
              <a:gd name="connsiteX1" fmla="*/ 0 w 1471946"/>
              <a:gd name="connsiteY1" fmla="*/ 0 h 1213485"/>
              <a:gd name="connsiteX2" fmla="*/ 1471930 w 1471946"/>
              <a:gd name="connsiteY2" fmla="*/ 17145 h 1213485"/>
              <a:gd name="connsiteX3" fmla="*/ 1454785 w 1471946"/>
              <a:gd name="connsiteY3" fmla="*/ 1213485 h 1213485"/>
              <a:gd name="connsiteX0" fmla="*/ 389890 w 1475756"/>
              <a:gd name="connsiteY0" fmla="*/ 287655 h 1196340"/>
              <a:gd name="connsiteX1" fmla="*/ 0 w 1475756"/>
              <a:gd name="connsiteY1" fmla="*/ 1905 h 1196340"/>
              <a:gd name="connsiteX2" fmla="*/ 1475740 w 1475756"/>
              <a:gd name="connsiteY2" fmla="*/ 0 h 1196340"/>
              <a:gd name="connsiteX3" fmla="*/ 1458595 w 1475756"/>
              <a:gd name="connsiteY3" fmla="*/ 1196340 h 1196340"/>
              <a:gd name="connsiteX0" fmla="*/ 0 w 1480201"/>
              <a:gd name="connsiteY0" fmla="*/ 438150 h 1196340"/>
              <a:gd name="connsiteX1" fmla="*/ 4445 w 1480201"/>
              <a:gd name="connsiteY1" fmla="*/ 1905 h 1196340"/>
              <a:gd name="connsiteX2" fmla="*/ 1480185 w 1480201"/>
              <a:gd name="connsiteY2" fmla="*/ 0 h 1196340"/>
              <a:gd name="connsiteX3" fmla="*/ 1463040 w 1480201"/>
              <a:gd name="connsiteY3" fmla="*/ 1196340 h 1196340"/>
              <a:gd name="connsiteX0" fmla="*/ 0 w 1546860"/>
              <a:gd name="connsiteY0" fmla="*/ 438150 h 464820"/>
              <a:gd name="connsiteX1" fmla="*/ 4445 w 1546860"/>
              <a:gd name="connsiteY1" fmla="*/ 1905 h 464820"/>
              <a:gd name="connsiteX2" fmla="*/ 1480185 w 1546860"/>
              <a:gd name="connsiteY2" fmla="*/ 0 h 464820"/>
              <a:gd name="connsiteX3" fmla="*/ 1546860 w 1546860"/>
              <a:gd name="connsiteY3" fmla="*/ 464820 h 464820"/>
              <a:gd name="connsiteX0" fmla="*/ 0 w 1480467"/>
              <a:gd name="connsiteY0" fmla="*/ 438150 h 451485"/>
              <a:gd name="connsiteX1" fmla="*/ 4445 w 1480467"/>
              <a:gd name="connsiteY1" fmla="*/ 1905 h 451485"/>
              <a:gd name="connsiteX2" fmla="*/ 1480185 w 1480467"/>
              <a:gd name="connsiteY2" fmla="*/ 0 h 451485"/>
              <a:gd name="connsiteX3" fmla="*/ 1480185 w 1480467"/>
              <a:gd name="connsiteY3" fmla="*/ 451485 h 451485"/>
              <a:gd name="connsiteX0" fmla="*/ 0 w 1480467"/>
              <a:gd name="connsiteY0" fmla="*/ 436315 h 451485"/>
              <a:gd name="connsiteX1" fmla="*/ 4445 w 1480467"/>
              <a:gd name="connsiteY1" fmla="*/ 1905 h 451485"/>
              <a:gd name="connsiteX2" fmla="*/ 1480185 w 1480467"/>
              <a:gd name="connsiteY2" fmla="*/ 0 h 451485"/>
              <a:gd name="connsiteX3" fmla="*/ 1480185 w 1480467"/>
              <a:gd name="connsiteY3" fmla="*/ 451485 h 451485"/>
              <a:gd name="connsiteX0" fmla="*/ 0 w 1478562"/>
              <a:gd name="connsiteY0" fmla="*/ 436315 h 451485"/>
              <a:gd name="connsiteX1" fmla="*/ 2540 w 1478562"/>
              <a:gd name="connsiteY1" fmla="*/ 1905 h 451485"/>
              <a:gd name="connsiteX2" fmla="*/ 1478280 w 1478562"/>
              <a:gd name="connsiteY2" fmla="*/ 0 h 451485"/>
              <a:gd name="connsiteX3" fmla="*/ 1478280 w 1478562"/>
              <a:gd name="connsiteY3" fmla="*/ 451485 h 451485"/>
            </a:gdLst>
            <a:ahLst/>
            <a:cxnLst>
              <a:cxn ang="0">
                <a:pos x="connsiteX0" y="connsiteY0"/>
              </a:cxn>
              <a:cxn ang="0">
                <a:pos x="connsiteX1" y="connsiteY1"/>
              </a:cxn>
              <a:cxn ang="0">
                <a:pos x="connsiteX2" y="connsiteY2"/>
              </a:cxn>
              <a:cxn ang="0">
                <a:pos x="connsiteX3" y="connsiteY3"/>
              </a:cxn>
            </a:cxnLst>
            <a:rect l="l" t="t" r="r" b="b"/>
            <a:pathLst>
              <a:path w="1478562" h="451485">
                <a:moveTo>
                  <a:pt x="0" y="436315"/>
                </a:moveTo>
                <a:cubicBezTo>
                  <a:pt x="1482" y="290900"/>
                  <a:pt x="1058" y="147320"/>
                  <a:pt x="2540" y="1905"/>
                </a:cubicBezTo>
                <a:lnTo>
                  <a:pt x="1478280" y="0"/>
                </a:lnTo>
                <a:cubicBezTo>
                  <a:pt x="1478915" y="221615"/>
                  <a:pt x="1478280" y="451485"/>
                  <a:pt x="1478280" y="451485"/>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48"/>
          <p:cNvCxnSpPr/>
          <p:nvPr/>
        </p:nvCxnSpPr>
        <p:spPr>
          <a:xfrm>
            <a:off x="4266577" y="2907190"/>
            <a:ext cx="111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Ellipse 49"/>
          <p:cNvSpPr/>
          <p:nvPr/>
        </p:nvSpPr>
        <p:spPr>
          <a:xfrm>
            <a:off x="4209611" y="2840531"/>
            <a:ext cx="132080" cy="132080"/>
          </a:xfrm>
          <a:prstGeom prst="ellipse">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41" name="Ellipse 40"/>
          <p:cNvSpPr/>
          <p:nvPr/>
        </p:nvSpPr>
        <p:spPr>
          <a:xfrm>
            <a:off x="3959720" y="3438482"/>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9" name="Ellipse 58"/>
          <p:cNvSpPr/>
          <p:nvPr/>
        </p:nvSpPr>
        <p:spPr>
          <a:xfrm>
            <a:off x="5162386" y="2831787"/>
            <a:ext cx="132080" cy="132080"/>
          </a:xfrm>
          <a:prstGeom prst="ellipse">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63" name="ZoneTexte 62"/>
              <p:cNvSpPr txBox="1"/>
              <p:nvPr/>
            </p:nvSpPr>
            <p:spPr>
              <a:xfrm>
                <a:off x="3690747" y="3736718"/>
                <a:ext cx="1671331" cy="369332"/>
              </a:xfrm>
              <a:prstGeom prst="rect">
                <a:avLst/>
              </a:prstGeom>
              <a:noFill/>
            </p:spPr>
            <p:txBody>
              <a:bodyPr wrap="square" rtlCol="0">
                <a:spAutoFit/>
              </a:bodyPr>
              <a:lstStyle/>
              <a:p>
                <a:pPr algn="ctr"/>
                <a:r>
                  <a:rPr lang="fr-FR" dirty="0"/>
                  <a:t>ES of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a14:m>
                <a:endParaRPr lang="fr-FR" dirty="0"/>
              </a:p>
            </p:txBody>
          </p:sp>
        </mc:Choice>
        <mc:Fallback xmlns="">
          <p:sp>
            <p:nvSpPr>
              <p:cNvPr id="63" name="ZoneTexte 62"/>
              <p:cNvSpPr txBox="1">
                <a:spLocks noRot="1" noChangeAspect="1" noMove="1" noResize="1" noEditPoints="1" noAdjustHandles="1" noChangeArrowheads="1" noChangeShapeType="1" noTextEdit="1"/>
              </p:cNvSpPr>
              <p:nvPr/>
            </p:nvSpPr>
            <p:spPr>
              <a:xfrm>
                <a:off x="3690747" y="3736718"/>
                <a:ext cx="1671331" cy="369332"/>
              </a:xfrm>
              <a:prstGeom prst="rect">
                <a:avLst/>
              </a:prstGeom>
              <a:blipFill>
                <a:blip r:embed="rId7"/>
                <a:stretch>
                  <a:fillRect t="-8197" b="-26230"/>
                </a:stretch>
              </a:blipFill>
            </p:spPr>
            <p:txBody>
              <a:bodyPr/>
              <a:lstStyle/>
              <a:p>
                <a:r>
                  <a:rPr lang="fr-FR">
                    <a:noFill/>
                  </a:rPr>
                  <a:t> </a:t>
                </a:r>
              </a:p>
            </p:txBody>
          </p:sp>
        </mc:Fallback>
      </mc:AlternateContent>
      <p:cxnSp>
        <p:nvCxnSpPr>
          <p:cNvPr id="64" name="Connecteur droit 63"/>
          <p:cNvCxnSpPr/>
          <p:nvPr/>
        </p:nvCxnSpPr>
        <p:spPr>
          <a:xfrm flipH="1">
            <a:off x="4363624" y="2898062"/>
            <a:ext cx="304002" cy="8286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6" name="Groupe 79"/>
          <p:cNvGrpSpPr/>
          <p:nvPr/>
        </p:nvGrpSpPr>
        <p:grpSpPr>
          <a:xfrm>
            <a:off x="9122815" y="448017"/>
            <a:ext cx="1168744" cy="974777"/>
            <a:chOff x="3286116" y="2711708"/>
            <a:chExt cx="2103781" cy="1355862"/>
          </a:xfrm>
        </p:grpSpPr>
        <p:pic>
          <p:nvPicPr>
            <p:cNvPr id="67" name="Picture 2" descr="C:\Users\Sphinx\Documents\These\Presentations\Avancement2\img7.png"/>
            <p:cNvPicPr>
              <a:picLocks noChangeAspect="1" noChangeArrowheads="1"/>
            </p:cNvPicPr>
            <p:nvPr/>
          </p:nvPicPr>
          <p:blipFill>
            <a:blip r:embed="rId8" cstate="print"/>
            <a:stretch>
              <a:fillRect/>
            </a:stretch>
          </p:blipFill>
          <p:spPr bwMode="auto">
            <a:xfrm>
              <a:off x="4293590" y="2711708"/>
              <a:ext cx="1096307" cy="719451"/>
            </a:xfrm>
            <a:prstGeom prst="rect">
              <a:avLst/>
            </a:prstGeom>
            <a:noFill/>
            <a:scene3d>
              <a:camera prst="perspectiveHeroicExtremeLeftFacing"/>
              <a:lightRig rig="threePt" dir="t"/>
            </a:scene3d>
          </p:spPr>
        </p:pic>
        <p:pic>
          <p:nvPicPr>
            <p:cNvPr id="68" name="Picture 2" descr="C:\Users\Sphinx\Documents\These\Publications\AFIG09\Presentation\img3.bmp"/>
            <p:cNvPicPr>
              <a:picLocks noChangeAspect="1" noChangeArrowheads="1"/>
            </p:cNvPicPr>
            <p:nvPr/>
          </p:nvPicPr>
          <p:blipFill>
            <a:blip r:embed="rId9" cstate="print"/>
            <a:stretch>
              <a:fillRect/>
            </a:stretch>
          </p:blipFill>
          <p:spPr bwMode="auto">
            <a:xfrm>
              <a:off x="4092096" y="2839066"/>
              <a:ext cx="1096307" cy="719451"/>
            </a:xfrm>
            <a:prstGeom prst="rect">
              <a:avLst/>
            </a:prstGeom>
            <a:noFill/>
            <a:scene3d>
              <a:camera prst="perspectiveHeroicExtremeLeftFacing"/>
              <a:lightRig rig="threePt" dir="t"/>
            </a:scene3d>
          </p:spPr>
        </p:pic>
        <p:pic>
          <p:nvPicPr>
            <p:cNvPr id="69" name="Picture 1" descr="C:\Users\Sphinx\Documents\These\Presentations\Avancement2\img1.png"/>
            <p:cNvPicPr>
              <a:picLocks noChangeAspect="1" noChangeArrowheads="1"/>
            </p:cNvPicPr>
            <p:nvPr/>
          </p:nvPicPr>
          <p:blipFill>
            <a:blip r:embed="rId10" cstate="print"/>
            <a:stretch>
              <a:fillRect/>
            </a:stretch>
          </p:blipFill>
          <p:spPr bwMode="auto">
            <a:xfrm>
              <a:off x="3890601" y="2966423"/>
              <a:ext cx="1096307" cy="719451"/>
            </a:xfrm>
            <a:prstGeom prst="rect">
              <a:avLst/>
            </a:prstGeom>
            <a:noFill/>
            <a:scene3d>
              <a:camera prst="perspectiveHeroicExtremeLeftFacing"/>
              <a:lightRig rig="threePt" dir="t"/>
            </a:scene3d>
          </p:spPr>
        </p:pic>
        <p:pic>
          <p:nvPicPr>
            <p:cNvPr id="70" name="Picture 2" descr="C:\Users\Sphinx\Documents\These\Presentations\Avancement2\img7.png"/>
            <p:cNvPicPr>
              <a:picLocks noChangeAspect="1" noChangeArrowheads="1"/>
            </p:cNvPicPr>
            <p:nvPr/>
          </p:nvPicPr>
          <p:blipFill>
            <a:blip r:embed="rId11" cstate="print"/>
            <a:stretch>
              <a:fillRect/>
            </a:stretch>
          </p:blipFill>
          <p:spPr bwMode="auto">
            <a:xfrm>
              <a:off x="3689106" y="3093404"/>
              <a:ext cx="1096307" cy="719451"/>
            </a:xfrm>
            <a:prstGeom prst="rect">
              <a:avLst/>
            </a:prstGeom>
            <a:noFill/>
            <a:scene3d>
              <a:camera prst="perspectiveHeroicExtremeLeftFacing"/>
              <a:lightRig rig="threePt" dir="t"/>
            </a:scene3d>
          </p:spPr>
        </p:pic>
        <p:pic>
          <p:nvPicPr>
            <p:cNvPr id="71" name="Picture 2" descr="C:\Users\Sphinx\Documents\These\Publications\AFIG09\Presentation\img3.bmp"/>
            <p:cNvPicPr>
              <a:picLocks noChangeAspect="1" noChangeArrowheads="1"/>
            </p:cNvPicPr>
            <p:nvPr/>
          </p:nvPicPr>
          <p:blipFill>
            <a:blip r:embed="rId12" cstate="print"/>
            <a:stretch>
              <a:fillRect/>
            </a:stretch>
          </p:blipFill>
          <p:spPr bwMode="auto">
            <a:xfrm>
              <a:off x="3487611" y="3220762"/>
              <a:ext cx="1096307" cy="719451"/>
            </a:xfrm>
            <a:prstGeom prst="rect">
              <a:avLst/>
            </a:prstGeom>
            <a:noFill/>
            <a:scene3d>
              <a:camera prst="perspectiveHeroicExtremeLeftFacing"/>
              <a:lightRig rig="threePt" dir="t"/>
            </a:scene3d>
          </p:spPr>
        </p:pic>
        <p:pic>
          <p:nvPicPr>
            <p:cNvPr id="72" name="Picture 1" descr="C:\Users\Sphinx\Documents\These\Presentations\Avancement2\img1.png"/>
            <p:cNvPicPr>
              <a:picLocks noChangeAspect="1" noChangeArrowheads="1"/>
            </p:cNvPicPr>
            <p:nvPr/>
          </p:nvPicPr>
          <p:blipFill>
            <a:blip r:embed="rId13" cstate="print"/>
            <a:stretch>
              <a:fillRect/>
            </a:stretch>
          </p:blipFill>
          <p:spPr bwMode="auto">
            <a:xfrm>
              <a:off x="3286116" y="3348119"/>
              <a:ext cx="1096307" cy="719451"/>
            </a:xfrm>
            <a:prstGeom prst="rect">
              <a:avLst/>
            </a:prstGeom>
            <a:noFill/>
            <a:scene3d>
              <a:camera prst="perspectiveHeroicExtremeLeftFacing"/>
              <a:lightRig rig="threePt" dir="t"/>
            </a:scene3d>
          </p:spPr>
        </p:pic>
      </p:grpSp>
    </p:spTree>
    <p:extLst>
      <p:ext uri="{BB962C8B-B14F-4D97-AF65-F5344CB8AC3E}">
        <p14:creationId xmlns:p14="http://schemas.microsoft.com/office/powerpoint/2010/main" val="299967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ntr" presetSubtype="0" fill="hold" nodeType="withEffect">
                                  <p:stCondLst>
                                    <p:cond delay="250"/>
                                  </p:stCondLst>
                                  <p:childTnLst>
                                    <p:set>
                                      <p:cBhvr>
                                        <p:cTn id="11" dur="1" fill="hold">
                                          <p:stCondLst>
                                            <p:cond delay="0"/>
                                          </p:stCondLst>
                                        </p:cTn>
                                        <p:tgtEl>
                                          <p:spTgt spid="58"/>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500"/>
                                  </p:stCondLst>
                                  <p:childTnLst>
                                    <p:set>
                                      <p:cBhvr>
                                        <p:cTn id="15" dur="1" fill="hold">
                                          <p:stCondLst>
                                            <p:cond delay="0"/>
                                          </p:stCondLst>
                                        </p:cTn>
                                        <p:tgtEl>
                                          <p:spTgt spid="56"/>
                                        </p:tgtEl>
                                        <p:attrNameLst>
                                          <p:attrName>style.visibility</p:attrName>
                                        </p:attrNameLst>
                                      </p:cBhvr>
                                      <p:to>
                                        <p:strVal val="visible"/>
                                      </p:to>
                                    </p:set>
                                  </p:childTnLst>
                                </p:cTn>
                              </p:par>
                              <p:par>
                                <p:cTn id="16" presetID="1" presetClass="entr" presetSubtype="0" fill="hold" nodeType="withEffect">
                                  <p:stCondLst>
                                    <p:cond delay="75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750"/>
                                  </p:stCondLst>
                                  <p:childTnLst>
                                    <p:set>
                                      <p:cBhvr>
                                        <p:cTn id="19" dur="1" fill="hold">
                                          <p:stCondLst>
                                            <p:cond delay="0"/>
                                          </p:stCondLst>
                                        </p:cTn>
                                        <p:tgtEl>
                                          <p:spTgt spid="55"/>
                                        </p:tgtEl>
                                        <p:attrNameLst>
                                          <p:attrName>style.visibility</p:attrName>
                                        </p:attrNameLst>
                                      </p:cBhvr>
                                      <p:to>
                                        <p:strVal val="visible"/>
                                      </p:to>
                                    </p:set>
                                  </p:childTnLst>
                                </p:cTn>
                              </p:par>
                              <p:par>
                                <p:cTn id="20" presetID="1" presetClass="entr" presetSubtype="0" fill="hold" nodeType="withEffect">
                                  <p:stCondLst>
                                    <p:cond delay="100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1000"/>
                                  </p:stCondLst>
                                  <p:childTnLst>
                                    <p:set>
                                      <p:cBhvr>
                                        <p:cTn id="23" dur="1" fill="hold">
                                          <p:stCondLst>
                                            <p:cond delay="0"/>
                                          </p:stCondLst>
                                        </p:cTn>
                                        <p:tgtEl>
                                          <p:spTgt spid="57"/>
                                        </p:tgtEl>
                                        <p:attrNameLst>
                                          <p:attrName>style.visibility</p:attrName>
                                        </p:attrNameLst>
                                      </p:cBhvr>
                                      <p:to>
                                        <p:strVal val="visible"/>
                                      </p:to>
                                    </p:set>
                                  </p:childTnLst>
                                </p:cTn>
                              </p:par>
                              <p:par>
                                <p:cTn id="24" presetID="1" presetClass="entr" presetSubtype="0" fill="hold" nodeType="withEffect">
                                  <p:stCondLst>
                                    <p:cond delay="125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1300"/>
                                  </p:stCondLst>
                                  <p:childTnLst>
                                    <p:set>
                                      <p:cBhvr>
                                        <p:cTn id="27" dur="1" fill="hold">
                                          <p:stCondLst>
                                            <p:cond delay="0"/>
                                          </p:stCondLst>
                                        </p:cTn>
                                        <p:tgtEl>
                                          <p:spTgt spid="54"/>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4"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175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1750"/>
                                        <p:tgtEl>
                                          <p:spTgt spid="49"/>
                                        </p:tgtEl>
                                      </p:cBhvr>
                                    </p:animEffect>
                                  </p:childTnLst>
                                </p:cTn>
                              </p:par>
                            </p:childTnLst>
                          </p:cTn>
                        </p:par>
                        <p:par>
                          <p:cTn id="37" fill="hold">
                            <p:stCondLst>
                              <p:cond delay="1750"/>
                            </p:stCondLst>
                            <p:childTnLst>
                              <p:par>
                                <p:cTn id="38" presetID="1"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par>
                          <p:cTn id="40" fill="hold">
                            <p:stCondLst>
                              <p:cond delay="1750"/>
                            </p:stCondLst>
                            <p:childTnLst>
                              <p:par>
                                <p:cTn id="41" presetID="1" presetClass="entr" presetSubtype="0"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par>
                          <p:cTn id="43" fill="hold">
                            <p:stCondLst>
                              <p:cond delay="1750"/>
                            </p:stCondLst>
                            <p:childTnLst>
                              <p:par>
                                <p:cTn id="44" presetID="1"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par>
                          <p:cTn id="46" fill="hold">
                            <p:stCondLst>
                              <p:cond delay="1750"/>
                            </p:stCondLst>
                            <p:childTnLst>
                              <p:par>
                                <p:cTn id="47" presetID="1"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9" presetClass="emph" presetSubtype="0" nodeType="withEffect">
                                  <p:stCondLst>
                                    <p:cond delay="0"/>
                                  </p:stCondLst>
                                  <p:childTnLst>
                                    <p:set>
                                      <p:cBhvr rctx="PPT">
                                        <p:cTn id="50" dur="indefinite"/>
                                        <p:tgtEl>
                                          <p:spTgt spid="14"/>
                                        </p:tgtEl>
                                        <p:attrNameLst>
                                          <p:attrName>style.opacity</p:attrName>
                                        </p:attrNameLst>
                                      </p:cBhvr>
                                      <p:to>
                                        <p:strVal val="0.5"/>
                                      </p:to>
                                    </p:set>
                                    <p:animEffect filter="image" prLst="opacity: 0.5">
                                      <p:cBhvr rctx="IE">
                                        <p:cTn id="51" dur="indefinite"/>
                                        <p:tgtEl>
                                          <p:spTgt spid="14"/>
                                        </p:tgtEl>
                                      </p:cBhvr>
                                    </p:animEffect>
                                  </p:childTnLst>
                                </p:cTn>
                              </p:par>
                              <p:par>
                                <p:cTn id="52" presetID="9" presetClass="emph" presetSubtype="0" nodeType="withEffect">
                                  <p:stCondLst>
                                    <p:cond delay="0"/>
                                  </p:stCondLst>
                                  <p:childTnLst>
                                    <p:set>
                                      <p:cBhvr rctx="PPT">
                                        <p:cTn id="53" dur="indefinite"/>
                                        <p:tgtEl>
                                          <p:spTgt spid="12"/>
                                        </p:tgtEl>
                                        <p:attrNameLst>
                                          <p:attrName>style.opacity</p:attrName>
                                        </p:attrNameLst>
                                      </p:cBhvr>
                                      <p:to>
                                        <p:strVal val="0.5"/>
                                      </p:to>
                                    </p:set>
                                    <p:animEffect filter="image" prLst="opacity: 0.5">
                                      <p:cBhvr rctx="IE">
                                        <p:cTn id="54" dur="indefinite"/>
                                        <p:tgtEl>
                                          <p:spTgt spid="12"/>
                                        </p:tgtEl>
                                      </p:cBhvr>
                                    </p:animEffect>
                                  </p:childTnLst>
                                </p:cTn>
                              </p:par>
                              <p:par>
                                <p:cTn id="55" presetID="9" presetClass="emph" presetSubtype="0" nodeType="withEffect">
                                  <p:stCondLst>
                                    <p:cond delay="0"/>
                                  </p:stCondLst>
                                  <p:childTnLst>
                                    <p:set>
                                      <p:cBhvr rctx="PPT">
                                        <p:cTn id="56" dur="indefinite"/>
                                        <p:tgtEl>
                                          <p:spTgt spid="11"/>
                                        </p:tgtEl>
                                        <p:attrNameLst>
                                          <p:attrName>style.opacity</p:attrName>
                                        </p:attrNameLst>
                                      </p:cBhvr>
                                      <p:to>
                                        <p:strVal val="0.5"/>
                                      </p:to>
                                    </p:set>
                                    <p:animEffect filter="image" prLst="opacity: 0.5">
                                      <p:cBhvr rctx="IE">
                                        <p:cTn id="57" dur="indefinite"/>
                                        <p:tgtEl>
                                          <p:spTgt spid="11"/>
                                        </p:tgtEl>
                                      </p:cBhvr>
                                    </p:animEffect>
                                  </p:childTnLst>
                                </p:cTn>
                              </p:par>
                              <p:par>
                                <p:cTn id="58" presetID="9" presetClass="emph" presetSubtype="0" nodeType="withEffect">
                                  <p:stCondLst>
                                    <p:cond delay="0"/>
                                  </p:stCondLst>
                                  <p:childTnLst>
                                    <p:set>
                                      <p:cBhvr rctx="PPT">
                                        <p:cTn id="59" dur="indefinite"/>
                                        <p:tgtEl>
                                          <p:spTgt spid="13"/>
                                        </p:tgtEl>
                                        <p:attrNameLst>
                                          <p:attrName>style.opacity</p:attrName>
                                        </p:attrNameLst>
                                      </p:cBhvr>
                                      <p:to>
                                        <p:strVal val="0.5"/>
                                      </p:to>
                                    </p:set>
                                    <p:animEffect filter="image" prLst="opacity: 0.5">
                                      <p:cBhvr rctx="IE">
                                        <p:cTn id="60" dur="indefinite"/>
                                        <p:tgtEl>
                                          <p:spTgt spid="13"/>
                                        </p:tgtEl>
                                      </p:cBhvr>
                                    </p:animEffect>
                                  </p:childTnLst>
                                </p:cTn>
                              </p:par>
                              <p:par>
                                <p:cTn id="61" presetID="9" presetClass="emph" presetSubtype="0" nodeType="withEffect">
                                  <p:stCondLst>
                                    <p:cond delay="0"/>
                                  </p:stCondLst>
                                  <p:childTnLst>
                                    <p:set>
                                      <p:cBhvr rctx="PPT">
                                        <p:cTn id="62" dur="indefinite"/>
                                        <p:tgtEl>
                                          <p:spTgt spid="10"/>
                                        </p:tgtEl>
                                        <p:attrNameLst>
                                          <p:attrName>style.opacity</p:attrName>
                                        </p:attrNameLst>
                                      </p:cBhvr>
                                      <p:to>
                                        <p:strVal val="0.5"/>
                                      </p:to>
                                    </p:set>
                                    <p:animEffect filter="image" prLst="opacity: 0.5">
                                      <p:cBhvr rctx="IE">
                                        <p:cTn id="63" dur="indefinite"/>
                                        <p:tgtEl>
                                          <p:spTgt spid="10"/>
                                        </p:tgtEl>
                                      </p:cBhvr>
                                    </p:animEffect>
                                  </p:childTnLst>
                                </p:cTn>
                              </p:par>
                              <p:par>
                                <p:cTn id="64" presetID="9" presetClass="emph" presetSubtype="0" nodeType="withEffect">
                                  <p:stCondLst>
                                    <p:cond delay="0"/>
                                  </p:stCondLst>
                                  <p:childTnLst>
                                    <p:set>
                                      <p:cBhvr rctx="PPT">
                                        <p:cTn id="65" dur="indefinite"/>
                                        <p:tgtEl>
                                          <p:spTgt spid="58"/>
                                        </p:tgtEl>
                                        <p:attrNameLst>
                                          <p:attrName>style.opacity</p:attrName>
                                        </p:attrNameLst>
                                      </p:cBhvr>
                                      <p:to>
                                        <p:strVal val="0.5"/>
                                      </p:to>
                                    </p:set>
                                    <p:animEffect filter="image" prLst="opacity: 0.5">
                                      <p:cBhvr rctx="IE">
                                        <p:cTn id="66" dur="indefinite"/>
                                        <p:tgtEl>
                                          <p:spTgt spid="58"/>
                                        </p:tgtEl>
                                      </p:cBhvr>
                                    </p:animEffect>
                                  </p:childTnLst>
                                </p:cTn>
                              </p:par>
                              <p:par>
                                <p:cTn id="67" presetID="9" presetClass="emph" presetSubtype="0" nodeType="withEffect">
                                  <p:stCondLst>
                                    <p:cond delay="0"/>
                                  </p:stCondLst>
                                  <p:childTnLst>
                                    <p:set>
                                      <p:cBhvr rctx="PPT">
                                        <p:cTn id="68" dur="indefinite"/>
                                        <p:tgtEl>
                                          <p:spTgt spid="56"/>
                                        </p:tgtEl>
                                        <p:attrNameLst>
                                          <p:attrName>style.opacity</p:attrName>
                                        </p:attrNameLst>
                                      </p:cBhvr>
                                      <p:to>
                                        <p:strVal val="0.5"/>
                                      </p:to>
                                    </p:set>
                                    <p:animEffect filter="image" prLst="opacity: 0.5">
                                      <p:cBhvr rctx="IE">
                                        <p:cTn id="69" dur="indefinite"/>
                                        <p:tgtEl>
                                          <p:spTgt spid="56"/>
                                        </p:tgtEl>
                                      </p:cBhvr>
                                    </p:animEffect>
                                  </p:childTnLst>
                                </p:cTn>
                              </p:par>
                              <p:par>
                                <p:cTn id="70" presetID="9" presetClass="emph" presetSubtype="0" nodeType="withEffect">
                                  <p:stCondLst>
                                    <p:cond delay="0"/>
                                  </p:stCondLst>
                                  <p:childTnLst>
                                    <p:set>
                                      <p:cBhvr rctx="PPT">
                                        <p:cTn id="71" dur="indefinite"/>
                                        <p:tgtEl>
                                          <p:spTgt spid="55"/>
                                        </p:tgtEl>
                                        <p:attrNameLst>
                                          <p:attrName>style.opacity</p:attrName>
                                        </p:attrNameLst>
                                      </p:cBhvr>
                                      <p:to>
                                        <p:strVal val="0.5"/>
                                      </p:to>
                                    </p:set>
                                    <p:animEffect filter="image" prLst="opacity: 0.5">
                                      <p:cBhvr rctx="IE">
                                        <p:cTn id="72" dur="indefinite"/>
                                        <p:tgtEl>
                                          <p:spTgt spid="55"/>
                                        </p:tgtEl>
                                      </p:cBhvr>
                                    </p:animEffect>
                                  </p:childTnLst>
                                </p:cTn>
                              </p:par>
                              <p:par>
                                <p:cTn id="73" presetID="9" presetClass="emph" presetSubtype="0" nodeType="withEffect">
                                  <p:stCondLst>
                                    <p:cond delay="0"/>
                                  </p:stCondLst>
                                  <p:childTnLst>
                                    <p:set>
                                      <p:cBhvr rctx="PPT">
                                        <p:cTn id="74" dur="indefinite"/>
                                        <p:tgtEl>
                                          <p:spTgt spid="57"/>
                                        </p:tgtEl>
                                        <p:attrNameLst>
                                          <p:attrName>style.opacity</p:attrName>
                                        </p:attrNameLst>
                                      </p:cBhvr>
                                      <p:to>
                                        <p:strVal val="0.5"/>
                                      </p:to>
                                    </p:set>
                                    <p:animEffect filter="image" prLst="opacity: 0.5">
                                      <p:cBhvr rctx="IE">
                                        <p:cTn id="75" dur="indefinite"/>
                                        <p:tgtEl>
                                          <p:spTgt spid="57"/>
                                        </p:tgtEl>
                                      </p:cBhvr>
                                    </p:animEffect>
                                  </p:childTnLst>
                                </p:cTn>
                              </p:par>
                              <p:par>
                                <p:cTn id="76" presetID="9" presetClass="emph" presetSubtype="0" nodeType="withEffect">
                                  <p:stCondLst>
                                    <p:cond delay="0"/>
                                  </p:stCondLst>
                                  <p:childTnLst>
                                    <p:set>
                                      <p:cBhvr rctx="PPT">
                                        <p:cTn id="77" dur="indefinite"/>
                                        <p:tgtEl>
                                          <p:spTgt spid="54"/>
                                        </p:tgtEl>
                                        <p:attrNameLst>
                                          <p:attrName>style.opacity</p:attrName>
                                        </p:attrNameLst>
                                      </p:cBhvr>
                                      <p:to>
                                        <p:strVal val="0.5"/>
                                      </p:to>
                                    </p:set>
                                    <p:animEffect filter="image" prLst="opacity: 0.5">
                                      <p:cBhvr rctx="IE">
                                        <p:cTn id="78" dur="indefinite"/>
                                        <p:tgtEl>
                                          <p:spTgt spid="54"/>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1">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1" nodeType="click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grpId="1"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childTnLst>
                          </p:cTn>
                        </p:par>
                        <p:par>
                          <p:cTn id="111" fill="hold">
                            <p:stCondLst>
                              <p:cond delay="0"/>
                            </p:stCondLst>
                            <p:childTnLst>
                              <p:par>
                                <p:cTn id="112" presetID="1" presetClass="entr" presetSubtype="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grpId="0" nodeType="afterEffect">
                                  <p:stCondLst>
                                    <p:cond delay="0"/>
                                  </p:stCondLst>
                                  <p:childTnLst>
                                    <p:set>
                                      <p:cBhvr>
                                        <p:cTn id="116" dur="1" fill="hold">
                                          <p:stCondLst>
                                            <p:cond delay="0"/>
                                          </p:stCondLst>
                                        </p:cTn>
                                        <p:tgtEl>
                                          <p:spTgt spid="5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6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p:bldP spid="25" grpId="0"/>
      <p:bldP spid="29" grpId="0" animBg="1"/>
      <p:bldP spid="30" grpId="0" animBg="1"/>
      <p:bldP spid="30" grpId="1" animBg="1"/>
      <p:bldP spid="32" grpId="0"/>
      <p:bldP spid="33" grpId="0"/>
      <p:bldP spid="34" grpId="0"/>
      <p:bldP spid="50" grpId="0" animBg="1"/>
      <p:bldP spid="59" grpId="0" animBg="1"/>
      <p:bldP spid="59" grpId="1" animBg="1"/>
      <p:bldP spid="6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 name="Espace réservé du contenu 9"/>
              <p:cNvSpPr txBox="1">
                <a:spLocks/>
              </p:cNvSpPr>
              <p:nvPr/>
            </p:nvSpPr>
            <p:spPr>
              <a:xfrm>
                <a:off x="663081" y="1250196"/>
                <a:ext cx="8640960" cy="50455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lumMod val="75000"/>
                        <a:lumOff val="25000"/>
                      </a:schemeClr>
                    </a:solidFill>
                    <a:latin typeface="Helvetica" panose="020B0604020202020204" pitchFamily="34" charset="0"/>
                    <a:ea typeface="+mn-ea"/>
                    <a:cs typeface="Helvetica" panose="020B0604020202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75000"/>
                        <a:lumOff val="25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lumMod val="75000"/>
                        <a:lumOff val="25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sz="2400" b="1" dirty="0">
                    <a:solidFill>
                      <a:srgbClr val="0070C0"/>
                    </a:solidFill>
                  </a:rPr>
                  <a:t>Enhancing redundancy to tackle ambiguities</a:t>
                </a:r>
                <a:endParaRPr lang="fr-FR" sz="2400" b="1" dirty="0"/>
              </a:p>
              <a:p>
                <a:pPr>
                  <a:spcBef>
                    <a:spcPts val="600"/>
                  </a:spcBef>
                </a:pPr>
                <a:r>
                  <a:rPr lang="fr-FR" sz="2000" dirty="0" err="1"/>
                  <a:t>Multiscopic</a:t>
                </a:r>
                <a:r>
                  <a:rPr lang="fr-FR" sz="2000" dirty="0"/>
                  <a:t> </a:t>
                </a:r>
                <a:r>
                  <a:rPr lang="fr-FR" sz="2000" dirty="0" err="1"/>
                  <a:t>coherent</a:t>
                </a:r>
                <a:br>
                  <a:rPr lang="fr-FR" sz="2000" dirty="0"/>
                </a:br>
                <a:r>
                  <a:rPr lang="fr-FR" sz="2000" dirty="0"/>
                  <a:t>pixels set (one per</a:t>
                </a:r>
                <a:br>
                  <a:rPr lang="fr-FR" sz="2000" dirty="0"/>
                </a:br>
                <a:r>
                  <a:rPr lang="fr-FR" sz="2000" dirty="0" err="1"/>
                  <a:t>View</a:t>
                </a:r>
                <a:r>
                  <a:rPr lang="fr-FR" sz="2000" dirty="0"/>
                  <a:t>)</a:t>
                </a:r>
              </a:p>
              <a:p>
                <a:pPr>
                  <a:spcBef>
                    <a:spcPts val="600"/>
                  </a:spcBef>
                </a:pPr>
                <a:r>
                  <a:rPr lang="fr-FR" sz="2000" dirty="0" err="1"/>
                  <a:t>Pairwise</a:t>
                </a:r>
                <a:r>
                  <a:rPr lang="fr-FR" sz="2000" dirty="0"/>
                  <a:t> </a:t>
                </a:r>
                <a:br>
                  <a:rPr lang="fr-FR" sz="2000" dirty="0"/>
                </a:br>
                <a:r>
                  <a:rPr lang="fr-FR" sz="2000" dirty="0"/>
                  <a:t>compatible</a:t>
                </a:r>
                <a:br>
                  <a:rPr lang="fr-FR" sz="2000" dirty="0"/>
                </a:br>
                <a:r>
                  <a:rPr lang="fr-FR" sz="2000" dirty="0" err="1"/>
                  <a:t>with</a:t>
                </a:r>
                <a:r>
                  <a:rPr lang="fr-FR" sz="2000" dirty="0"/>
                  <a:t> </a:t>
                </a:r>
                <a:r>
                  <a:rPr lang="fr-FR" sz="2000" dirty="0" err="1"/>
                  <a:t>epipolar</a:t>
                </a:r>
                <a:br>
                  <a:rPr lang="fr-FR" sz="2000" dirty="0"/>
                </a:br>
                <a:r>
                  <a:rPr lang="fr-FR" sz="2000" dirty="0" err="1"/>
                  <a:t>constraints</a:t>
                </a:r>
                <a:endParaRPr lang="fr-FR" sz="2000" dirty="0"/>
              </a:p>
              <a:p>
                <a:pPr marL="0" indent="0">
                  <a:spcBef>
                    <a:spcPts val="600"/>
                  </a:spcBef>
                  <a:buNone/>
                </a:pPr>
                <a14:m>
                  <m:oMathPara xmlns:m="http://schemas.openxmlformats.org/officeDocument/2006/math">
                    <m:oMathParaPr>
                      <m:jc m:val="left"/>
                    </m:oMathParaPr>
                    <m:oMath xmlns:m="http://schemas.openxmlformats.org/officeDocument/2006/math">
                      <m:d>
                        <m:dPr>
                          <m:begChr m:val="{"/>
                          <m:endChr m:val="}"/>
                          <m:ctrlPr>
                            <a:rPr lang="fr-FR" sz="2000" i="1">
                              <a:latin typeface="Cambria Math" panose="02040503050406030204" pitchFamily="18" charset="0"/>
                            </a:rPr>
                          </m:ctrlPr>
                        </m:dPr>
                        <m:e>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𝑖</m:t>
                              </m:r>
                              <m:r>
                                <a:rPr lang="fr-FR" sz="2000" i="1">
                                  <a:latin typeface="Cambria Math" panose="02040503050406030204" pitchFamily="18" charset="0"/>
                                </a:rPr>
                                <m:t>−1</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𝑖</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𝑖</m:t>
                              </m:r>
                              <m:r>
                                <a:rPr lang="fr-FR" sz="2000" i="1">
                                  <a:latin typeface="Cambria Math" panose="02040503050406030204" pitchFamily="18" charset="0"/>
                                </a:rPr>
                                <m:t>+1</m:t>
                              </m:r>
                            </m:sub>
                          </m:sSub>
                          <m:r>
                            <a:rPr lang="fr-FR" sz="2000" i="1">
                              <a:latin typeface="Cambria Math" panose="02040503050406030204" pitchFamily="18" charset="0"/>
                            </a:rPr>
                            <m:t>,…</m:t>
                          </m:r>
                        </m:e>
                      </m:d>
                    </m:oMath>
                  </m:oMathPara>
                </a14:m>
                <a:endParaRPr lang="fr-FR" sz="2000" dirty="0"/>
              </a:p>
              <a:p>
                <a:pPr>
                  <a:spcBef>
                    <a:spcPts val="4800"/>
                  </a:spcBef>
                </a:pPr>
                <a:r>
                  <a:rPr lang="fr-FR" sz="2000" dirty="0">
                    <a:solidFill>
                      <a:schemeClr val="tx1"/>
                    </a:solidFill>
                  </a:rPr>
                  <a:t>Photo-</a:t>
                </a:r>
                <a:r>
                  <a:rPr lang="fr-FR" sz="2000" dirty="0" err="1">
                    <a:solidFill>
                      <a:schemeClr val="tx1"/>
                    </a:solidFill>
                  </a:rPr>
                  <a:t>consistency</a:t>
                </a:r>
                <a:r>
                  <a:rPr lang="fr-FR" sz="2000" dirty="0">
                    <a:solidFill>
                      <a:schemeClr val="tx1"/>
                    </a:solidFill>
                  </a:rPr>
                  <a:t> has to </a:t>
                </a:r>
                <a:r>
                  <a:rPr lang="fr-FR" sz="2000" dirty="0" err="1">
                    <a:solidFill>
                      <a:schemeClr val="tx1"/>
                    </a:solidFill>
                  </a:rPr>
                  <a:t>be</a:t>
                </a:r>
                <a:r>
                  <a:rPr lang="fr-FR" sz="2000" dirty="0">
                    <a:solidFill>
                      <a:schemeClr val="tx1"/>
                    </a:solidFill>
                  </a:rPr>
                  <a:t> </a:t>
                </a:r>
                <a:r>
                  <a:rPr lang="fr-FR" sz="2000" dirty="0" err="1">
                    <a:solidFill>
                      <a:schemeClr val="tx1"/>
                    </a:solidFill>
                  </a:rPr>
                  <a:t>redundant</a:t>
                </a:r>
                <a:r>
                  <a:rPr lang="fr-FR" sz="2000" dirty="0">
                    <a:solidFill>
                      <a:schemeClr val="tx1"/>
                    </a:solidFill>
                  </a:rPr>
                  <a:t> </a:t>
                </a:r>
                <a:r>
                  <a:rPr lang="fr-FR" sz="2000" dirty="0" err="1">
                    <a:solidFill>
                      <a:schemeClr val="tx1"/>
                    </a:solidFill>
                  </a:rPr>
                  <a:t>within</a:t>
                </a:r>
                <a:r>
                  <a:rPr lang="fr-FR" sz="2000" dirty="0">
                    <a:solidFill>
                      <a:schemeClr val="tx1"/>
                    </a:solidFill>
                  </a:rPr>
                  <a:t> </a:t>
                </a:r>
                <a:r>
                  <a:rPr lang="fr-FR" sz="2000" dirty="0" err="1">
                    <a:solidFill>
                      <a:schemeClr val="tx1"/>
                    </a:solidFill>
                  </a:rPr>
                  <a:t>each</a:t>
                </a:r>
                <a:r>
                  <a:rPr lang="fr-FR" sz="2000" dirty="0">
                    <a:solidFill>
                      <a:schemeClr val="tx1"/>
                    </a:solidFill>
                  </a:rPr>
                  <a:t> pair</a:t>
                </a:r>
                <a:br>
                  <a:rPr lang="fr-FR" sz="2000" dirty="0">
                    <a:solidFill>
                      <a:schemeClr val="tx1"/>
                    </a:solidFill>
                  </a:rPr>
                </a:br>
                <a:r>
                  <a:rPr lang="fr-FR" sz="2000" dirty="0" err="1">
                    <a:solidFill>
                      <a:schemeClr val="tx1"/>
                    </a:solidFill>
                  </a:rPr>
                  <a:t>failure</a:t>
                </a:r>
                <a:r>
                  <a:rPr lang="fr-FR" sz="2000" dirty="0">
                    <a:solidFill>
                      <a:schemeClr val="tx1"/>
                    </a:solidFill>
                  </a:rPr>
                  <a:t> </a:t>
                </a:r>
                <a:r>
                  <a:rPr lang="fr-FR" sz="2000" dirty="0" err="1">
                    <a:solidFill>
                      <a:schemeClr val="tx1"/>
                    </a:solidFill>
                  </a:rPr>
                  <a:t>indicates</a:t>
                </a:r>
                <a:r>
                  <a:rPr lang="fr-FR" sz="2000" dirty="0">
                    <a:solidFill>
                      <a:schemeClr val="tx1"/>
                    </a:solidFill>
                  </a:rPr>
                  <a:t> </a:t>
                </a:r>
                <a:r>
                  <a:rPr lang="fr-FR" sz="2000" dirty="0" err="1">
                    <a:solidFill>
                      <a:schemeClr val="tx1"/>
                    </a:solidFill>
                  </a:rPr>
                  <a:t>bad</a:t>
                </a:r>
                <a:r>
                  <a:rPr lang="fr-FR" sz="2000" dirty="0">
                    <a:solidFill>
                      <a:schemeClr val="tx1"/>
                    </a:solidFill>
                  </a:rPr>
                  <a:t> match or occlusion</a:t>
                </a:r>
              </a:p>
              <a:p>
                <a:pPr>
                  <a:spcBef>
                    <a:spcPts val="600"/>
                  </a:spcBef>
                  <a:buFont typeface="Wingdings" panose="05000000000000000000" pitchFamily="2" charset="2"/>
                  <a:buChar char="Ø"/>
                </a:pPr>
                <a:r>
                  <a:rPr lang="fr-FR" sz="2000" b="1" dirty="0" err="1">
                    <a:solidFill>
                      <a:srgbClr val="0070C0"/>
                    </a:solidFill>
                  </a:rPr>
                  <a:t>Enhanced</a:t>
                </a:r>
                <a:r>
                  <a:rPr lang="fr-FR" sz="2000" b="1" dirty="0">
                    <a:solidFill>
                      <a:srgbClr val="0070C0"/>
                    </a:solidFill>
                  </a:rPr>
                  <a:t> </a:t>
                </a:r>
                <a:r>
                  <a:rPr lang="fr-FR" sz="2000" b="1" dirty="0" err="1">
                    <a:solidFill>
                      <a:srgbClr val="0070C0"/>
                    </a:solidFill>
                  </a:rPr>
                  <a:t>robustness</a:t>
                </a:r>
                <a:r>
                  <a:rPr lang="fr-FR" sz="2000" b="1" dirty="0">
                    <a:solidFill>
                      <a:srgbClr val="0070C0"/>
                    </a:solidFill>
                  </a:rPr>
                  <a:t> &amp; </a:t>
                </a:r>
                <a:r>
                  <a:rPr lang="fr-FR" sz="2000" b="1" dirty="0" err="1">
                    <a:solidFill>
                      <a:srgbClr val="0070C0"/>
                    </a:solidFill>
                  </a:rPr>
                  <a:t>ability</a:t>
                </a:r>
                <a:r>
                  <a:rPr lang="fr-FR" sz="2000" b="1" dirty="0">
                    <a:solidFill>
                      <a:srgbClr val="0070C0"/>
                    </a:solidFill>
                  </a:rPr>
                  <a:t> to use </a:t>
                </a:r>
                <a:r>
                  <a:rPr lang="fr-FR" sz="2000" b="1" dirty="0" err="1">
                    <a:solidFill>
                      <a:srgbClr val="0070C0"/>
                    </a:solidFill>
                  </a:rPr>
                  <a:t>visibility</a:t>
                </a:r>
                <a:r>
                  <a:rPr lang="fr-FR" sz="2000" b="1" dirty="0">
                    <a:solidFill>
                      <a:srgbClr val="0070C0"/>
                    </a:solidFill>
                  </a:rPr>
                  <a:t> </a:t>
                </a:r>
                <a:r>
                  <a:rPr lang="fr-FR" sz="2000" b="1" dirty="0" err="1">
                    <a:solidFill>
                      <a:srgbClr val="0070C0"/>
                    </a:solidFill>
                  </a:rPr>
                  <a:t>reasoning</a:t>
                </a:r>
                <a:endParaRPr lang="fr-FR" sz="2000" b="1" dirty="0">
                  <a:solidFill>
                    <a:srgbClr val="0070C0"/>
                  </a:solidFill>
                </a:endParaRPr>
              </a:p>
              <a:p>
                <a:pPr marL="0" indent="0">
                  <a:spcBef>
                    <a:spcPts val="4800"/>
                  </a:spcBef>
                  <a:buNone/>
                </a:pPr>
                <a:endParaRPr lang="fr-FR" sz="2000" dirty="0">
                  <a:solidFill>
                    <a:schemeClr val="tx1"/>
                  </a:solidFill>
                </a:endParaRPr>
              </a:p>
              <a:p>
                <a:pPr>
                  <a:spcBef>
                    <a:spcPts val="2400"/>
                  </a:spcBef>
                </a:pPr>
                <a:endParaRPr lang="fr-FR" sz="2400" dirty="0">
                  <a:solidFill>
                    <a:schemeClr val="tx1"/>
                  </a:solidFill>
                </a:endParaRPr>
              </a:p>
            </p:txBody>
          </p:sp>
        </mc:Choice>
        <mc:Fallback xmlns="">
          <p:sp>
            <p:nvSpPr>
              <p:cNvPr id="70" name="Espace réservé du contenu 9"/>
              <p:cNvSpPr txBox="1">
                <a:spLocks noRot="1" noChangeAspect="1" noMove="1" noResize="1" noEditPoints="1" noAdjustHandles="1" noChangeArrowheads="1" noChangeShapeType="1" noTextEdit="1"/>
              </p:cNvSpPr>
              <p:nvPr/>
            </p:nvSpPr>
            <p:spPr>
              <a:xfrm>
                <a:off x="663081" y="1250196"/>
                <a:ext cx="8640960" cy="5045501"/>
              </a:xfrm>
              <a:prstGeom prst="rect">
                <a:avLst/>
              </a:prstGeom>
              <a:blipFill>
                <a:blip r:embed="rId3"/>
                <a:stretch>
                  <a:fillRect l="-988" t="-845"/>
                </a:stretch>
              </a:blipFill>
            </p:spPr>
            <p:txBody>
              <a:bodyPr/>
              <a:lstStyle/>
              <a:p>
                <a:r>
                  <a:rPr lang="fr-FR">
                    <a:noFill/>
                  </a:rPr>
                  <a:t> </a:t>
                </a:r>
              </a:p>
            </p:txBody>
          </p:sp>
        </mc:Fallback>
      </mc:AlternateContent>
      <p:sp>
        <p:nvSpPr>
          <p:cNvPr id="2" name="Titre 1"/>
          <p:cNvSpPr>
            <a:spLocks noGrp="1"/>
          </p:cNvSpPr>
          <p:nvPr>
            <p:ph type="title"/>
          </p:nvPr>
        </p:nvSpPr>
        <p:spPr/>
        <p:txBody>
          <a:bodyPr>
            <a:normAutofit/>
          </a:bodyPr>
          <a:lstStyle/>
          <a:p>
            <a:r>
              <a:rPr lang="fr-FR" dirty="0"/>
              <a:t>Multi-</a:t>
            </a:r>
            <a:r>
              <a:rPr lang="fr-FR" dirty="0" err="1"/>
              <a:t>stereovision</a:t>
            </a:r>
            <a:endParaRPr lang="fr-FR" dirty="0"/>
          </a:p>
        </p:txBody>
      </p:sp>
      <p:grpSp>
        <p:nvGrpSpPr>
          <p:cNvPr id="33" name="Groupe 79"/>
          <p:cNvGrpSpPr/>
          <p:nvPr/>
        </p:nvGrpSpPr>
        <p:grpSpPr>
          <a:xfrm>
            <a:off x="9122815" y="448017"/>
            <a:ext cx="1168744" cy="974777"/>
            <a:chOff x="3286116" y="2711708"/>
            <a:chExt cx="2103781" cy="1355862"/>
          </a:xfrm>
        </p:grpSpPr>
        <p:pic>
          <p:nvPicPr>
            <p:cNvPr id="35" name="Picture 2" descr="C:\Users\Sphinx\Documents\These\Presentations\Avancement2\img7.png"/>
            <p:cNvPicPr>
              <a:picLocks noChangeAspect="1" noChangeArrowheads="1"/>
            </p:cNvPicPr>
            <p:nvPr/>
          </p:nvPicPr>
          <p:blipFill>
            <a:blip r:embed="rId4" cstate="print"/>
            <a:stretch>
              <a:fillRect/>
            </a:stretch>
          </p:blipFill>
          <p:spPr bwMode="auto">
            <a:xfrm>
              <a:off x="4293590" y="2711708"/>
              <a:ext cx="1096307" cy="719451"/>
            </a:xfrm>
            <a:prstGeom prst="rect">
              <a:avLst/>
            </a:prstGeom>
            <a:noFill/>
            <a:scene3d>
              <a:camera prst="perspectiveHeroicExtremeLeftFacing"/>
              <a:lightRig rig="threePt" dir="t"/>
            </a:scene3d>
          </p:spPr>
        </p:pic>
        <p:pic>
          <p:nvPicPr>
            <p:cNvPr id="36" name="Picture 2" descr="C:\Users\Sphinx\Documents\These\Publications\AFIG09\Presentation\img3.bmp"/>
            <p:cNvPicPr>
              <a:picLocks noChangeAspect="1" noChangeArrowheads="1"/>
            </p:cNvPicPr>
            <p:nvPr/>
          </p:nvPicPr>
          <p:blipFill>
            <a:blip r:embed="rId5" cstate="print"/>
            <a:stretch>
              <a:fillRect/>
            </a:stretch>
          </p:blipFill>
          <p:spPr bwMode="auto">
            <a:xfrm>
              <a:off x="4092096" y="2839066"/>
              <a:ext cx="1096307" cy="719451"/>
            </a:xfrm>
            <a:prstGeom prst="rect">
              <a:avLst/>
            </a:prstGeom>
            <a:noFill/>
            <a:scene3d>
              <a:camera prst="perspectiveHeroicExtremeLeftFacing"/>
              <a:lightRig rig="threePt" dir="t"/>
            </a:scene3d>
          </p:spPr>
        </p:pic>
        <p:pic>
          <p:nvPicPr>
            <p:cNvPr id="37" name="Picture 1" descr="C:\Users\Sphinx\Documents\These\Presentations\Avancement2\img1.png"/>
            <p:cNvPicPr>
              <a:picLocks noChangeAspect="1" noChangeArrowheads="1"/>
            </p:cNvPicPr>
            <p:nvPr/>
          </p:nvPicPr>
          <p:blipFill>
            <a:blip r:embed="rId6" cstate="print"/>
            <a:stretch>
              <a:fillRect/>
            </a:stretch>
          </p:blipFill>
          <p:spPr bwMode="auto">
            <a:xfrm>
              <a:off x="3890601" y="2966423"/>
              <a:ext cx="1096307" cy="719451"/>
            </a:xfrm>
            <a:prstGeom prst="rect">
              <a:avLst/>
            </a:prstGeom>
            <a:noFill/>
            <a:scene3d>
              <a:camera prst="perspectiveHeroicExtremeLeftFacing"/>
              <a:lightRig rig="threePt" dir="t"/>
            </a:scene3d>
          </p:spPr>
        </p:pic>
        <p:pic>
          <p:nvPicPr>
            <p:cNvPr id="38" name="Picture 2" descr="C:\Users\Sphinx\Documents\These\Presentations\Avancement2\img7.png"/>
            <p:cNvPicPr>
              <a:picLocks noChangeAspect="1" noChangeArrowheads="1"/>
            </p:cNvPicPr>
            <p:nvPr/>
          </p:nvPicPr>
          <p:blipFill>
            <a:blip r:embed="rId7" cstate="print"/>
            <a:stretch>
              <a:fillRect/>
            </a:stretch>
          </p:blipFill>
          <p:spPr bwMode="auto">
            <a:xfrm>
              <a:off x="3689106" y="3093404"/>
              <a:ext cx="1096307" cy="719451"/>
            </a:xfrm>
            <a:prstGeom prst="rect">
              <a:avLst/>
            </a:prstGeom>
            <a:noFill/>
            <a:scene3d>
              <a:camera prst="perspectiveHeroicExtremeLeftFacing"/>
              <a:lightRig rig="threePt" dir="t"/>
            </a:scene3d>
          </p:spPr>
        </p:pic>
        <p:pic>
          <p:nvPicPr>
            <p:cNvPr id="39" name="Picture 2" descr="C:\Users\Sphinx\Documents\These\Publications\AFIG09\Presentation\img3.bmp"/>
            <p:cNvPicPr>
              <a:picLocks noChangeAspect="1" noChangeArrowheads="1"/>
            </p:cNvPicPr>
            <p:nvPr/>
          </p:nvPicPr>
          <p:blipFill>
            <a:blip r:embed="rId8" cstate="print"/>
            <a:stretch>
              <a:fillRect/>
            </a:stretch>
          </p:blipFill>
          <p:spPr bwMode="auto">
            <a:xfrm>
              <a:off x="3487611" y="3220762"/>
              <a:ext cx="1096307" cy="719451"/>
            </a:xfrm>
            <a:prstGeom prst="rect">
              <a:avLst/>
            </a:prstGeom>
            <a:noFill/>
            <a:scene3d>
              <a:camera prst="perspectiveHeroicExtremeLeftFacing"/>
              <a:lightRig rig="threePt" dir="t"/>
            </a:scene3d>
          </p:spPr>
        </p:pic>
        <p:pic>
          <p:nvPicPr>
            <p:cNvPr id="40" name="Picture 1" descr="C:\Users\Sphinx\Documents\These\Presentations\Avancement2\img1.png"/>
            <p:cNvPicPr>
              <a:picLocks noChangeAspect="1" noChangeArrowheads="1"/>
            </p:cNvPicPr>
            <p:nvPr/>
          </p:nvPicPr>
          <p:blipFill>
            <a:blip r:embed="rId9" cstate="print"/>
            <a:stretch>
              <a:fillRect/>
            </a:stretch>
          </p:blipFill>
          <p:spPr bwMode="auto">
            <a:xfrm>
              <a:off x="3286116" y="3348119"/>
              <a:ext cx="1096307" cy="719451"/>
            </a:xfrm>
            <a:prstGeom prst="rect">
              <a:avLst/>
            </a:prstGeom>
            <a:noFill/>
            <a:scene3d>
              <a:camera prst="perspectiveHeroicExtremeLeftFacing"/>
              <a:lightRig rig="threePt" dir="t"/>
            </a:scene3d>
          </p:spPr>
        </p:pic>
      </p:grpSp>
      <p:sp>
        <p:nvSpPr>
          <p:cNvPr id="14" name="Forme libre 13"/>
          <p:cNvSpPr/>
          <p:nvPr/>
        </p:nvSpPr>
        <p:spPr>
          <a:xfrm rot="11270962" flipH="1">
            <a:off x="8849321" y="2776613"/>
            <a:ext cx="1564268" cy="947191"/>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0 w 1072515"/>
              <a:gd name="connsiteY0" fmla="*/ 411480 h 1308735"/>
              <a:gd name="connsiteX1" fmla="*/ 0 w 1072515"/>
              <a:gd name="connsiteY1" fmla="*/ 0 h 1308735"/>
              <a:gd name="connsiteX2" fmla="*/ 1066800 w 1072515"/>
              <a:gd name="connsiteY2" fmla="*/ 411480 h 1308735"/>
              <a:gd name="connsiteX3" fmla="*/ 1072515 w 1072515"/>
              <a:gd name="connsiteY3" fmla="*/ 1308735 h 1308735"/>
              <a:gd name="connsiteX0" fmla="*/ 0 w 1074420"/>
              <a:gd name="connsiteY0" fmla="*/ 407670 h 1308735"/>
              <a:gd name="connsiteX1" fmla="*/ 1905 w 1074420"/>
              <a:gd name="connsiteY1" fmla="*/ 0 h 1308735"/>
              <a:gd name="connsiteX2" fmla="*/ 1068705 w 1074420"/>
              <a:gd name="connsiteY2" fmla="*/ 411480 h 1308735"/>
              <a:gd name="connsiteX3" fmla="*/ 1074420 w 1074420"/>
              <a:gd name="connsiteY3" fmla="*/ 1308735 h 1308735"/>
              <a:gd name="connsiteX0" fmla="*/ 0 w 1070610"/>
              <a:gd name="connsiteY0" fmla="*/ 407670 h 1320165"/>
              <a:gd name="connsiteX1" fmla="*/ 1905 w 1070610"/>
              <a:gd name="connsiteY1" fmla="*/ 0 h 1320165"/>
              <a:gd name="connsiteX2" fmla="*/ 1068705 w 1070610"/>
              <a:gd name="connsiteY2" fmla="*/ 411480 h 1320165"/>
              <a:gd name="connsiteX3" fmla="*/ 1070610 w 1070610"/>
              <a:gd name="connsiteY3" fmla="*/ 1320165 h 1320165"/>
              <a:gd name="connsiteX0" fmla="*/ 0 w 1072515"/>
              <a:gd name="connsiteY0" fmla="*/ 407670 h 1318260"/>
              <a:gd name="connsiteX1" fmla="*/ 1905 w 1072515"/>
              <a:gd name="connsiteY1" fmla="*/ 0 h 1318260"/>
              <a:gd name="connsiteX2" fmla="*/ 1068705 w 1072515"/>
              <a:gd name="connsiteY2" fmla="*/ 411480 h 1318260"/>
              <a:gd name="connsiteX3" fmla="*/ 1072515 w 1072515"/>
              <a:gd name="connsiteY3" fmla="*/ 1318260 h 1318260"/>
              <a:gd name="connsiteX0" fmla="*/ 0 w 1094012"/>
              <a:gd name="connsiteY0" fmla="*/ 1023918 h 1318260"/>
              <a:gd name="connsiteX1" fmla="*/ 23402 w 1094012"/>
              <a:gd name="connsiteY1" fmla="*/ 0 h 1318260"/>
              <a:gd name="connsiteX2" fmla="*/ 1090202 w 1094012"/>
              <a:gd name="connsiteY2" fmla="*/ 411480 h 1318260"/>
              <a:gd name="connsiteX3" fmla="*/ 1094012 w 1094012"/>
              <a:gd name="connsiteY3" fmla="*/ 1318260 h 1318260"/>
              <a:gd name="connsiteX0" fmla="*/ 0 w 1107676"/>
              <a:gd name="connsiteY0" fmla="*/ 1039341 h 1318260"/>
              <a:gd name="connsiteX1" fmla="*/ 37066 w 1107676"/>
              <a:gd name="connsiteY1" fmla="*/ 0 h 1318260"/>
              <a:gd name="connsiteX2" fmla="*/ 1103866 w 1107676"/>
              <a:gd name="connsiteY2" fmla="*/ 411480 h 1318260"/>
              <a:gd name="connsiteX3" fmla="*/ 1107676 w 1107676"/>
              <a:gd name="connsiteY3" fmla="*/ 1318260 h 1318260"/>
              <a:gd name="connsiteX0" fmla="*/ 0 w 1106698"/>
              <a:gd name="connsiteY0" fmla="*/ 1074090 h 1318260"/>
              <a:gd name="connsiteX1" fmla="*/ 36088 w 1106698"/>
              <a:gd name="connsiteY1" fmla="*/ 0 h 1318260"/>
              <a:gd name="connsiteX2" fmla="*/ 1102888 w 1106698"/>
              <a:gd name="connsiteY2" fmla="*/ 411480 h 1318260"/>
              <a:gd name="connsiteX3" fmla="*/ 1106698 w 1106698"/>
              <a:gd name="connsiteY3" fmla="*/ 1318260 h 1318260"/>
              <a:gd name="connsiteX0" fmla="*/ 0 w 1079100"/>
              <a:gd name="connsiteY0" fmla="*/ 218305 h 1318260"/>
              <a:gd name="connsiteX1" fmla="*/ 8490 w 1079100"/>
              <a:gd name="connsiteY1" fmla="*/ 0 h 1318260"/>
              <a:gd name="connsiteX2" fmla="*/ 1075290 w 1079100"/>
              <a:gd name="connsiteY2" fmla="*/ 411480 h 1318260"/>
              <a:gd name="connsiteX3" fmla="*/ 1079100 w 1079100"/>
              <a:gd name="connsiteY3" fmla="*/ 1318260 h 1318260"/>
              <a:gd name="connsiteX0" fmla="*/ 0 w 1075585"/>
              <a:gd name="connsiteY0" fmla="*/ 220713 h 1318260"/>
              <a:gd name="connsiteX1" fmla="*/ 4975 w 1075585"/>
              <a:gd name="connsiteY1" fmla="*/ 0 h 1318260"/>
              <a:gd name="connsiteX2" fmla="*/ 1071775 w 1075585"/>
              <a:gd name="connsiteY2" fmla="*/ 411480 h 1318260"/>
              <a:gd name="connsiteX3" fmla="*/ 1075585 w 1075585"/>
              <a:gd name="connsiteY3" fmla="*/ 1318260 h 1318260"/>
              <a:gd name="connsiteX0" fmla="*/ 0 w 1071803"/>
              <a:gd name="connsiteY0" fmla="*/ 220713 h 1472160"/>
              <a:gd name="connsiteX1" fmla="*/ 4975 w 1071803"/>
              <a:gd name="connsiteY1" fmla="*/ 0 h 1472160"/>
              <a:gd name="connsiteX2" fmla="*/ 1071775 w 1071803"/>
              <a:gd name="connsiteY2" fmla="*/ 411480 h 1472160"/>
              <a:gd name="connsiteX3" fmla="*/ 1062061 w 1071803"/>
              <a:gd name="connsiteY3" fmla="*/ 1472160 h 1472160"/>
              <a:gd name="connsiteX0" fmla="*/ 0 w 1071831"/>
              <a:gd name="connsiteY0" fmla="*/ 220713 h 763314"/>
              <a:gd name="connsiteX1" fmla="*/ 4975 w 1071831"/>
              <a:gd name="connsiteY1" fmla="*/ 0 h 763314"/>
              <a:gd name="connsiteX2" fmla="*/ 1071775 w 1071831"/>
              <a:gd name="connsiteY2" fmla="*/ 411480 h 763314"/>
              <a:gd name="connsiteX3" fmla="*/ 1067478 w 1071831"/>
              <a:gd name="connsiteY3" fmla="*/ 763314 h 763314"/>
              <a:gd name="connsiteX0" fmla="*/ 0 w 1071842"/>
              <a:gd name="connsiteY0" fmla="*/ 220713 h 771123"/>
              <a:gd name="connsiteX1" fmla="*/ 4975 w 1071842"/>
              <a:gd name="connsiteY1" fmla="*/ 0 h 771123"/>
              <a:gd name="connsiteX2" fmla="*/ 1071775 w 1071842"/>
              <a:gd name="connsiteY2" fmla="*/ 411480 h 771123"/>
              <a:gd name="connsiteX3" fmla="*/ 1068325 w 1071842"/>
              <a:gd name="connsiteY3" fmla="*/ 771123 h 771123"/>
              <a:gd name="connsiteX0" fmla="*/ 0 w 1071906"/>
              <a:gd name="connsiteY0" fmla="*/ 220713 h 782966"/>
              <a:gd name="connsiteX1" fmla="*/ 4975 w 1071906"/>
              <a:gd name="connsiteY1" fmla="*/ 0 h 782966"/>
              <a:gd name="connsiteX2" fmla="*/ 1071775 w 1071906"/>
              <a:gd name="connsiteY2" fmla="*/ 411480 h 782966"/>
              <a:gd name="connsiteX3" fmla="*/ 1070538 w 1071906"/>
              <a:gd name="connsiteY3" fmla="*/ 782966 h 782966"/>
              <a:gd name="connsiteX0" fmla="*/ 0 w 1939948"/>
              <a:gd name="connsiteY0" fmla="*/ 220713 h 1172046"/>
              <a:gd name="connsiteX1" fmla="*/ 4975 w 1939948"/>
              <a:gd name="connsiteY1" fmla="*/ 0 h 1172046"/>
              <a:gd name="connsiteX2" fmla="*/ 1071775 w 1939948"/>
              <a:gd name="connsiteY2" fmla="*/ 411480 h 1172046"/>
              <a:gd name="connsiteX3" fmla="*/ 1939948 w 1939948"/>
              <a:gd name="connsiteY3" fmla="*/ 1172046 h 1172046"/>
              <a:gd name="connsiteX0" fmla="*/ 0 w 2039424"/>
              <a:gd name="connsiteY0" fmla="*/ 220713 h 1172046"/>
              <a:gd name="connsiteX1" fmla="*/ 4975 w 2039424"/>
              <a:gd name="connsiteY1" fmla="*/ 0 h 1172046"/>
              <a:gd name="connsiteX2" fmla="*/ 2039421 w 2039424"/>
              <a:gd name="connsiteY2" fmla="*/ 450652 h 1172046"/>
              <a:gd name="connsiteX3" fmla="*/ 1939948 w 2039424"/>
              <a:gd name="connsiteY3" fmla="*/ 1172046 h 1172046"/>
              <a:gd name="connsiteX0" fmla="*/ 470178 w 2034449"/>
              <a:gd name="connsiteY0" fmla="*/ 972735 h 1172046"/>
              <a:gd name="connsiteX1" fmla="*/ 0 w 2034449"/>
              <a:gd name="connsiteY1" fmla="*/ 0 h 1172046"/>
              <a:gd name="connsiteX2" fmla="*/ 2034446 w 2034449"/>
              <a:gd name="connsiteY2" fmla="*/ 450652 h 1172046"/>
              <a:gd name="connsiteX3" fmla="*/ 1934973 w 2034449"/>
              <a:gd name="connsiteY3" fmla="*/ 1172046 h 1172046"/>
              <a:gd name="connsiteX0" fmla="*/ 470178 w 2034446"/>
              <a:gd name="connsiteY0" fmla="*/ 972735 h 1172046"/>
              <a:gd name="connsiteX1" fmla="*/ 0 w 2034446"/>
              <a:gd name="connsiteY1" fmla="*/ 0 h 1172046"/>
              <a:gd name="connsiteX2" fmla="*/ 2034446 w 2034446"/>
              <a:gd name="connsiteY2" fmla="*/ 450652 h 1172046"/>
              <a:gd name="connsiteX3" fmla="*/ 1934973 w 2034446"/>
              <a:gd name="connsiteY3" fmla="*/ 1172046 h 1172046"/>
              <a:gd name="connsiteX0" fmla="*/ 0 w 1564268"/>
              <a:gd name="connsiteY0" fmla="*/ 728748 h 928059"/>
              <a:gd name="connsiteX1" fmla="*/ 100013 w 1564268"/>
              <a:gd name="connsiteY1" fmla="*/ 0 h 928059"/>
              <a:gd name="connsiteX2" fmla="*/ 1564268 w 1564268"/>
              <a:gd name="connsiteY2" fmla="*/ 206665 h 928059"/>
              <a:gd name="connsiteX3" fmla="*/ 1464795 w 1564268"/>
              <a:gd name="connsiteY3" fmla="*/ 928059 h 928059"/>
              <a:gd name="connsiteX0" fmla="*/ 0 w 1564268"/>
              <a:gd name="connsiteY0" fmla="*/ 728748 h 939902"/>
              <a:gd name="connsiteX1" fmla="*/ 100013 w 1564268"/>
              <a:gd name="connsiteY1" fmla="*/ 0 h 939902"/>
              <a:gd name="connsiteX2" fmla="*/ 1564268 w 1564268"/>
              <a:gd name="connsiteY2" fmla="*/ 206665 h 939902"/>
              <a:gd name="connsiteX3" fmla="*/ 1467008 w 1564268"/>
              <a:gd name="connsiteY3" fmla="*/ 939902 h 939902"/>
              <a:gd name="connsiteX0" fmla="*/ 0 w 1564268"/>
              <a:gd name="connsiteY0" fmla="*/ 728748 h 947451"/>
              <a:gd name="connsiteX1" fmla="*/ 100013 w 1564268"/>
              <a:gd name="connsiteY1" fmla="*/ 0 h 947451"/>
              <a:gd name="connsiteX2" fmla="*/ 1564268 w 1564268"/>
              <a:gd name="connsiteY2" fmla="*/ 206665 h 947451"/>
              <a:gd name="connsiteX3" fmla="*/ 1465968 w 1564268"/>
              <a:gd name="connsiteY3" fmla="*/ 947451 h 947451"/>
              <a:gd name="connsiteX0" fmla="*/ 0 w 1564268"/>
              <a:gd name="connsiteY0" fmla="*/ 728748 h 947191"/>
              <a:gd name="connsiteX1" fmla="*/ 100013 w 1564268"/>
              <a:gd name="connsiteY1" fmla="*/ 0 h 947191"/>
              <a:gd name="connsiteX2" fmla="*/ 1564268 w 1564268"/>
              <a:gd name="connsiteY2" fmla="*/ 206665 h 947191"/>
              <a:gd name="connsiteX3" fmla="*/ 1464081 w 1564268"/>
              <a:gd name="connsiteY3" fmla="*/ 947191 h 947191"/>
            </a:gdLst>
            <a:ahLst/>
            <a:cxnLst>
              <a:cxn ang="0">
                <a:pos x="connsiteX0" y="connsiteY0"/>
              </a:cxn>
              <a:cxn ang="0">
                <a:pos x="connsiteX1" y="connsiteY1"/>
              </a:cxn>
              <a:cxn ang="0">
                <a:pos x="connsiteX2" y="connsiteY2"/>
              </a:cxn>
              <a:cxn ang="0">
                <a:pos x="connsiteX3" y="connsiteY3"/>
              </a:cxn>
            </a:cxnLst>
            <a:rect l="l" t="t" r="r" b="b"/>
            <a:pathLst>
              <a:path w="1564268" h="947191">
                <a:moveTo>
                  <a:pt x="0" y="728748"/>
                </a:moveTo>
                <a:lnTo>
                  <a:pt x="100013" y="0"/>
                </a:lnTo>
                <a:lnTo>
                  <a:pt x="1564268" y="206665"/>
                </a:lnTo>
                <a:cubicBezTo>
                  <a:pt x="1469019" y="928507"/>
                  <a:pt x="1464081" y="947191"/>
                  <a:pt x="1464081" y="947191"/>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p:nvSpPr>
        <p:spPr>
          <a:xfrm rot="10800000">
            <a:off x="6275874" y="2872105"/>
            <a:ext cx="1480888" cy="759195"/>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3810 w 1072515"/>
              <a:gd name="connsiteY0" fmla="*/ 405765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72515"/>
              <a:gd name="connsiteY0" fmla="*/ 407670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72515"/>
              <a:gd name="connsiteY0" fmla="*/ 407670 h 1318260"/>
              <a:gd name="connsiteX1" fmla="*/ 0 w 1072515"/>
              <a:gd name="connsiteY1" fmla="*/ 0 h 1318260"/>
              <a:gd name="connsiteX2" fmla="*/ 1066800 w 1072515"/>
              <a:gd name="connsiteY2" fmla="*/ 411480 h 1318260"/>
              <a:gd name="connsiteX3" fmla="*/ 1072515 w 1072515"/>
              <a:gd name="connsiteY3" fmla="*/ 1318260 h 1318260"/>
              <a:gd name="connsiteX0" fmla="*/ 1905 w 1067082"/>
              <a:gd name="connsiteY0" fmla="*/ 407670 h 1318260"/>
              <a:gd name="connsiteX1" fmla="*/ 0 w 1067082"/>
              <a:gd name="connsiteY1" fmla="*/ 0 h 1318260"/>
              <a:gd name="connsiteX2" fmla="*/ 1066800 w 1067082"/>
              <a:gd name="connsiteY2" fmla="*/ 411480 h 1318260"/>
              <a:gd name="connsiteX3" fmla="*/ 1066800 w 1067082"/>
              <a:gd name="connsiteY3" fmla="*/ 1318260 h 1318260"/>
              <a:gd name="connsiteX0" fmla="*/ 1905 w 1070610"/>
              <a:gd name="connsiteY0" fmla="*/ 407670 h 1320165"/>
              <a:gd name="connsiteX1" fmla="*/ 0 w 1070610"/>
              <a:gd name="connsiteY1" fmla="*/ 0 h 1320165"/>
              <a:gd name="connsiteX2" fmla="*/ 1066800 w 1070610"/>
              <a:gd name="connsiteY2" fmla="*/ 411480 h 1320165"/>
              <a:gd name="connsiteX3" fmla="*/ 1070610 w 1070610"/>
              <a:gd name="connsiteY3" fmla="*/ 1320165 h 1320165"/>
              <a:gd name="connsiteX0" fmla="*/ 1905 w 1464945"/>
              <a:gd name="connsiteY0" fmla="*/ 407670 h 1163955"/>
              <a:gd name="connsiteX1" fmla="*/ 0 w 1464945"/>
              <a:gd name="connsiteY1" fmla="*/ 0 h 1163955"/>
              <a:gd name="connsiteX2" fmla="*/ 1066800 w 1464945"/>
              <a:gd name="connsiteY2" fmla="*/ 411480 h 1163955"/>
              <a:gd name="connsiteX3" fmla="*/ 1464945 w 1464945"/>
              <a:gd name="connsiteY3" fmla="*/ 1163955 h 1163955"/>
              <a:gd name="connsiteX0" fmla="*/ 1905 w 1464945"/>
              <a:gd name="connsiteY0" fmla="*/ 407670 h 1163955"/>
              <a:gd name="connsiteX1" fmla="*/ 0 w 1464945"/>
              <a:gd name="connsiteY1" fmla="*/ 0 h 1163955"/>
              <a:gd name="connsiteX2" fmla="*/ 1463040 w 1464945"/>
              <a:gd name="connsiteY2" fmla="*/ 428625 h 1163955"/>
              <a:gd name="connsiteX3" fmla="*/ 1464945 w 1464945"/>
              <a:gd name="connsiteY3" fmla="*/ 1163955 h 1163955"/>
              <a:gd name="connsiteX0" fmla="*/ 0 w 1482090"/>
              <a:gd name="connsiteY0" fmla="*/ 1154430 h 1163955"/>
              <a:gd name="connsiteX1" fmla="*/ 17145 w 1482090"/>
              <a:gd name="connsiteY1" fmla="*/ 0 h 1163955"/>
              <a:gd name="connsiteX2" fmla="*/ 1480185 w 1482090"/>
              <a:gd name="connsiteY2" fmla="*/ 428625 h 1163955"/>
              <a:gd name="connsiteX3" fmla="*/ 1482090 w 1482090"/>
              <a:gd name="connsiteY3" fmla="*/ 1163955 h 1163955"/>
              <a:gd name="connsiteX0" fmla="*/ 60960 w 1543050"/>
              <a:gd name="connsiteY0" fmla="*/ 737235 h 746760"/>
              <a:gd name="connsiteX1" fmla="*/ 0 w 1543050"/>
              <a:gd name="connsiteY1" fmla="*/ 0 h 746760"/>
              <a:gd name="connsiteX2" fmla="*/ 1541145 w 1543050"/>
              <a:gd name="connsiteY2" fmla="*/ 11430 h 746760"/>
              <a:gd name="connsiteX3" fmla="*/ 1543050 w 1543050"/>
              <a:gd name="connsiteY3" fmla="*/ 746760 h 746760"/>
              <a:gd name="connsiteX0" fmla="*/ 7620 w 1489710"/>
              <a:gd name="connsiteY0" fmla="*/ 784860 h 794385"/>
              <a:gd name="connsiteX1" fmla="*/ 0 w 1489710"/>
              <a:gd name="connsiteY1" fmla="*/ 0 h 794385"/>
              <a:gd name="connsiteX2" fmla="*/ 1487805 w 1489710"/>
              <a:gd name="connsiteY2" fmla="*/ 59055 h 794385"/>
              <a:gd name="connsiteX3" fmla="*/ 1489710 w 1489710"/>
              <a:gd name="connsiteY3" fmla="*/ 794385 h 794385"/>
              <a:gd name="connsiteX0" fmla="*/ 7620 w 1531077"/>
              <a:gd name="connsiteY0" fmla="*/ 784860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7"/>
              <a:gd name="connsiteY0" fmla="*/ 781107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6"/>
              <a:gd name="connsiteY0" fmla="*/ 781107 h 796261"/>
              <a:gd name="connsiteX1" fmla="*/ 0 w 1531076"/>
              <a:gd name="connsiteY1" fmla="*/ 0 h 796261"/>
              <a:gd name="connsiteX2" fmla="*/ 1531070 w 1531076"/>
              <a:gd name="connsiteY2" fmla="*/ 15896 h 796261"/>
              <a:gd name="connsiteX3" fmla="*/ 1487907 w 1531076"/>
              <a:gd name="connsiteY3" fmla="*/ 796261 h 796261"/>
              <a:gd name="connsiteX0" fmla="*/ 86939 w 1487907"/>
              <a:gd name="connsiteY0" fmla="*/ 781107 h 796261"/>
              <a:gd name="connsiteX1" fmla="*/ 0 w 1487907"/>
              <a:gd name="connsiteY1" fmla="*/ 0 h 796261"/>
              <a:gd name="connsiteX2" fmla="*/ 1486002 w 1487907"/>
              <a:gd name="connsiteY2" fmla="*/ 68437 h 796261"/>
              <a:gd name="connsiteX3" fmla="*/ 1487907 w 1487907"/>
              <a:gd name="connsiteY3" fmla="*/ 796261 h 796261"/>
              <a:gd name="connsiteX0" fmla="*/ 409 w 1401377"/>
              <a:gd name="connsiteY0" fmla="*/ 712670 h 727824"/>
              <a:gd name="connsiteX1" fmla="*/ 0 w 1401377"/>
              <a:gd name="connsiteY1" fmla="*/ 993 h 727824"/>
              <a:gd name="connsiteX2" fmla="*/ 1399472 w 1401377"/>
              <a:gd name="connsiteY2" fmla="*/ 0 h 727824"/>
              <a:gd name="connsiteX3" fmla="*/ 1401377 w 1401377"/>
              <a:gd name="connsiteY3" fmla="*/ 727824 h 727824"/>
            </a:gdLst>
            <a:ahLst/>
            <a:cxnLst>
              <a:cxn ang="0">
                <a:pos x="connsiteX0" y="connsiteY0"/>
              </a:cxn>
              <a:cxn ang="0">
                <a:pos x="connsiteX1" y="connsiteY1"/>
              </a:cxn>
              <a:cxn ang="0">
                <a:pos x="connsiteX2" y="connsiteY2"/>
              </a:cxn>
              <a:cxn ang="0">
                <a:pos x="connsiteX3" y="connsiteY3"/>
              </a:cxn>
            </a:cxnLst>
            <a:rect l="l" t="t" r="r" b="b"/>
            <a:pathLst>
              <a:path w="1401377" h="727824">
                <a:moveTo>
                  <a:pt x="409" y="712670"/>
                </a:moveTo>
                <a:cubicBezTo>
                  <a:pt x="273" y="475444"/>
                  <a:pt x="136" y="238219"/>
                  <a:pt x="0" y="993"/>
                </a:cubicBezTo>
                <a:lnTo>
                  <a:pt x="1399472" y="0"/>
                </a:lnTo>
                <a:cubicBezTo>
                  <a:pt x="1400107" y="221615"/>
                  <a:pt x="1401377" y="727824"/>
                  <a:pt x="1401377" y="727824"/>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p:cNvCxnSpPr/>
          <p:nvPr/>
        </p:nvCxnSpPr>
        <p:spPr>
          <a:xfrm flipH="1">
            <a:off x="6910953" y="3044078"/>
            <a:ext cx="403107" cy="453703"/>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sp>
        <p:nvSpPr>
          <p:cNvPr id="17" name="Forme libre 16"/>
          <p:cNvSpPr/>
          <p:nvPr/>
        </p:nvSpPr>
        <p:spPr>
          <a:xfrm rot="10800000">
            <a:off x="3898659" y="2886397"/>
            <a:ext cx="1480888" cy="759195"/>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762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987"/>
              <a:gd name="connsiteY0" fmla="*/ 403860 h 1078230"/>
              <a:gd name="connsiteX1" fmla="*/ 1905 w 1068987"/>
              <a:gd name="connsiteY1" fmla="*/ 0 h 1078230"/>
              <a:gd name="connsiteX2" fmla="*/ 1068705 w 1068987"/>
              <a:gd name="connsiteY2" fmla="*/ 411480 h 1078230"/>
              <a:gd name="connsiteX3" fmla="*/ 1068705 w 1068987"/>
              <a:gd name="connsiteY3" fmla="*/ 1078230 h 1078230"/>
              <a:gd name="connsiteX0" fmla="*/ 5715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7082"/>
              <a:gd name="connsiteY0" fmla="*/ 403860 h 1078230"/>
              <a:gd name="connsiteX1" fmla="*/ 0 w 1067082"/>
              <a:gd name="connsiteY1" fmla="*/ 0 h 1078230"/>
              <a:gd name="connsiteX2" fmla="*/ 1066800 w 1067082"/>
              <a:gd name="connsiteY2" fmla="*/ 411480 h 1078230"/>
              <a:gd name="connsiteX3" fmla="*/ 1066800 w 1067082"/>
              <a:gd name="connsiteY3" fmla="*/ 1078230 h 1078230"/>
              <a:gd name="connsiteX0" fmla="*/ 0 w 1068705"/>
              <a:gd name="connsiteY0" fmla="*/ 403860 h 1310640"/>
              <a:gd name="connsiteX1" fmla="*/ 0 w 1068705"/>
              <a:gd name="connsiteY1" fmla="*/ 0 h 1310640"/>
              <a:gd name="connsiteX2" fmla="*/ 1066800 w 1068705"/>
              <a:gd name="connsiteY2" fmla="*/ 411480 h 1310640"/>
              <a:gd name="connsiteX3" fmla="*/ 1068705 w 1068705"/>
              <a:gd name="connsiteY3" fmla="*/ 1310640 h 1310640"/>
              <a:gd name="connsiteX0" fmla="*/ 0 w 1072515"/>
              <a:gd name="connsiteY0" fmla="*/ 403860 h 1308735"/>
              <a:gd name="connsiteX1" fmla="*/ 0 w 1072515"/>
              <a:gd name="connsiteY1" fmla="*/ 0 h 1308735"/>
              <a:gd name="connsiteX2" fmla="*/ 1066800 w 1072515"/>
              <a:gd name="connsiteY2" fmla="*/ 411480 h 1308735"/>
              <a:gd name="connsiteX3" fmla="*/ 1072515 w 1072515"/>
              <a:gd name="connsiteY3" fmla="*/ 1308735 h 1308735"/>
              <a:gd name="connsiteX0" fmla="*/ 3810 w 1072515"/>
              <a:gd name="connsiteY0" fmla="*/ 405765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72515"/>
              <a:gd name="connsiteY0" fmla="*/ 407670 h 1308735"/>
              <a:gd name="connsiteX1" fmla="*/ 0 w 1072515"/>
              <a:gd name="connsiteY1" fmla="*/ 0 h 1308735"/>
              <a:gd name="connsiteX2" fmla="*/ 1066800 w 1072515"/>
              <a:gd name="connsiteY2" fmla="*/ 411480 h 1308735"/>
              <a:gd name="connsiteX3" fmla="*/ 1072515 w 1072515"/>
              <a:gd name="connsiteY3" fmla="*/ 1308735 h 1308735"/>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68705"/>
              <a:gd name="connsiteY0" fmla="*/ 407670 h 1318260"/>
              <a:gd name="connsiteX1" fmla="*/ 0 w 1068705"/>
              <a:gd name="connsiteY1" fmla="*/ 0 h 1318260"/>
              <a:gd name="connsiteX2" fmla="*/ 1066800 w 1068705"/>
              <a:gd name="connsiteY2" fmla="*/ 411480 h 1318260"/>
              <a:gd name="connsiteX3" fmla="*/ 1068705 w 1068705"/>
              <a:gd name="connsiteY3" fmla="*/ 1318260 h 1318260"/>
              <a:gd name="connsiteX0" fmla="*/ 1905 w 1072515"/>
              <a:gd name="connsiteY0" fmla="*/ 407670 h 1318260"/>
              <a:gd name="connsiteX1" fmla="*/ 0 w 1072515"/>
              <a:gd name="connsiteY1" fmla="*/ 0 h 1318260"/>
              <a:gd name="connsiteX2" fmla="*/ 1066800 w 1072515"/>
              <a:gd name="connsiteY2" fmla="*/ 411480 h 1318260"/>
              <a:gd name="connsiteX3" fmla="*/ 1072515 w 1072515"/>
              <a:gd name="connsiteY3" fmla="*/ 1318260 h 1318260"/>
              <a:gd name="connsiteX0" fmla="*/ 1905 w 1067082"/>
              <a:gd name="connsiteY0" fmla="*/ 407670 h 1318260"/>
              <a:gd name="connsiteX1" fmla="*/ 0 w 1067082"/>
              <a:gd name="connsiteY1" fmla="*/ 0 h 1318260"/>
              <a:gd name="connsiteX2" fmla="*/ 1066800 w 1067082"/>
              <a:gd name="connsiteY2" fmla="*/ 411480 h 1318260"/>
              <a:gd name="connsiteX3" fmla="*/ 1066800 w 1067082"/>
              <a:gd name="connsiteY3" fmla="*/ 1318260 h 1318260"/>
              <a:gd name="connsiteX0" fmla="*/ 1905 w 1070610"/>
              <a:gd name="connsiteY0" fmla="*/ 407670 h 1320165"/>
              <a:gd name="connsiteX1" fmla="*/ 0 w 1070610"/>
              <a:gd name="connsiteY1" fmla="*/ 0 h 1320165"/>
              <a:gd name="connsiteX2" fmla="*/ 1066800 w 1070610"/>
              <a:gd name="connsiteY2" fmla="*/ 411480 h 1320165"/>
              <a:gd name="connsiteX3" fmla="*/ 1070610 w 1070610"/>
              <a:gd name="connsiteY3" fmla="*/ 1320165 h 1320165"/>
              <a:gd name="connsiteX0" fmla="*/ 1905 w 1464945"/>
              <a:gd name="connsiteY0" fmla="*/ 407670 h 1163955"/>
              <a:gd name="connsiteX1" fmla="*/ 0 w 1464945"/>
              <a:gd name="connsiteY1" fmla="*/ 0 h 1163955"/>
              <a:gd name="connsiteX2" fmla="*/ 1066800 w 1464945"/>
              <a:gd name="connsiteY2" fmla="*/ 411480 h 1163955"/>
              <a:gd name="connsiteX3" fmla="*/ 1464945 w 1464945"/>
              <a:gd name="connsiteY3" fmla="*/ 1163955 h 1163955"/>
              <a:gd name="connsiteX0" fmla="*/ 1905 w 1464945"/>
              <a:gd name="connsiteY0" fmla="*/ 407670 h 1163955"/>
              <a:gd name="connsiteX1" fmla="*/ 0 w 1464945"/>
              <a:gd name="connsiteY1" fmla="*/ 0 h 1163955"/>
              <a:gd name="connsiteX2" fmla="*/ 1463040 w 1464945"/>
              <a:gd name="connsiteY2" fmla="*/ 428625 h 1163955"/>
              <a:gd name="connsiteX3" fmla="*/ 1464945 w 1464945"/>
              <a:gd name="connsiteY3" fmla="*/ 1163955 h 1163955"/>
              <a:gd name="connsiteX0" fmla="*/ 0 w 1482090"/>
              <a:gd name="connsiteY0" fmla="*/ 1154430 h 1163955"/>
              <a:gd name="connsiteX1" fmla="*/ 17145 w 1482090"/>
              <a:gd name="connsiteY1" fmla="*/ 0 h 1163955"/>
              <a:gd name="connsiteX2" fmla="*/ 1480185 w 1482090"/>
              <a:gd name="connsiteY2" fmla="*/ 428625 h 1163955"/>
              <a:gd name="connsiteX3" fmla="*/ 1482090 w 1482090"/>
              <a:gd name="connsiteY3" fmla="*/ 1163955 h 1163955"/>
              <a:gd name="connsiteX0" fmla="*/ 60960 w 1543050"/>
              <a:gd name="connsiteY0" fmla="*/ 737235 h 746760"/>
              <a:gd name="connsiteX1" fmla="*/ 0 w 1543050"/>
              <a:gd name="connsiteY1" fmla="*/ 0 h 746760"/>
              <a:gd name="connsiteX2" fmla="*/ 1541145 w 1543050"/>
              <a:gd name="connsiteY2" fmla="*/ 11430 h 746760"/>
              <a:gd name="connsiteX3" fmla="*/ 1543050 w 1543050"/>
              <a:gd name="connsiteY3" fmla="*/ 746760 h 746760"/>
              <a:gd name="connsiteX0" fmla="*/ 7620 w 1489710"/>
              <a:gd name="connsiteY0" fmla="*/ 784860 h 794385"/>
              <a:gd name="connsiteX1" fmla="*/ 0 w 1489710"/>
              <a:gd name="connsiteY1" fmla="*/ 0 h 794385"/>
              <a:gd name="connsiteX2" fmla="*/ 1487805 w 1489710"/>
              <a:gd name="connsiteY2" fmla="*/ 59055 h 794385"/>
              <a:gd name="connsiteX3" fmla="*/ 1489710 w 1489710"/>
              <a:gd name="connsiteY3" fmla="*/ 794385 h 794385"/>
              <a:gd name="connsiteX0" fmla="*/ 7620 w 1531077"/>
              <a:gd name="connsiteY0" fmla="*/ 784860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7"/>
              <a:gd name="connsiteY0" fmla="*/ 781107 h 794385"/>
              <a:gd name="connsiteX1" fmla="*/ 0 w 1531077"/>
              <a:gd name="connsiteY1" fmla="*/ 0 h 794385"/>
              <a:gd name="connsiteX2" fmla="*/ 1531070 w 1531077"/>
              <a:gd name="connsiteY2" fmla="*/ 15896 h 794385"/>
              <a:gd name="connsiteX3" fmla="*/ 1489710 w 1531077"/>
              <a:gd name="connsiteY3" fmla="*/ 794385 h 794385"/>
              <a:gd name="connsiteX0" fmla="*/ 86939 w 1531076"/>
              <a:gd name="connsiteY0" fmla="*/ 781107 h 796261"/>
              <a:gd name="connsiteX1" fmla="*/ 0 w 1531076"/>
              <a:gd name="connsiteY1" fmla="*/ 0 h 796261"/>
              <a:gd name="connsiteX2" fmla="*/ 1531070 w 1531076"/>
              <a:gd name="connsiteY2" fmla="*/ 15896 h 796261"/>
              <a:gd name="connsiteX3" fmla="*/ 1487907 w 1531076"/>
              <a:gd name="connsiteY3" fmla="*/ 796261 h 796261"/>
              <a:gd name="connsiteX0" fmla="*/ 86939 w 1487907"/>
              <a:gd name="connsiteY0" fmla="*/ 781107 h 796261"/>
              <a:gd name="connsiteX1" fmla="*/ 0 w 1487907"/>
              <a:gd name="connsiteY1" fmla="*/ 0 h 796261"/>
              <a:gd name="connsiteX2" fmla="*/ 1486002 w 1487907"/>
              <a:gd name="connsiteY2" fmla="*/ 68437 h 796261"/>
              <a:gd name="connsiteX3" fmla="*/ 1487907 w 1487907"/>
              <a:gd name="connsiteY3" fmla="*/ 796261 h 796261"/>
              <a:gd name="connsiteX0" fmla="*/ 409 w 1401377"/>
              <a:gd name="connsiteY0" fmla="*/ 712670 h 727824"/>
              <a:gd name="connsiteX1" fmla="*/ 0 w 1401377"/>
              <a:gd name="connsiteY1" fmla="*/ 993 h 727824"/>
              <a:gd name="connsiteX2" fmla="*/ 1399472 w 1401377"/>
              <a:gd name="connsiteY2" fmla="*/ 0 h 727824"/>
              <a:gd name="connsiteX3" fmla="*/ 1401377 w 1401377"/>
              <a:gd name="connsiteY3" fmla="*/ 727824 h 727824"/>
            </a:gdLst>
            <a:ahLst/>
            <a:cxnLst>
              <a:cxn ang="0">
                <a:pos x="connsiteX0" y="connsiteY0"/>
              </a:cxn>
              <a:cxn ang="0">
                <a:pos x="connsiteX1" y="connsiteY1"/>
              </a:cxn>
              <a:cxn ang="0">
                <a:pos x="connsiteX2" y="connsiteY2"/>
              </a:cxn>
              <a:cxn ang="0">
                <a:pos x="connsiteX3" y="connsiteY3"/>
              </a:cxn>
            </a:cxnLst>
            <a:rect l="l" t="t" r="r" b="b"/>
            <a:pathLst>
              <a:path w="1401377" h="727824">
                <a:moveTo>
                  <a:pt x="409" y="712670"/>
                </a:moveTo>
                <a:cubicBezTo>
                  <a:pt x="273" y="475444"/>
                  <a:pt x="136" y="238219"/>
                  <a:pt x="0" y="993"/>
                </a:cubicBezTo>
                <a:lnTo>
                  <a:pt x="1399472" y="0"/>
                </a:lnTo>
                <a:cubicBezTo>
                  <a:pt x="1400107" y="221615"/>
                  <a:pt x="1401377" y="727824"/>
                  <a:pt x="1401377" y="727824"/>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17"/>
          <p:cNvCxnSpPr/>
          <p:nvPr/>
        </p:nvCxnSpPr>
        <p:spPr>
          <a:xfrm flipH="1">
            <a:off x="4053678" y="3058370"/>
            <a:ext cx="403107" cy="453703"/>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sp>
        <p:nvSpPr>
          <p:cNvPr id="19" name="Plan 2"/>
          <p:cNvSpPr/>
          <p:nvPr/>
        </p:nvSpPr>
        <p:spPr>
          <a:xfrm>
            <a:off x="4028824" y="1743833"/>
            <a:ext cx="6459664" cy="1755761"/>
          </a:xfrm>
          <a:prstGeom prst="parallelogram">
            <a:avLst>
              <a:gd name="adj" fmla="val 40996"/>
            </a:avLst>
          </a:prstGeom>
          <a:solidFill>
            <a:srgbClr val="E6B9B8">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Bord G"/>
          <p:cNvCxnSpPr/>
          <p:nvPr/>
        </p:nvCxnSpPr>
        <p:spPr>
          <a:xfrm flipV="1">
            <a:off x="4028825" y="1743833"/>
            <a:ext cx="720195" cy="1755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Rayon qi"/>
          <p:cNvCxnSpPr/>
          <p:nvPr/>
        </p:nvCxnSpPr>
        <p:spPr>
          <a:xfrm flipV="1">
            <a:off x="6887801" y="1743831"/>
            <a:ext cx="720195" cy="175576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Bord D"/>
          <p:cNvCxnSpPr/>
          <p:nvPr/>
        </p:nvCxnSpPr>
        <p:spPr>
          <a:xfrm flipV="1">
            <a:off x="9768294" y="1743833"/>
            <a:ext cx="720195" cy="1755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H="1">
            <a:off x="4028823" y="1758461"/>
            <a:ext cx="3564000" cy="1741128"/>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Connecteur droit 71"/>
          <p:cNvCxnSpPr/>
          <p:nvPr/>
        </p:nvCxnSpPr>
        <p:spPr>
          <a:xfrm>
            <a:off x="7607939" y="1758461"/>
            <a:ext cx="2168257" cy="1741128"/>
          </a:xfrm>
          <a:prstGeom prst="line">
            <a:avLst/>
          </a:prstGeom>
          <a:noFill/>
          <a:ln>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Baseline"/>
          <p:cNvCxnSpPr>
            <a:endCxn id="64" idx="6"/>
          </p:cNvCxnSpPr>
          <p:nvPr/>
        </p:nvCxnSpPr>
        <p:spPr>
          <a:xfrm flipH="1">
            <a:off x="4091801" y="3499594"/>
            <a:ext cx="5668141" cy="4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orme libre 40"/>
          <p:cNvSpPr/>
          <p:nvPr/>
        </p:nvSpPr>
        <p:spPr>
          <a:xfrm rot="470962" flipH="1">
            <a:off x="8869665" y="2304852"/>
            <a:ext cx="1526789" cy="684380"/>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0 w 1068715"/>
              <a:gd name="connsiteY0" fmla="*/ 169545 h 1258876"/>
              <a:gd name="connsiteX1" fmla="*/ 1905 w 1068715"/>
              <a:gd name="connsiteY1" fmla="*/ 0 h 1258876"/>
              <a:gd name="connsiteX2" fmla="*/ 1068705 w 1068715"/>
              <a:gd name="connsiteY2" fmla="*/ 411480 h 1258876"/>
              <a:gd name="connsiteX3" fmla="*/ 1039955 w 1068715"/>
              <a:gd name="connsiteY3" fmla="*/ 1258876 h 1258876"/>
              <a:gd name="connsiteX0" fmla="*/ 0 w 1040378"/>
              <a:gd name="connsiteY0" fmla="*/ 169545 h 1258876"/>
              <a:gd name="connsiteX1" fmla="*/ 1905 w 1040378"/>
              <a:gd name="connsiteY1" fmla="*/ 0 h 1258876"/>
              <a:gd name="connsiteX2" fmla="*/ 1040137 w 1040378"/>
              <a:gd name="connsiteY2" fmla="*/ 409465 h 1258876"/>
              <a:gd name="connsiteX3" fmla="*/ 1039955 w 1040378"/>
              <a:gd name="connsiteY3" fmla="*/ 1258876 h 1258876"/>
              <a:gd name="connsiteX0" fmla="*/ 0 w 1040137"/>
              <a:gd name="connsiteY0" fmla="*/ 169545 h 1278123"/>
              <a:gd name="connsiteX1" fmla="*/ 1905 w 1040137"/>
              <a:gd name="connsiteY1" fmla="*/ 0 h 1278123"/>
              <a:gd name="connsiteX2" fmla="*/ 1040137 w 1040137"/>
              <a:gd name="connsiteY2" fmla="*/ 409465 h 1278123"/>
              <a:gd name="connsiteX3" fmla="*/ 1039955 w 1040137"/>
              <a:gd name="connsiteY3" fmla="*/ 1258876 h 1278123"/>
              <a:gd name="connsiteX0" fmla="*/ 0 w 1040137"/>
              <a:gd name="connsiteY0" fmla="*/ 169545 h 1278123"/>
              <a:gd name="connsiteX1" fmla="*/ 1905 w 1040137"/>
              <a:gd name="connsiteY1" fmla="*/ 0 h 1278123"/>
              <a:gd name="connsiteX2" fmla="*/ 1040137 w 1040137"/>
              <a:gd name="connsiteY2" fmla="*/ 409465 h 1278123"/>
              <a:gd name="connsiteX3" fmla="*/ 1039955 w 1040137"/>
              <a:gd name="connsiteY3" fmla="*/ 1258876 h 1278123"/>
              <a:gd name="connsiteX0" fmla="*/ 0 w 1040137"/>
              <a:gd name="connsiteY0" fmla="*/ 169545 h 1276428"/>
              <a:gd name="connsiteX1" fmla="*/ 1905 w 1040137"/>
              <a:gd name="connsiteY1" fmla="*/ 0 h 1276428"/>
              <a:gd name="connsiteX2" fmla="*/ 1040137 w 1040137"/>
              <a:gd name="connsiteY2" fmla="*/ 409465 h 1276428"/>
              <a:gd name="connsiteX3" fmla="*/ 1038328 w 1040137"/>
              <a:gd name="connsiteY3" fmla="*/ 1256732 h 1276428"/>
              <a:gd name="connsiteX0" fmla="*/ 28550 w 1068687"/>
              <a:gd name="connsiteY0" fmla="*/ 171820 h 1278703"/>
              <a:gd name="connsiteX1" fmla="*/ 0 w 1068687"/>
              <a:gd name="connsiteY1" fmla="*/ 0 h 1278703"/>
              <a:gd name="connsiteX2" fmla="*/ 1068687 w 1068687"/>
              <a:gd name="connsiteY2" fmla="*/ 411740 h 1278703"/>
              <a:gd name="connsiteX3" fmla="*/ 1066878 w 1068687"/>
              <a:gd name="connsiteY3" fmla="*/ 1259007 h 1278703"/>
              <a:gd name="connsiteX0" fmla="*/ 0 w 1072091"/>
              <a:gd name="connsiteY0" fmla="*/ 1073157 h 1278703"/>
              <a:gd name="connsiteX1" fmla="*/ 3404 w 1072091"/>
              <a:gd name="connsiteY1" fmla="*/ 0 h 1278703"/>
              <a:gd name="connsiteX2" fmla="*/ 1072091 w 1072091"/>
              <a:gd name="connsiteY2" fmla="*/ 411740 h 1278703"/>
              <a:gd name="connsiteX3" fmla="*/ 1070282 w 1072091"/>
              <a:gd name="connsiteY3" fmla="*/ 1259007 h 1278703"/>
              <a:gd name="connsiteX0" fmla="*/ 288 w 1069020"/>
              <a:gd name="connsiteY0" fmla="*/ 714016 h 1278703"/>
              <a:gd name="connsiteX1" fmla="*/ 333 w 1069020"/>
              <a:gd name="connsiteY1" fmla="*/ 0 h 1278703"/>
              <a:gd name="connsiteX2" fmla="*/ 1069020 w 1069020"/>
              <a:gd name="connsiteY2" fmla="*/ 411740 h 1278703"/>
              <a:gd name="connsiteX3" fmla="*/ 1067211 w 1069020"/>
              <a:gd name="connsiteY3" fmla="*/ 1259007 h 1278703"/>
              <a:gd name="connsiteX0" fmla="*/ 0 w 1070880"/>
              <a:gd name="connsiteY0" fmla="*/ 715643 h 1278703"/>
              <a:gd name="connsiteX1" fmla="*/ 2193 w 1070880"/>
              <a:gd name="connsiteY1" fmla="*/ 0 h 1278703"/>
              <a:gd name="connsiteX2" fmla="*/ 1070880 w 1070880"/>
              <a:gd name="connsiteY2" fmla="*/ 411740 h 1278703"/>
              <a:gd name="connsiteX3" fmla="*/ 1069071 w 1070880"/>
              <a:gd name="connsiteY3" fmla="*/ 1259007 h 1278703"/>
              <a:gd name="connsiteX0" fmla="*/ 0 w 1074133"/>
              <a:gd name="connsiteY0" fmla="*/ 711348 h 1278703"/>
              <a:gd name="connsiteX1" fmla="*/ 5446 w 1074133"/>
              <a:gd name="connsiteY1" fmla="*/ 0 h 1278703"/>
              <a:gd name="connsiteX2" fmla="*/ 1074133 w 1074133"/>
              <a:gd name="connsiteY2" fmla="*/ 411740 h 1278703"/>
              <a:gd name="connsiteX3" fmla="*/ 1072324 w 1074133"/>
              <a:gd name="connsiteY3" fmla="*/ 1259007 h 1278703"/>
              <a:gd name="connsiteX0" fmla="*/ 0 w 1944389"/>
              <a:gd name="connsiteY0" fmla="*/ 314459 h 1278703"/>
              <a:gd name="connsiteX1" fmla="*/ 875702 w 1944389"/>
              <a:gd name="connsiteY1" fmla="*/ 0 h 1278703"/>
              <a:gd name="connsiteX2" fmla="*/ 1944389 w 1944389"/>
              <a:gd name="connsiteY2" fmla="*/ 411740 h 1278703"/>
              <a:gd name="connsiteX3" fmla="*/ 1942580 w 1944389"/>
              <a:gd name="connsiteY3" fmla="*/ 1259007 h 1278703"/>
              <a:gd name="connsiteX0" fmla="*/ 0 w 1944389"/>
              <a:gd name="connsiteY0" fmla="*/ 314459 h 1278703"/>
              <a:gd name="connsiteX1" fmla="*/ 875702 w 1944389"/>
              <a:gd name="connsiteY1" fmla="*/ 0 h 1278703"/>
              <a:gd name="connsiteX2" fmla="*/ 1944389 w 1944389"/>
              <a:gd name="connsiteY2" fmla="*/ 411740 h 1278703"/>
              <a:gd name="connsiteX3" fmla="*/ 1942580 w 1944389"/>
              <a:gd name="connsiteY3" fmla="*/ 1259007 h 1278703"/>
              <a:gd name="connsiteX0" fmla="*/ 0 w 1944389"/>
              <a:gd name="connsiteY0" fmla="*/ 438173 h 1402417"/>
              <a:gd name="connsiteX1" fmla="*/ 62014 w 1944389"/>
              <a:gd name="connsiteY1" fmla="*/ 0 h 1402417"/>
              <a:gd name="connsiteX2" fmla="*/ 1944389 w 1944389"/>
              <a:gd name="connsiteY2" fmla="*/ 535454 h 1402417"/>
              <a:gd name="connsiteX3" fmla="*/ 1942580 w 1944389"/>
              <a:gd name="connsiteY3" fmla="*/ 1382721 h 1402417"/>
              <a:gd name="connsiteX0" fmla="*/ 0 w 1944389"/>
              <a:gd name="connsiteY0" fmla="*/ 438173 h 1402417"/>
              <a:gd name="connsiteX1" fmla="*/ 62014 w 1944389"/>
              <a:gd name="connsiteY1" fmla="*/ 0 h 1402417"/>
              <a:gd name="connsiteX2" fmla="*/ 1944389 w 1944389"/>
              <a:gd name="connsiteY2" fmla="*/ 535454 h 1402417"/>
              <a:gd name="connsiteX3" fmla="*/ 1942580 w 1944389"/>
              <a:gd name="connsiteY3" fmla="*/ 1382721 h 1402417"/>
              <a:gd name="connsiteX0" fmla="*/ 0 w 1944389"/>
              <a:gd name="connsiteY0" fmla="*/ 438693 h 1402937"/>
              <a:gd name="connsiteX1" fmla="*/ 58239 w 1944389"/>
              <a:gd name="connsiteY1" fmla="*/ 0 h 1402937"/>
              <a:gd name="connsiteX2" fmla="*/ 1944389 w 1944389"/>
              <a:gd name="connsiteY2" fmla="*/ 535974 h 1402937"/>
              <a:gd name="connsiteX3" fmla="*/ 1942580 w 1944389"/>
              <a:gd name="connsiteY3" fmla="*/ 1383241 h 1402937"/>
              <a:gd name="connsiteX0" fmla="*/ 0 w 1944389"/>
              <a:gd name="connsiteY0" fmla="*/ 481837 h 1446081"/>
              <a:gd name="connsiteX1" fmla="*/ 66110 w 1944389"/>
              <a:gd name="connsiteY1" fmla="*/ 0 h 1446081"/>
              <a:gd name="connsiteX2" fmla="*/ 1944389 w 1944389"/>
              <a:gd name="connsiteY2" fmla="*/ 579118 h 1446081"/>
              <a:gd name="connsiteX3" fmla="*/ 1942580 w 1944389"/>
              <a:gd name="connsiteY3" fmla="*/ 1426385 h 1446081"/>
              <a:gd name="connsiteX0" fmla="*/ 0 w 1944389"/>
              <a:gd name="connsiteY0" fmla="*/ 481837 h 1446081"/>
              <a:gd name="connsiteX1" fmla="*/ 66110 w 1944389"/>
              <a:gd name="connsiteY1" fmla="*/ 0 h 1446081"/>
              <a:gd name="connsiteX2" fmla="*/ 1944389 w 1944389"/>
              <a:gd name="connsiteY2" fmla="*/ 579118 h 1446081"/>
              <a:gd name="connsiteX3" fmla="*/ 1942580 w 1944389"/>
              <a:gd name="connsiteY3" fmla="*/ 1426385 h 1446081"/>
              <a:gd name="connsiteX0" fmla="*/ 0 w 1944389"/>
              <a:gd name="connsiteY0" fmla="*/ 431404 h 1395648"/>
              <a:gd name="connsiteX1" fmla="*/ 55312 w 1944389"/>
              <a:gd name="connsiteY1" fmla="*/ 0 h 1395648"/>
              <a:gd name="connsiteX2" fmla="*/ 1944389 w 1944389"/>
              <a:gd name="connsiteY2" fmla="*/ 528685 h 1395648"/>
              <a:gd name="connsiteX3" fmla="*/ 1942580 w 1944389"/>
              <a:gd name="connsiteY3" fmla="*/ 1375952 h 1395648"/>
              <a:gd name="connsiteX0" fmla="*/ 0 w 1944389"/>
              <a:gd name="connsiteY0" fmla="*/ 440840 h 1405084"/>
              <a:gd name="connsiteX1" fmla="*/ 56613 w 1944389"/>
              <a:gd name="connsiteY1" fmla="*/ 0 h 1405084"/>
              <a:gd name="connsiteX2" fmla="*/ 1944389 w 1944389"/>
              <a:gd name="connsiteY2" fmla="*/ 538121 h 1405084"/>
              <a:gd name="connsiteX3" fmla="*/ 1942580 w 1944389"/>
              <a:gd name="connsiteY3" fmla="*/ 1385388 h 1405084"/>
              <a:gd name="connsiteX0" fmla="*/ 0 w 1944389"/>
              <a:gd name="connsiteY0" fmla="*/ 432771 h 1397015"/>
              <a:gd name="connsiteX1" fmla="*/ 59346 w 1944389"/>
              <a:gd name="connsiteY1" fmla="*/ 0 h 1397015"/>
              <a:gd name="connsiteX2" fmla="*/ 1944389 w 1944389"/>
              <a:gd name="connsiteY2" fmla="*/ 530052 h 1397015"/>
              <a:gd name="connsiteX3" fmla="*/ 1942580 w 1944389"/>
              <a:gd name="connsiteY3" fmla="*/ 1377319 h 1397015"/>
              <a:gd name="connsiteX0" fmla="*/ 0 w 1944389"/>
              <a:gd name="connsiteY0" fmla="*/ 432771 h 1397015"/>
              <a:gd name="connsiteX1" fmla="*/ 59346 w 1944389"/>
              <a:gd name="connsiteY1" fmla="*/ 0 h 1397015"/>
              <a:gd name="connsiteX2" fmla="*/ 1944389 w 1944389"/>
              <a:gd name="connsiteY2" fmla="*/ 530052 h 1397015"/>
              <a:gd name="connsiteX3" fmla="*/ 1942580 w 1944389"/>
              <a:gd name="connsiteY3" fmla="*/ 1377319 h 1397015"/>
              <a:gd name="connsiteX0" fmla="*/ 0 w 1942580"/>
              <a:gd name="connsiteY0" fmla="*/ 432771 h 1377319"/>
              <a:gd name="connsiteX1" fmla="*/ 59346 w 1942580"/>
              <a:gd name="connsiteY1" fmla="*/ 0 h 1377319"/>
              <a:gd name="connsiteX2" fmla="*/ 1526789 w 1942580"/>
              <a:gd name="connsiteY2" fmla="*/ 197490 h 1377319"/>
              <a:gd name="connsiteX3" fmla="*/ 1942580 w 1942580"/>
              <a:gd name="connsiteY3" fmla="*/ 1377319 h 1377319"/>
              <a:gd name="connsiteX0" fmla="*/ 0 w 1526789"/>
              <a:gd name="connsiteY0" fmla="*/ 432771 h 819748"/>
              <a:gd name="connsiteX1" fmla="*/ 59346 w 1526789"/>
              <a:gd name="connsiteY1" fmla="*/ 0 h 819748"/>
              <a:gd name="connsiteX2" fmla="*/ 1526789 w 1526789"/>
              <a:gd name="connsiteY2" fmla="*/ 197490 h 819748"/>
              <a:gd name="connsiteX3" fmla="*/ 1464758 w 1526789"/>
              <a:gd name="connsiteY3" fmla="*/ 630698 h 819748"/>
              <a:gd name="connsiteX0" fmla="*/ 0 w 1526789"/>
              <a:gd name="connsiteY0" fmla="*/ 432771 h 750999"/>
              <a:gd name="connsiteX1" fmla="*/ 59346 w 1526789"/>
              <a:gd name="connsiteY1" fmla="*/ 0 h 750999"/>
              <a:gd name="connsiteX2" fmla="*/ 1526789 w 1526789"/>
              <a:gd name="connsiteY2" fmla="*/ 197490 h 750999"/>
              <a:gd name="connsiteX3" fmla="*/ 1464758 w 1526789"/>
              <a:gd name="connsiteY3" fmla="*/ 630698 h 750999"/>
              <a:gd name="connsiteX0" fmla="*/ 0 w 1526789"/>
              <a:gd name="connsiteY0" fmla="*/ 432771 h 630698"/>
              <a:gd name="connsiteX1" fmla="*/ 59346 w 1526789"/>
              <a:gd name="connsiteY1" fmla="*/ 0 h 630698"/>
              <a:gd name="connsiteX2" fmla="*/ 1526789 w 1526789"/>
              <a:gd name="connsiteY2" fmla="*/ 197490 h 630698"/>
              <a:gd name="connsiteX3" fmla="*/ 1464758 w 1526789"/>
              <a:gd name="connsiteY3" fmla="*/ 630698 h 630698"/>
            </a:gdLst>
            <a:ahLst/>
            <a:cxnLst>
              <a:cxn ang="0">
                <a:pos x="connsiteX0" y="connsiteY0"/>
              </a:cxn>
              <a:cxn ang="0">
                <a:pos x="connsiteX1" y="connsiteY1"/>
              </a:cxn>
              <a:cxn ang="0">
                <a:pos x="connsiteX2" y="connsiteY2"/>
              </a:cxn>
              <a:cxn ang="0">
                <a:pos x="connsiteX3" y="connsiteY3"/>
              </a:cxn>
            </a:cxnLst>
            <a:rect l="l" t="t" r="r" b="b"/>
            <a:pathLst>
              <a:path w="1526789" h="630698">
                <a:moveTo>
                  <a:pt x="0" y="432771"/>
                </a:moveTo>
                <a:cubicBezTo>
                  <a:pt x="61648" y="-1218"/>
                  <a:pt x="-1261" y="426441"/>
                  <a:pt x="59346" y="0"/>
                </a:cubicBezTo>
                <a:lnTo>
                  <a:pt x="1526789" y="197490"/>
                </a:lnTo>
                <a:cubicBezTo>
                  <a:pt x="1451114" y="735498"/>
                  <a:pt x="1495773" y="414094"/>
                  <a:pt x="1464758" y="630698"/>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Ellipse 42"/>
          <p:cNvSpPr/>
          <p:nvPr/>
        </p:nvSpPr>
        <p:spPr>
          <a:xfrm>
            <a:off x="6831577" y="3433553"/>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44" name="Forme libre 43"/>
          <p:cNvSpPr/>
          <p:nvPr/>
        </p:nvSpPr>
        <p:spPr>
          <a:xfrm>
            <a:off x="6276532" y="2417626"/>
            <a:ext cx="1478562" cy="468770"/>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384175 w 1453162"/>
              <a:gd name="connsiteY0" fmla="*/ 276225 h 1184910"/>
              <a:gd name="connsiteX1" fmla="*/ 0 w 1453162"/>
              <a:gd name="connsiteY1" fmla="*/ 0 h 1184910"/>
              <a:gd name="connsiteX2" fmla="*/ 1452880 w 1453162"/>
              <a:gd name="connsiteY2" fmla="*/ 518160 h 1184910"/>
              <a:gd name="connsiteX3" fmla="*/ 1452880 w 1453162"/>
              <a:gd name="connsiteY3" fmla="*/ 1184910 h 1184910"/>
              <a:gd name="connsiteX0" fmla="*/ 384175 w 1470041"/>
              <a:gd name="connsiteY0" fmla="*/ 287655 h 1196340"/>
              <a:gd name="connsiteX1" fmla="*/ 0 w 1470041"/>
              <a:gd name="connsiteY1" fmla="*/ 11430 h 1196340"/>
              <a:gd name="connsiteX2" fmla="*/ 1470025 w 1470041"/>
              <a:gd name="connsiteY2" fmla="*/ 0 h 1196340"/>
              <a:gd name="connsiteX3" fmla="*/ 1452880 w 1470041"/>
              <a:gd name="connsiteY3" fmla="*/ 1196340 h 1196340"/>
              <a:gd name="connsiteX0" fmla="*/ 386080 w 1471946"/>
              <a:gd name="connsiteY0" fmla="*/ 304800 h 1213485"/>
              <a:gd name="connsiteX1" fmla="*/ 0 w 1471946"/>
              <a:gd name="connsiteY1" fmla="*/ 0 h 1213485"/>
              <a:gd name="connsiteX2" fmla="*/ 1471930 w 1471946"/>
              <a:gd name="connsiteY2" fmla="*/ 17145 h 1213485"/>
              <a:gd name="connsiteX3" fmla="*/ 1454785 w 1471946"/>
              <a:gd name="connsiteY3" fmla="*/ 1213485 h 1213485"/>
              <a:gd name="connsiteX0" fmla="*/ 389890 w 1475756"/>
              <a:gd name="connsiteY0" fmla="*/ 287655 h 1196340"/>
              <a:gd name="connsiteX1" fmla="*/ 0 w 1475756"/>
              <a:gd name="connsiteY1" fmla="*/ 1905 h 1196340"/>
              <a:gd name="connsiteX2" fmla="*/ 1475740 w 1475756"/>
              <a:gd name="connsiteY2" fmla="*/ 0 h 1196340"/>
              <a:gd name="connsiteX3" fmla="*/ 1458595 w 1475756"/>
              <a:gd name="connsiteY3" fmla="*/ 1196340 h 1196340"/>
              <a:gd name="connsiteX0" fmla="*/ 0 w 1480201"/>
              <a:gd name="connsiteY0" fmla="*/ 438150 h 1196340"/>
              <a:gd name="connsiteX1" fmla="*/ 4445 w 1480201"/>
              <a:gd name="connsiteY1" fmla="*/ 1905 h 1196340"/>
              <a:gd name="connsiteX2" fmla="*/ 1480185 w 1480201"/>
              <a:gd name="connsiteY2" fmla="*/ 0 h 1196340"/>
              <a:gd name="connsiteX3" fmla="*/ 1463040 w 1480201"/>
              <a:gd name="connsiteY3" fmla="*/ 1196340 h 1196340"/>
              <a:gd name="connsiteX0" fmla="*/ 0 w 1546860"/>
              <a:gd name="connsiteY0" fmla="*/ 438150 h 464820"/>
              <a:gd name="connsiteX1" fmla="*/ 4445 w 1546860"/>
              <a:gd name="connsiteY1" fmla="*/ 1905 h 464820"/>
              <a:gd name="connsiteX2" fmla="*/ 1480185 w 1546860"/>
              <a:gd name="connsiteY2" fmla="*/ 0 h 464820"/>
              <a:gd name="connsiteX3" fmla="*/ 1546860 w 1546860"/>
              <a:gd name="connsiteY3" fmla="*/ 464820 h 464820"/>
              <a:gd name="connsiteX0" fmla="*/ 0 w 1480467"/>
              <a:gd name="connsiteY0" fmla="*/ 438150 h 451485"/>
              <a:gd name="connsiteX1" fmla="*/ 4445 w 1480467"/>
              <a:gd name="connsiteY1" fmla="*/ 1905 h 451485"/>
              <a:gd name="connsiteX2" fmla="*/ 1480185 w 1480467"/>
              <a:gd name="connsiteY2" fmla="*/ 0 h 451485"/>
              <a:gd name="connsiteX3" fmla="*/ 1480185 w 1480467"/>
              <a:gd name="connsiteY3" fmla="*/ 451485 h 451485"/>
              <a:gd name="connsiteX0" fmla="*/ 0 w 1480467"/>
              <a:gd name="connsiteY0" fmla="*/ 436315 h 451485"/>
              <a:gd name="connsiteX1" fmla="*/ 4445 w 1480467"/>
              <a:gd name="connsiteY1" fmla="*/ 1905 h 451485"/>
              <a:gd name="connsiteX2" fmla="*/ 1480185 w 1480467"/>
              <a:gd name="connsiteY2" fmla="*/ 0 h 451485"/>
              <a:gd name="connsiteX3" fmla="*/ 1480185 w 1480467"/>
              <a:gd name="connsiteY3" fmla="*/ 451485 h 451485"/>
              <a:gd name="connsiteX0" fmla="*/ 0 w 1478562"/>
              <a:gd name="connsiteY0" fmla="*/ 436315 h 451485"/>
              <a:gd name="connsiteX1" fmla="*/ 2540 w 1478562"/>
              <a:gd name="connsiteY1" fmla="*/ 1905 h 451485"/>
              <a:gd name="connsiteX2" fmla="*/ 1478280 w 1478562"/>
              <a:gd name="connsiteY2" fmla="*/ 0 h 451485"/>
              <a:gd name="connsiteX3" fmla="*/ 1478280 w 1478562"/>
              <a:gd name="connsiteY3" fmla="*/ 451485 h 451485"/>
            </a:gdLst>
            <a:ahLst/>
            <a:cxnLst>
              <a:cxn ang="0">
                <a:pos x="connsiteX0" y="connsiteY0"/>
              </a:cxn>
              <a:cxn ang="0">
                <a:pos x="connsiteX1" y="connsiteY1"/>
              </a:cxn>
              <a:cxn ang="0">
                <a:pos x="connsiteX2" y="connsiteY2"/>
              </a:cxn>
              <a:cxn ang="0">
                <a:pos x="connsiteX3" y="connsiteY3"/>
              </a:cxn>
            </a:cxnLst>
            <a:rect l="l" t="t" r="r" b="b"/>
            <a:pathLst>
              <a:path w="1478562" h="451485">
                <a:moveTo>
                  <a:pt x="0" y="436315"/>
                </a:moveTo>
                <a:cubicBezTo>
                  <a:pt x="1482" y="290900"/>
                  <a:pt x="1058" y="147320"/>
                  <a:pt x="2540" y="1905"/>
                </a:cubicBezTo>
                <a:lnTo>
                  <a:pt x="1478280" y="0"/>
                </a:lnTo>
                <a:cubicBezTo>
                  <a:pt x="1478915" y="221615"/>
                  <a:pt x="1478280" y="451485"/>
                  <a:pt x="1478280" y="451485"/>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8" name="ZoneTexte 47"/>
              <p:cNvSpPr txBox="1"/>
              <p:nvPr/>
            </p:nvSpPr>
            <p:spPr>
              <a:xfrm>
                <a:off x="8539303" y="1741063"/>
                <a:ext cx="1671332" cy="646331"/>
              </a:xfrm>
              <a:prstGeom prst="rect">
                <a:avLst/>
              </a:prstGeom>
              <a:noFill/>
            </p:spPr>
            <p:txBody>
              <a:bodyPr wrap="square" rtlCol="0">
                <a:spAutoFit/>
              </a:bodyPr>
              <a:lstStyle/>
              <a:p>
                <a:pPr algn="ctr"/>
                <a:r>
                  <a:rPr lang="fr-FR" dirty="0"/>
                  <a:t>Epipolar plane of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a14:m>
                <a:endParaRPr lang="fr-FR" dirty="0"/>
              </a:p>
            </p:txBody>
          </p:sp>
        </mc:Choice>
        <mc:Fallback xmlns="">
          <p:sp>
            <p:nvSpPr>
              <p:cNvPr id="48" name="ZoneTexte 47"/>
              <p:cNvSpPr txBox="1">
                <a:spLocks noRot="1" noChangeAspect="1" noMove="1" noResize="1" noEditPoints="1" noAdjustHandles="1" noChangeArrowheads="1" noChangeShapeType="1" noTextEdit="1"/>
              </p:cNvSpPr>
              <p:nvPr/>
            </p:nvSpPr>
            <p:spPr>
              <a:xfrm>
                <a:off x="8539303" y="1741063"/>
                <a:ext cx="1671332" cy="646331"/>
              </a:xfrm>
              <a:prstGeom prst="rect">
                <a:avLst/>
              </a:prstGeom>
              <a:blipFill>
                <a:blip r:embed="rId10"/>
                <a:stretch>
                  <a:fillRect t="-4717" b="-1509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6865020" y="2430848"/>
                <a:ext cx="4519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sub>
                      </m:sSub>
                    </m:oMath>
                  </m:oMathPara>
                </a14:m>
                <a:endParaRPr lang="fr-FR" dirty="0"/>
              </a:p>
            </p:txBody>
          </p:sp>
        </mc:Choice>
        <mc:Fallback xmlns="">
          <p:sp>
            <p:nvSpPr>
              <p:cNvPr id="49" name="Rectangle 48"/>
              <p:cNvSpPr>
                <a:spLocks noRot="1" noChangeAspect="1" noMove="1" noResize="1" noEditPoints="1" noAdjustHandles="1" noChangeArrowheads="1" noChangeShapeType="1" noTextEdit="1"/>
              </p:cNvSpPr>
              <p:nvPr/>
            </p:nvSpPr>
            <p:spPr>
              <a:xfrm>
                <a:off x="6865020" y="2430848"/>
                <a:ext cx="451983" cy="369332"/>
              </a:xfrm>
              <a:prstGeom prst="rect">
                <a:avLst/>
              </a:prstGeom>
              <a:blipFill>
                <a:blip r:embed="rId11"/>
                <a:stretch>
                  <a:fillRect b="-10000"/>
                </a:stretch>
              </a:blipFill>
            </p:spPr>
            <p:txBody>
              <a:bodyPr/>
              <a:lstStyle/>
              <a:p>
                <a:r>
                  <a:rPr lang="fr-FR">
                    <a:noFill/>
                  </a:rPr>
                  <a:t> </a:t>
                </a:r>
              </a:p>
            </p:txBody>
          </p:sp>
        </mc:Fallback>
      </mc:AlternateContent>
      <p:cxnSp>
        <p:nvCxnSpPr>
          <p:cNvPr id="52" name="Connecteur droit 51"/>
          <p:cNvCxnSpPr/>
          <p:nvPr/>
        </p:nvCxnSpPr>
        <p:spPr>
          <a:xfrm flipH="1">
            <a:off x="9765913" y="3038998"/>
            <a:ext cx="403107" cy="453703"/>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9703434" y="3423479"/>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4" name="Ellipse 53"/>
          <p:cNvSpPr/>
          <p:nvPr/>
        </p:nvSpPr>
        <p:spPr>
          <a:xfrm>
            <a:off x="7541898" y="1670220"/>
            <a:ext cx="132080" cy="13208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cxnSp>
        <p:nvCxnSpPr>
          <p:cNvPr id="56" name="Connecteur droit avec flèche 55"/>
          <p:cNvCxnSpPr/>
          <p:nvPr/>
        </p:nvCxnSpPr>
        <p:spPr>
          <a:xfrm>
            <a:off x="9032675" y="2764399"/>
            <a:ext cx="9837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Rectangle 57"/>
              <p:cNvSpPr/>
              <p:nvPr/>
            </p:nvSpPr>
            <p:spPr>
              <a:xfrm>
                <a:off x="7110785" y="1534683"/>
                <a:ext cx="4596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𝑀</m:t>
                      </m:r>
                    </m:oMath>
                  </m:oMathPara>
                </a14:m>
                <a:endParaRPr lang="fr-FR" dirty="0"/>
              </a:p>
            </p:txBody>
          </p:sp>
        </mc:Choice>
        <mc:Fallback xmlns="">
          <p:sp>
            <p:nvSpPr>
              <p:cNvPr id="58" name="Rectangle 57"/>
              <p:cNvSpPr>
                <a:spLocks noRot="1" noChangeAspect="1" noMove="1" noResize="1" noEditPoints="1" noAdjustHandles="1" noChangeArrowheads="1" noChangeShapeType="1" noTextEdit="1"/>
              </p:cNvSpPr>
              <p:nvPr/>
            </p:nvSpPr>
            <p:spPr>
              <a:xfrm>
                <a:off x="7110785" y="1534683"/>
                <a:ext cx="459613" cy="369332"/>
              </a:xfrm>
              <a:prstGeom prst="rect">
                <a:avLst/>
              </a:prstGeom>
              <a:blipFill>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9" name="ZoneTexte 58"/>
              <p:cNvSpPr txBox="1"/>
              <p:nvPr/>
            </p:nvSpPr>
            <p:spPr>
              <a:xfrm>
                <a:off x="7066886" y="3825281"/>
                <a:ext cx="2811802" cy="3703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𝑐</m:t>
                      </m:r>
                      <m:r>
                        <a:rPr lang="fr-FR" i="1">
                          <a:latin typeface="Cambria Math" panose="02040503050406030204" pitchFamily="18" charset="0"/>
                          <a:ea typeface="Cambria Math" panose="02040503050406030204" pitchFamily="18" charset="0"/>
                        </a:rPr>
                        <m:t>≥0    </m:t>
                      </m:r>
                      <m:r>
                        <a:rPr lang="fr-FR" i="1">
                          <a:latin typeface="Cambria Math" panose="02040503050406030204" pitchFamily="18" charset="0"/>
                          <a:ea typeface="Cambria Math" panose="02040503050406030204" pitchFamily="18" charset="0"/>
                        </a:rPr>
                        <m:t>𝛿</m:t>
                      </m:r>
                      <m:r>
                        <a:rPr lang="fr-FR" i="1">
                          <a:latin typeface="Cambria Math" panose="02040503050406030204" pitchFamily="18" charset="0"/>
                          <a:ea typeface="Cambria Math" panose="02040503050406030204" pitchFamily="18" charset="0"/>
                        </a:rPr>
                        <m:t>𝑐</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𝑘𝑢</m:t>
                          </m:r>
                        </m:e>
                        <m:sup>
                          <m:r>
                            <a:rPr lang="fr-FR" i="1">
                              <a:latin typeface="Cambria Math" panose="02040503050406030204" pitchFamily="18" charset="0"/>
                              <a:ea typeface="Cambria Math" panose="02040503050406030204" pitchFamily="18" charset="0"/>
                            </a:rPr>
                            <m:t>𝑠</m:t>
                          </m:r>
                        </m:sup>
                      </m:sSup>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𝑏</m:t>
                          </m:r>
                        </m:e>
                        <m:sup>
                          <m:r>
                            <a:rPr lang="fr-FR" i="1">
                              <a:latin typeface="Cambria Math" panose="02040503050406030204" pitchFamily="18" charset="0"/>
                              <a:ea typeface="Cambria Math" panose="02040503050406030204" pitchFamily="18" charset="0"/>
                            </a:rPr>
                            <m:t>𝑠</m:t>
                          </m:r>
                        </m:sup>
                      </m:sSup>
                    </m:oMath>
                  </m:oMathPara>
                </a14:m>
                <a:endParaRPr lang="fr-FR" dirty="0"/>
              </a:p>
            </p:txBody>
          </p:sp>
        </mc:Choice>
        <mc:Fallback xmlns="">
          <p:sp>
            <p:nvSpPr>
              <p:cNvPr id="59" name="ZoneTexte 58"/>
              <p:cNvSpPr txBox="1">
                <a:spLocks noRot="1" noChangeAspect="1" noMove="1" noResize="1" noEditPoints="1" noAdjustHandles="1" noChangeArrowheads="1" noChangeShapeType="1" noTextEdit="1"/>
              </p:cNvSpPr>
              <p:nvPr/>
            </p:nvSpPr>
            <p:spPr>
              <a:xfrm>
                <a:off x="7066886" y="3825281"/>
                <a:ext cx="2811802" cy="370358"/>
              </a:xfrm>
              <a:prstGeom prst="rect">
                <a:avLst/>
              </a:prstGeom>
              <a:blipFill>
                <a:blip r:embed="rId13"/>
                <a:stretch>
                  <a:fillRect/>
                </a:stretch>
              </a:blipFill>
            </p:spPr>
            <p:txBody>
              <a:bodyPr/>
              <a:lstStyle/>
              <a:p>
                <a:r>
                  <a:rPr lang="fr-FR">
                    <a:noFill/>
                  </a:rPr>
                  <a:t> </a:t>
                </a:r>
              </a:p>
            </p:txBody>
          </p:sp>
        </mc:Fallback>
      </mc:AlternateContent>
      <p:sp>
        <p:nvSpPr>
          <p:cNvPr id="61" name="Forme libre 60"/>
          <p:cNvSpPr/>
          <p:nvPr/>
        </p:nvSpPr>
        <p:spPr>
          <a:xfrm>
            <a:off x="3899317" y="2431918"/>
            <a:ext cx="1478562" cy="468770"/>
          </a:xfrm>
          <a:custGeom>
            <a:avLst/>
            <a:gdLst>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0" fmla="*/ 0 w 1070610"/>
              <a:gd name="connsiteY0" fmla="*/ 169545 h 977265"/>
              <a:gd name="connsiteX1" fmla="*/ 1905 w 1070610"/>
              <a:gd name="connsiteY1" fmla="*/ 0 h 977265"/>
              <a:gd name="connsiteX2" fmla="*/ 1068705 w 1070610"/>
              <a:gd name="connsiteY2" fmla="*/ 411480 h 977265"/>
              <a:gd name="connsiteX3" fmla="*/ 1070610 w 1070610"/>
              <a:gd name="connsiteY3" fmla="*/ 977265 h 977265"/>
              <a:gd name="connsiteX4" fmla="*/ 0 w 1070610"/>
              <a:gd name="connsiteY4" fmla="*/ 169545 h 977265"/>
              <a:gd name="connsiteX0" fmla="*/ 0 w 1070610"/>
              <a:gd name="connsiteY0" fmla="*/ 169545 h 1076325"/>
              <a:gd name="connsiteX1" fmla="*/ 1905 w 1070610"/>
              <a:gd name="connsiteY1" fmla="*/ 0 h 1076325"/>
              <a:gd name="connsiteX2" fmla="*/ 1068705 w 1070610"/>
              <a:gd name="connsiteY2" fmla="*/ 411480 h 1076325"/>
              <a:gd name="connsiteX3" fmla="*/ 1070610 w 1070610"/>
              <a:gd name="connsiteY3" fmla="*/ 1076325 h 1076325"/>
              <a:gd name="connsiteX4" fmla="*/ 0 w 1070610"/>
              <a:gd name="connsiteY4" fmla="*/ 169545 h 1076325"/>
              <a:gd name="connsiteX0" fmla="*/ 1070610 w 1162050"/>
              <a:gd name="connsiteY0" fmla="*/ 107632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62050"/>
              <a:gd name="connsiteY0" fmla="*/ 1110615 h 1167765"/>
              <a:gd name="connsiteX1" fmla="*/ 0 w 1162050"/>
              <a:gd name="connsiteY1" fmla="*/ 169545 h 1167765"/>
              <a:gd name="connsiteX2" fmla="*/ 1905 w 1162050"/>
              <a:gd name="connsiteY2" fmla="*/ 0 h 1167765"/>
              <a:gd name="connsiteX3" fmla="*/ 1068705 w 1162050"/>
              <a:gd name="connsiteY3" fmla="*/ 411480 h 1167765"/>
              <a:gd name="connsiteX4" fmla="*/ 1162050 w 1162050"/>
              <a:gd name="connsiteY4" fmla="*/ 1167765 h 1167765"/>
              <a:gd name="connsiteX0" fmla="*/ 1108710 w 1108710"/>
              <a:gd name="connsiteY0" fmla="*/ 1110615 h 1110615"/>
              <a:gd name="connsiteX1" fmla="*/ 0 w 1108710"/>
              <a:gd name="connsiteY1" fmla="*/ 169545 h 1110615"/>
              <a:gd name="connsiteX2" fmla="*/ 1905 w 1108710"/>
              <a:gd name="connsiteY2" fmla="*/ 0 h 1110615"/>
              <a:gd name="connsiteX3" fmla="*/ 1068705 w 1108710"/>
              <a:gd name="connsiteY3" fmla="*/ 411480 h 1110615"/>
              <a:gd name="connsiteX4" fmla="*/ 1068705 w 1108710"/>
              <a:gd name="connsiteY4" fmla="*/ 1078230 h 1110615"/>
              <a:gd name="connsiteX0" fmla="*/ 0 w 1068987"/>
              <a:gd name="connsiteY0" fmla="*/ 169545 h 1078230"/>
              <a:gd name="connsiteX1" fmla="*/ 1905 w 1068987"/>
              <a:gd name="connsiteY1" fmla="*/ 0 h 1078230"/>
              <a:gd name="connsiteX2" fmla="*/ 1068705 w 1068987"/>
              <a:gd name="connsiteY2" fmla="*/ 411480 h 1078230"/>
              <a:gd name="connsiteX3" fmla="*/ 1068705 w 1068987"/>
              <a:gd name="connsiteY3" fmla="*/ 1078230 h 1078230"/>
              <a:gd name="connsiteX0" fmla="*/ 384175 w 1453162"/>
              <a:gd name="connsiteY0" fmla="*/ 276225 h 1184910"/>
              <a:gd name="connsiteX1" fmla="*/ 0 w 1453162"/>
              <a:gd name="connsiteY1" fmla="*/ 0 h 1184910"/>
              <a:gd name="connsiteX2" fmla="*/ 1452880 w 1453162"/>
              <a:gd name="connsiteY2" fmla="*/ 518160 h 1184910"/>
              <a:gd name="connsiteX3" fmla="*/ 1452880 w 1453162"/>
              <a:gd name="connsiteY3" fmla="*/ 1184910 h 1184910"/>
              <a:gd name="connsiteX0" fmla="*/ 384175 w 1470041"/>
              <a:gd name="connsiteY0" fmla="*/ 287655 h 1196340"/>
              <a:gd name="connsiteX1" fmla="*/ 0 w 1470041"/>
              <a:gd name="connsiteY1" fmla="*/ 11430 h 1196340"/>
              <a:gd name="connsiteX2" fmla="*/ 1470025 w 1470041"/>
              <a:gd name="connsiteY2" fmla="*/ 0 h 1196340"/>
              <a:gd name="connsiteX3" fmla="*/ 1452880 w 1470041"/>
              <a:gd name="connsiteY3" fmla="*/ 1196340 h 1196340"/>
              <a:gd name="connsiteX0" fmla="*/ 386080 w 1471946"/>
              <a:gd name="connsiteY0" fmla="*/ 304800 h 1213485"/>
              <a:gd name="connsiteX1" fmla="*/ 0 w 1471946"/>
              <a:gd name="connsiteY1" fmla="*/ 0 h 1213485"/>
              <a:gd name="connsiteX2" fmla="*/ 1471930 w 1471946"/>
              <a:gd name="connsiteY2" fmla="*/ 17145 h 1213485"/>
              <a:gd name="connsiteX3" fmla="*/ 1454785 w 1471946"/>
              <a:gd name="connsiteY3" fmla="*/ 1213485 h 1213485"/>
              <a:gd name="connsiteX0" fmla="*/ 389890 w 1475756"/>
              <a:gd name="connsiteY0" fmla="*/ 287655 h 1196340"/>
              <a:gd name="connsiteX1" fmla="*/ 0 w 1475756"/>
              <a:gd name="connsiteY1" fmla="*/ 1905 h 1196340"/>
              <a:gd name="connsiteX2" fmla="*/ 1475740 w 1475756"/>
              <a:gd name="connsiteY2" fmla="*/ 0 h 1196340"/>
              <a:gd name="connsiteX3" fmla="*/ 1458595 w 1475756"/>
              <a:gd name="connsiteY3" fmla="*/ 1196340 h 1196340"/>
              <a:gd name="connsiteX0" fmla="*/ 0 w 1480201"/>
              <a:gd name="connsiteY0" fmla="*/ 438150 h 1196340"/>
              <a:gd name="connsiteX1" fmla="*/ 4445 w 1480201"/>
              <a:gd name="connsiteY1" fmla="*/ 1905 h 1196340"/>
              <a:gd name="connsiteX2" fmla="*/ 1480185 w 1480201"/>
              <a:gd name="connsiteY2" fmla="*/ 0 h 1196340"/>
              <a:gd name="connsiteX3" fmla="*/ 1463040 w 1480201"/>
              <a:gd name="connsiteY3" fmla="*/ 1196340 h 1196340"/>
              <a:gd name="connsiteX0" fmla="*/ 0 w 1546860"/>
              <a:gd name="connsiteY0" fmla="*/ 438150 h 464820"/>
              <a:gd name="connsiteX1" fmla="*/ 4445 w 1546860"/>
              <a:gd name="connsiteY1" fmla="*/ 1905 h 464820"/>
              <a:gd name="connsiteX2" fmla="*/ 1480185 w 1546860"/>
              <a:gd name="connsiteY2" fmla="*/ 0 h 464820"/>
              <a:gd name="connsiteX3" fmla="*/ 1546860 w 1546860"/>
              <a:gd name="connsiteY3" fmla="*/ 464820 h 464820"/>
              <a:gd name="connsiteX0" fmla="*/ 0 w 1480467"/>
              <a:gd name="connsiteY0" fmla="*/ 438150 h 451485"/>
              <a:gd name="connsiteX1" fmla="*/ 4445 w 1480467"/>
              <a:gd name="connsiteY1" fmla="*/ 1905 h 451485"/>
              <a:gd name="connsiteX2" fmla="*/ 1480185 w 1480467"/>
              <a:gd name="connsiteY2" fmla="*/ 0 h 451485"/>
              <a:gd name="connsiteX3" fmla="*/ 1480185 w 1480467"/>
              <a:gd name="connsiteY3" fmla="*/ 451485 h 451485"/>
              <a:gd name="connsiteX0" fmla="*/ 0 w 1480467"/>
              <a:gd name="connsiteY0" fmla="*/ 436315 h 451485"/>
              <a:gd name="connsiteX1" fmla="*/ 4445 w 1480467"/>
              <a:gd name="connsiteY1" fmla="*/ 1905 h 451485"/>
              <a:gd name="connsiteX2" fmla="*/ 1480185 w 1480467"/>
              <a:gd name="connsiteY2" fmla="*/ 0 h 451485"/>
              <a:gd name="connsiteX3" fmla="*/ 1480185 w 1480467"/>
              <a:gd name="connsiteY3" fmla="*/ 451485 h 451485"/>
              <a:gd name="connsiteX0" fmla="*/ 0 w 1478562"/>
              <a:gd name="connsiteY0" fmla="*/ 436315 h 451485"/>
              <a:gd name="connsiteX1" fmla="*/ 2540 w 1478562"/>
              <a:gd name="connsiteY1" fmla="*/ 1905 h 451485"/>
              <a:gd name="connsiteX2" fmla="*/ 1478280 w 1478562"/>
              <a:gd name="connsiteY2" fmla="*/ 0 h 451485"/>
              <a:gd name="connsiteX3" fmla="*/ 1478280 w 1478562"/>
              <a:gd name="connsiteY3" fmla="*/ 451485 h 451485"/>
            </a:gdLst>
            <a:ahLst/>
            <a:cxnLst>
              <a:cxn ang="0">
                <a:pos x="connsiteX0" y="connsiteY0"/>
              </a:cxn>
              <a:cxn ang="0">
                <a:pos x="connsiteX1" y="connsiteY1"/>
              </a:cxn>
              <a:cxn ang="0">
                <a:pos x="connsiteX2" y="connsiteY2"/>
              </a:cxn>
              <a:cxn ang="0">
                <a:pos x="connsiteX3" y="connsiteY3"/>
              </a:cxn>
            </a:cxnLst>
            <a:rect l="l" t="t" r="r" b="b"/>
            <a:pathLst>
              <a:path w="1478562" h="451485">
                <a:moveTo>
                  <a:pt x="0" y="436315"/>
                </a:moveTo>
                <a:cubicBezTo>
                  <a:pt x="1482" y="290900"/>
                  <a:pt x="1058" y="147320"/>
                  <a:pt x="2540" y="1905"/>
                </a:cubicBezTo>
                <a:lnTo>
                  <a:pt x="1478280" y="0"/>
                </a:lnTo>
                <a:cubicBezTo>
                  <a:pt x="1478915" y="221615"/>
                  <a:pt x="1478280" y="451485"/>
                  <a:pt x="1478280" y="451485"/>
                </a:cubicBezTo>
              </a:path>
            </a:pathLst>
          </a:custGeom>
          <a:solidFill>
            <a:srgbClr val="FFFFFF">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959720" y="3438482"/>
            <a:ext cx="132080" cy="132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cxnSp>
        <p:nvCxnSpPr>
          <p:cNvPr id="68" name="Connecteur droit avec flèche 67"/>
          <p:cNvCxnSpPr/>
          <p:nvPr/>
        </p:nvCxnSpPr>
        <p:spPr>
          <a:xfrm>
            <a:off x="4267635" y="2764399"/>
            <a:ext cx="9837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8866441" y="2387753"/>
                <a:ext cx="6715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r>
                            <a:rPr lang="fr-FR" i="1">
                              <a:latin typeface="Cambria Math" panose="02040503050406030204" pitchFamily="18" charset="0"/>
                            </a:rPr>
                            <m:t>+1</m:t>
                          </m:r>
                        </m:sub>
                      </m:sSub>
                    </m:oMath>
                  </m:oMathPara>
                </a14:m>
                <a:endParaRPr lang="fr-FR" dirty="0"/>
              </a:p>
            </p:txBody>
          </p:sp>
        </mc:Choice>
        <mc:Fallback xmlns="">
          <p:sp>
            <p:nvSpPr>
              <p:cNvPr id="73" name="Rectangle 72"/>
              <p:cNvSpPr>
                <a:spLocks noRot="1" noChangeAspect="1" noMove="1" noResize="1" noEditPoints="1" noAdjustHandles="1" noChangeArrowheads="1" noChangeShapeType="1" noTextEdit="1"/>
              </p:cNvSpPr>
              <p:nvPr/>
            </p:nvSpPr>
            <p:spPr>
              <a:xfrm>
                <a:off x="8866441" y="2387753"/>
                <a:ext cx="671594" cy="369332"/>
              </a:xfrm>
              <a:prstGeom prst="rect">
                <a:avLst/>
              </a:prstGeom>
              <a:blipFill>
                <a:blip r:embed="rId14"/>
                <a:stretch>
                  <a:fillRect b="-1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4802232" y="2385903"/>
                <a:ext cx="6715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𝑞</m:t>
                          </m:r>
                        </m:e>
                        <m:sub>
                          <m:r>
                            <a:rPr lang="fr-FR" i="1">
                              <a:latin typeface="Cambria Math" panose="02040503050406030204" pitchFamily="18" charset="0"/>
                            </a:rPr>
                            <m:t>𝑖</m:t>
                          </m:r>
                          <m:r>
                            <a:rPr lang="fr-FR" i="1">
                              <a:latin typeface="Cambria Math" panose="02040503050406030204" pitchFamily="18" charset="0"/>
                            </a:rPr>
                            <m:t>−1</m:t>
                          </m:r>
                        </m:sub>
                      </m:sSub>
                    </m:oMath>
                  </m:oMathPara>
                </a14:m>
                <a:endParaRPr lang="fr-FR" dirty="0"/>
              </a:p>
            </p:txBody>
          </p:sp>
        </mc:Choice>
        <mc:Fallback xmlns="">
          <p:sp>
            <p:nvSpPr>
              <p:cNvPr id="74" name="Rectangle 73"/>
              <p:cNvSpPr>
                <a:spLocks noRot="1" noChangeAspect="1" noMove="1" noResize="1" noEditPoints="1" noAdjustHandles="1" noChangeArrowheads="1" noChangeShapeType="1" noTextEdit="1"/>
              </p:cNvSpPr>
              <p:nvPr/>
            </p:nvSpPr>
            <p:spPr>
              <a:xfrm>
                <a:off x="4802232" y="2385903"/>
                <a:ext cx="671594" cy="369332"/>
              </a:xfrm>
              <a:prstGeom prst="rect">
                <a:avLst/>
              </a:prstGeom>
              <a:blipFill>
                <a:blip r:embed="rId15"/>
                <a:stretch>
                  <a:fillRect b="-9836"/>
                </a:stretch>
              </a:blipFill>
            </p:spPr>
            <p:txBody>
              <a:bodyPr/>
              <a:lstStyle/>
              <a:p>
                <a:r>
                  <a:rPr lang="fr-FR">
                    <a:noFill/>
                  </a:rPr>
                  <a:t> </a:t>
                </a:r>
              </a:p>
            </p:txBody>
          </p:sp>
        </mc:Fallback>
      </mc:AlternateContent>
      <p:sp>
        <p:nvSpPr>
          <p:cNvPr id="75" name="Rectangle 74"/>
          <p:cNvSpPr/>
          <p:nvPr/>
        </p:nvSpPr>
        <p:spPr>
          <a:xfrm>
            <a:off x="6961307" y="2744613"/>
            <a:ext cx="333969" cy="269483"/>
          </a:xfrm>
          <a:prstGeom prst="rect">
            <a:avLst/>
          </a:prstGeom>
          <a:solidFill>
            <a:srgbClr val="B9CDE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6" name="Connecteur droit avec flèche 75"/>
          <p:cNvCxnSpPr>
            <a:stCxn id="75" idx="1"/>
          </p:cNvCxnSpPr>
          <p:nvPr/>
        </p:nvCxnSpPr>
        <p:spPr>
          <a:xfrm flipH="1">
            <a:off x="5332580" y="2879355"/>
            <a:ext cx="1628727" cy="125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8854336" y="2744613"/>
            <a:ext cx="333969" cy="269483"/>
          </a:xfrm>
          <a:prstGeom prst="rect">
            <a:avLst/>
          </a:prstGeom>
          <a:solidFill>
            <a:srgbClr val="B9CDE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77"/>
          <p:cNvSpPr/>
          <p:nvPr/>
        </p:nvSpPr>
        <p:spPr>
          <a:xfrm>
            <a:off x="5054445" y="2744613"/>
            <a:ext cx="333969" cy="269483"/>
          </a:xfrm>
          <a:prstGeom prst="rect">
            <a:avLst/>
          </a:prstGeom>
          <a:solidFill>
            <a:srgbClr val="B9CDE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09611" y="2840531"/>
            <a:ext cx="132080" cy="132080"/>
          </a:xfrm>
          <a:prstGeom prst="ellipse">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cxnSp>
        <p:nvCxnSpPr>
          <p:cNvPr id="42" name="Connecteur droit 41"/>
          <p:cNvCxnSpPr/>
          <p:nvPr/>
        </p:nvCxnSpPr>
        <p:spPr>
          <a:xfrm flipV="1">
            <a:off x="8880362" y="2892898"/>
            <a:ext cx="111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7169572" y="2892898"/>
            <a:ext cx="57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Ellipse 45"/>
          <p:cNvSpPr/>
          <p:nvPr/>
        </p:nvSpPr>
        <p:spPr>
          <a:xfrm>
            <a:off x="7066886" y="2826239"/>
            <a:ext cx="132080" cy="132080"/>
          </a:xfrm>
          <a:prstGeom prst="ellipse">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47" name="Ellipse 46"/>
          <p:cNvSpPr/>
          <p:nvPr/>
        </p:nvSpPr>
        <p:spPr>
          <a:xfrm>
            <a:off x="9950421" y="2823598"/>
            <a:ext cx="132080" cy="132080"/>
          </a:xfrm>
          <a:prstGeom prst="ellipse">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55" name="Ellipse 54"/>
          <p:cNvSpPr/>
          <p:nvPr/>
        </p:nvSpPr>
        <p:spPr>
          <a:xfrm>
            <a:off x="8966634" y="2816461"/>
            <a:ext cx="132080" cy="132080"/>
          </a:xfrm>
          <a:prstGeom prst="ellipse">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cxnSp>
        <p:nvCxnSpPr>
          <p:cNvPr id="62" name="Connecteur droit 61"/>
          <p:cNvCxnSpPr/>
          <p:nvPr/>
        </p:nvCxnSpPr>
        <p:spPr>
          <a:xfrm>
            <a:off x="4266577" y="2907190"/>
            <a:ext cx="111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5162386" y="2831787"/>
            <a:ext cx="132080" cy="132080"/>
          </a:xfrm>
          <a:prstGeom prst="ellipse">
            <a:avLst/>
          </a:prstGeom>
          <a:solidFill>
            <a:schemeClr val="bg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cxnSp>
        <p:nvCxnSpPr>
          <p:cNvPr id="60" name="Connecteur droit 59"/>
          <p:cNvCxnSpPr>
            <a:endCxn id="59" idx="0"/>
          </p:cNvCxnSpPr>
          <p:nvPr/>
        </p:nvCxnSpPr>
        <p:spPr>
          <a:xfrm flipH="1">
            <a:off x="8472788" y="2764399"/>
            <a:ext cx="1159801" cy="1060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a:endCxn id="59" idx="1"/>
          </p:cNvCxnSpPr>
          <p:nvPr/>
        </p:nvCxnSpPr>
        <p:spPr>
          <a:xfrm>
            <a:off x="4690548" y="2761548"/>
            <a:ext cx="2376339" cy="124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avec flèche 78"/>
          <p:cNvCxnSpPr>
            <a:stCxn id="78" idx="2"/>
          </p:cNvCxnSpPr>
          <p:nvPr/>
        </p:nvCxnSpPr>
        <p:spPr>
          <a:xfrm flipH="1">
            <a:off x="5127009" y="3014096"/>
            <a:ext cx="94421" cy="118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a:stCxn id="77" idx="2"/>
          </p:cNvCxnSpPr>
          <p:nvPr/>
        </p:nvCxnSpPr>
        <p:spPr>
          <a:xfrm flipH="1">
            <a:off x="5319746" y="3014095"/>
            <a:ext cx="3701574" cy="120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249885" y="4229695"/>
            <a:ext cx="2344873" cy="369332"/>
          </a:xfrm>
          <a:prstGeom prst="rect">
            <a:avLst/>
          </a:prstGeom>
        </p:spPr>
        <p:txBody>
          <a:bodyPr wrap="none">
            <a:spAutoFit/>
          </a:bodyPr>
          <a:lstStyle/>
          <a:p>
            <a:r>
              <a:rPr lang="fr-FR" dirty="0"/>
              <a:t>Photo-</a:t>
            </a:r>
            <a:r>
              <a:rPr lang="fr-FR" dirty="0" err="1"/>
              <a:t>consistency</a:t>
            </a:r>
            <a:r>
              <a:rPr lang="fr-FR" dirty="0"/>
              <a:t> ?</a:t>
            </a:r>
          </a:p>
        </p:txBody>
      </p:sp>
    </p:spTree>
    <p:extLst>
      <p:ext uri="{BB962C8B-B14F-4D97-AF65-F5344CB8AC3E}">
        <p14:creationId xmlns:p14="http://schemas.microsoft.com/office/powerpoint/2010/main" val="39526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78" grpId="0" animBg="1"/>
      <p:bldP spid="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p:cNvGrpSpPr>
            <a:grpSpLocks/>
          </p:cNvGrpSpPr>
          <p:nvPr/>
        </p:nvGrpSpPr>
        <p:grpSpPr bwMode="auto">
          <a:xfrm>
            <a:off x="1847851" y="2685530"/>
            <a:ext cx="2398713" cy="1614487"/>
            <a:chOff x="1428728" y="2786058"/>
            <a:chExt cx="3313692" cy="2228628"/>
          </a:xfrm>
        </p:grpSpPr>
        <p:pic>
          <p:nvPicPr>
            <p:cNvPr id="36" name="Picture 2" descr="C:\Users\Sphinx\Documents\These\Soutenance\6.png"/>
            <p:cNvPicPr>
              <a:picLocks noChangeAspect="1" noChangeArrowheads="1"/>
            </p:cNvPicPr>
            <p:nvPr/>
          </p:nvPicPr>
          <p:blipFill>
            <a:blip r:embed="rId2" cstate="print"/>
            <a:srcRect/>
            <a:stretch>
              <a:fillRect/>
            </a:stretch>
          </p:blipFill>
          <p:spPr bwMode="auto">
            <a:xfrm>
              <a:off x="2000232" y="2786058"/>
              <a:ext cx="2742188" cy="1800000"/>
            </a:xfrm>
            <a:prstGeom prst="rect">
              <a:avLst/>
            </a:prstGeom>
            <a:noFill/>
            <a:scene3d>
              <a:camera prst="perspectiveHeroicExtremeLeftFacing"/>
              <a:lightRig rig="threePt" dir="t"/>
            </a:scene3d>
          </p:spPr>
        </p:pic>
        <p:pic>
          <p:nvPicPr>
            <p:cNvPr id="37" name="Picture 4" descr="C:\Users\Sphinx\Documents\These\Soutenance\3.png"/>
            <p:cNvPicPr>
              <a:picLocks noChangeAspect="1" noChangeArrowheads="1"/>
            </p:cNvPicPr>
            <p:nvPr/>
          </p:nvPicPr>
          <p:blipFill>
            <a:blip r:embed="rId3" cstate="print"/>
            <a:srcRect/>
            <a:stretch>
              <a:fillRect/>
            </a:stretch>
          </p:blipFill>
          <p:spPr bwMode="auto">
            <a:xfrm>
              <a:off x="1714480" y="3000372"/>
              <a:ext cx="2742188" cy="1800000"/>
            </a:xfrm>
            <a:prstGeom prst="rect">
              <a:avLst/>
            </a:prstGeom>
            <a:noFill/>
            <a:scene3d>
              <a:camera prst="perspectiveHeroicExtremeLeftFacing"/>
              <a:lightRig rig="threePt" dir="t"/>
            </a:scene3d>
          </p:spPr>
        </p:pic>
        <p:pic>
          <p:nvPicPr>
            <p:cNvPr id="38" name="Picture 3" descr="C:\Users\Sphinx\Documents\These\Soutenance\0.png"/>
            <p:cNvPicPr>
              <a:picLocks noChangeAspect="1" noChangeArrowheads="1"/>
            </p:cNvPicPr>
            <p:nvPr/>
          </p:nvPicPr>
          <p:blipFill>
            <a:blip r:embed="rId4" cstate="print"/>
            <a:srcRect/>
            <a:stretch>
              <a:fillRect/>
            </a:stretch>
          </p:blipFill>
          <p:spPr bwMode="auto">
            <a:xfrm>
              <a:off x="1428728" y="3214686"/>
              <a:ext cx="2742188" cy="1800000"/>
            </a:xfrm>
            <a:prstGeom prst="rect">
              <a:avLst/>
            </a:prstGeom>
            <a:noFill/>
            <a:scene3d>
              <a:camera prst="perspectiveHeroicExtremeLeftFacing"/>
              <a:lightRig rig="threePt" dir="t"/>
            </a:scene3d>
          </p:spPr>
        </p:pic>
      </p:grpSp>
      <p:pic>
        <p:nvPicPr>
          <p:cNvPr id="39" name="Picture 3" descr="C:\Users\Sphinx\Documents\These\Mémoire\Latex\4_Locale\2_Nuage\figure\local9.png"/>
          <p:cNvPicPr preferRelativeResize="0">
            <a:picLocks noChangeAspect="1" noChangeArrowheads="1"/>
          </p:cNvPicPr>
          <p:nvPr/>
        </p:nvPicPr>
        <p:blipFill>
          <a:blip r:embed="rId5" cstate="print"/>
          <a:srcRect/>
          <a:stretch>
            <a:fillRect/>
          </a:stretch>
        </p:blipFill>
        <p:spPr bwMode="auto">
          <a:xfrm>
            <a:off x="4987925" y="2620442"/>
            <a:ext cx="2222500" cy="1744663"/>
          </a:xfrm>
          <a:prstGeom prst="rect">
            <a:avLst/>
          </a:prstGeom>
          <a:noFill/>
          <a:ln w="9525">
            <a:noFill/>
            <a:miter lim="800000"/>
            <a:headEnd/>
            <a:tailEnd/>
          </a:ln>
        </p:spPr>
      </p:pic>
      <p:pic>
        <p:nvPicPr>
          <p:cNvPr id="40" name="Picture 4" descr="C:\Users\Sphinx\Documents\These\Soutenance\surface_local.png"/>
          <p:cNvPicPr preferRelativeResize="0">
            <a:picLocks noChangeAspect="1" noChangeArrowheads="1"/>
          </p:cNvPicPr>
          <p:nvPr/>
        </p:nvPicPr>
        <p:blipFill>
          <a:blip r:embed="rId6" cstate="print"/>
          <a:srcRect/>
          <a:stretch>
            <a:fillRect/>
          </a:stretch>
        </p:blipFill>
        <p:spPr bwMode="auto">
          <a:xfrm>
            <a:off x="7951788" y="2628380"/>
            <a:ext cx="2392362" cy="1728787"/>
          </a:xfrm>
          <a:prstGeom prst="rect">
            <a:avLst/>
          </a:prstGeom>
          <a:noFill/>
          <a:ln w="9525">
            <a:noFill/>
            <a:miter lim="800000"/>
            <a:headEnd/>
            <a:tailEnd/>
          </a:ln>
        </p:spPr>
      </p:pic>
      <p:sp>
        <p:nvSpPr>
          <p:cNvPr id="43" name="ZoneTexte 8"/>
          <p:cNvSpPr txBox="1">
            <a:spLocks noChangeArrowheads="1"/>
          </p:cNvSpPr>
          <p:nvPr/>
        </p:nvSpPr>
        <p:spPr bwMode="auto">
          <a:xfrm>
            <a:off x="3254057" y="1805068"/>
            <a:ext cx="2845118" cy="400110"/>
          </a:xfrm>
          <a:prstGeom prst="rect">
            <a:avLst/>
          </a:prstGeom>
          <a:noFill/>
          <a:ln>
            <a:headEnd/>
            <a:tailEnd/>
          </a:ln>
          <a:effectLst/>
        </p:spPr>
        <p:style>
          <a:lnRef idx="0">
            <a:schemeClr val="accent5"/>
          </a:lnRef>
          <a:fillRef idx="3">
            <a:schemeClr val="accent5"/>
          </a:fillRef>
          <a:effectRef idx="3">
            <a:schemeClr val="accent5"/>
          </a:effectRef>
          <a:fontRef idx="minor">
            <a:schemeClr val="lt1"/>
          </a:fontRef>
        </p:style>
        <p:txBody>
          <a:bodyPr wrap="square">
            <a:spAutoFit/>
          </a:bodyPr>
          <a:lstStyle/>
          <a:p>
            <a:pPr algn="ctr">
              <a:defRPr/>
            </a:pPr>
            <a:r>
              <a:rPr lang="fr-FR" sz="2000" dirty="0" err="1">
                <a:solidFill>
                  <a:srgbClr val="000000"/>
                </a:solidFill>
                <a:latin typeface="Helvetica" panose="020B0604020202020204" pitchFamily="34" charset="0"/>
                <a:cs typeface="Helvetica" panose="020B0604020202020204" pitchFamily="34" charset="0"/>
              </a:rPr>
              <a:t>Extracting</a:t>
            </a:r>
            <a:r>
              <a:rPr lang="fr-FR" sz="2000" dirty="0">
                <a:solidFill>
                  <a:srgbClr val="000000"/>
                </a:solidFill>
                <a:latin typeface="Helvetica" panose="020B0604020202020204" pitchFamily="34" charset="0"/>
                <a:cs typeface="Helvetica" panose="020B0604020202020204" pitchFamily="34" charset="0"/>
              </a:rPr>
              <a:t> a point </a:t>
            </a:r>
            <a:r>
              <a:rPr lang="fr-FR" sz="2000" dirty="0" err="1">
                <a:solidFill>
                  <a:srgbClr val="000000"/>
                </a:solidFill>
                <a:latin typeface="Helvetica" panose="020B0604020202020204" pitchFamily="34" charset="0"/>
                <a:cs typeface="Helvetica" panose="020B0604020202020204" pitchFamily="34" charset="0"/>
              </a:rPr>
              <a:t>cloud</a:t>
            </a:r>
            <a:endParaRPr lang="fr-FR" sz="2000" dirty="0">
              <a:solidFill>
                <a:srgbClr val="000000"/>
              </a:solidFill>
              <a:latin typeface="Helvetica" panose="020B0604020202020204" pitchFamily="34" charset="0"/>
              <a:cs typeface="Helvetica" panose="020B0604020202020204" pitchFamily="34" charset="0"/>
            </a:endParaRPr>
          </a:p>
        </p:txBody>
      </p:sp>
      <p:sp>
        <p:nvSpPr>
          <p:cNvPr id="44" name="ZoneTexte 8"/>
          <p:cNvSpPr txBox="1">
            <a:spLocks noChangeArrowheads="1"/>
          </p:cNvSpPr>
          <p:nvPr/>
        </p:nvSpPr>
        <p:spPr bwMode="auto">
          <a:xfrm>
            <a:off x="6176568" y="4601006"/>
            <a:ext cx="2845118" cy="400110"/>
          </a:xfrm>
          <a:prstGeom prst="rect">
            <a:avLst/>
          </a:prstGeom>
          <a:noFill/>
          <a:ln>
            <a:headEnd/>
            <a:tailEnd/>
          </a:ln>
          <a:effectLst/>
        </p:spPr>
        <p:style>
          <a:lnRef idx="0">
            <a:schemeClr val="accent5"/>
          </a:lnRef>
          <a:fillRef idx="3">
            <a:schemeClr val="accent5"/>
          </a:fillRef>
          <a:effectRef idx="3">
            <a:schemeClr val="accent5"/>
          </a:effectRef>
          <a:fontRef idx="minor">
            <a:schemeClr val="lt1"/>
          </a:fontRef>
        </p:style>
        <p:txBody>
          <a:bodyPr wrap="square">
            <a:spAutoFit/>
          </a:bodyPr>
          <a:lstStyle/>
          <a:p>
            <a:pPr algn="ctr">
              <a:defRPr/>
            </a:pPr>
            <a:r>
              <a:rPr lang="fr-FR" sz="2000" dirty="0">
                <a:solidFill>
                  <a:srgbClr val="000000"/>
                </a:solidFill>
                <a:latin typeface="Helvetica" panose="020B0604020202020204" pitchFamily="34" charset="0"/>
                <a:cs typeface="Helvetica" panose="020B0604020202020204" pitchFamily="34" charset="0"/>
              </a:rPr>
              <a:t>Surface reconstruction</a:t>
            </a:r>
          </a:p>
        </p:txBody>
      </p:sp>
      <p:cxnSp>
        <p:nvCxnSpPr>
          <p:cNvPr id="15" name="Connecteur en angle 14"/>
          <p:cNvCxnSpPr>
            <a:stCxn id="36" idx="0"/>
            <a:endCxn id="39" idx="0"/>
          </p:cNvCxnSpPr>
          <p:nvPr/>
        </p:nvCxnSpPr>
        <p:spPr>
          <a:xfrm rot="5400000" flipH="1" flipV="1">
            <a:off x="4644072" y="1230426"/>
            <a:ext cx="65088" cy="2845118"/>
          </a:xfrm>
          <a:prstGeom prst="bentConnector3">
            <a:avLst>
              <a:gd name="adj1" fmla="val 451217"/>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eur en angle 16"/>
          <p:cNvCxnSpPr>
            <a:stCxn id="39" idx="2"/>
            <a:endCxn id="40" idx="2"/>
          </p:cNvCxnSpPr>
          <p:nvPr/>
        </p:nvCxnSpPr>
        <p:spPr>
          <a:xfrm rot="5400000" flipH="1" flipV="1">
            <a:off x="7619603" y="2836738"/>
            <a:ext cx="7938" cy="3048794"/>
          </a:xfrm>
          <a:prstGeom prst="bentConnector3">
            <a:avLst>
              <a:gd name="adj1" fmla="val -2879819"/>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itre 1"/>
          <p:cNvSpPr>
            <a:spLocks noGrp="1"/>
          </p:cNvSpPr>
          <p:nvPr>
            <p:ph type="title"/>
          </p:nvPr>
        </p:nvSpPr>
        <p:spPr>
          <a:xfrm>
            <a:off x="1981200" y="274638"/>
            <a:ext cx="8229600" cy="562074"/>
          </a:xfrm>
        </p:spPr>
        <p:txBody>
          <a:bodyPr>
            <a:normAutofit fontScale="90000"/>
          </a:bodyPr>
          <a:lstStyle/>
          <a:p>
            <a:r>
              <a:rPr lang="fr-FR" dirty="0" err="1"/>
              <a:t>Some</a:t>
            </a:r>
            <a:r>
              <a:rPr lang="fr-FR" dirty="0"/>
              <a:t> multi-</a:t>
            </a:r>
            <a:r>
              <a:rPr lang="fr-FR" dirty="0" err="1"/>
              <a:t>stereovision</a:t>
            </a:r>
            <a:r>
              <a:rPr lang="fr-FR" dirty="0"/>
              <a:t> </a:t>
            </a:r>
            <a:r>
              <a:rPr lang="fr-FR" dirty="0" err="1"/>
              <a:t>results</a:t>
            </a:r>
            <a:endParaRPr lang="fr-FR" dirty="0"/>
          </a:p>
        </p:txBody>
      </p:sp>
    </p:spTree>
    <p:extLst>
      <p:ext uri="{BB962C8B-B14F-4D97-AF65-F5344CB8AC3E}">
        <p14:creationId xmlns:p14="http://schemas.microsoft.com/office/powerpoint/2010/main" val="1318634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DFE9D2-41A4-4676-B1C4-4BA076E25CB4}"/>
              </a:ext>
            </a:extLst>
          </p:cNvPr>
          <p:cNvSpPr>
            <a:spLocks noGrp="1"/>
          </p:cNvSpPr>
          <p:nvPr>
            <p:ph type="title"/>
          </p:nvPr>
        </p:nvSpPr>
        <p:spPr/>
        <p:txBody>
          <a:bodyPr/>
          <a:lstStyle/>
          <a:p>
            <a:r>
              <a:rPr lang="fr-FR" dirty="0" err="1"/>
              <a:t>Other</a:t>
            </a:r>
            <a:r>
              <a:rPr lang="fr-FR" dirty="0"/>
              <a:t> type of </a:t>
            </a:r>
            <a:r>
              <a:rPr lang="fr-FR" dirty="0" err="1"/>
              <a:t>multiview</a:t>
            </a:r>
            <a:r>
              <a:rPr lang="fr-FR" dirty="0"/>
              <a:t> reconstruction</a:t>
            </a:r>
          </a:p>
        </p:txBody>
      </p:sp>
      <p:sp>
        <p:nvSpPr>
          <p:cNvPr id="3" name="Espace réservé du contenu 2">
            <a:extLst>
              <a:ext uri="{FF2B5EF4-FFF2-40B4-BE49-F238E27FC236}">
                <a16:creationId xmlns:a16="http://schemas.microsoft.com/office/drawing/2014/main" id="{0FCD49B4-DE14-4D8E-98FA-233E688DC74D}"/>
              </a:ext>
            </a:extLst>
          </p:cNvPr>
          <p:cNvSpPr>
            <a:spLocks noGrp="1"/>
          </p:cNvSpPr>
          <p:nvPr>
            <p:ph idx="1"/>
          </p:nvPr>
        </p:nvSpPr>
        <p:spPr/>
        <p:txBody>
          <a:bodyPr/>
          <a:lstStyle/>
          <a:p>
            <a:r>
              <a:rPr lang="fr-FR" dirty="0"/>
              <a:t>Visual </a:t>
            </a:r>
            <a:r>
              <a:rPr lang="fr-FR" dirty="0" err="1"/>
              <a:t>hull</a:t>
            </a:r>
            <a:r>
              <a:rPr lang="fr-FR" dirty="0"/>
              <a:t> </a:t>
            </a:r>
            <a:r>
              <a:rPr lang="fr-FR" dirty="0" err="1"/>
              <a:t>estimate</a:t>
            </a:r>
            <a:endParaRPr lang="fr-FR" dirty="0"/>
          </a:p>
        </p:txBody>
      </p:sp>
      <p:grpSp>
        <p:nvGrpSpPr>
          <p:cNvPr id="7" name="Groupe 6">
            <a:extLst>
              <a:ext uri="{FF2B5EF4-FFF2-40B4-BE49-F238E27FC236}">
                <a16:creationId xmlns:a16="http://schemas.microsoft.com/office/drawing/2014/main" id="{1073BA90-8B0E-4AD2-9CE3-FFF1F1C839C0}"/>
              </a:ext>
            </a:extLst>
          </p:cNvPr>
          <p:cNvGrpSpPr/>
          <p:nvPr/>
        </p:nvGrpSpPr>
        <p:grpSpPr>
          <a:xfrm>
            <a:off x="2007186" y="1959428"/>
            <a:ext cx="7861207" cy="4024223"/>
            <a:chOff x="2007186" y="1959428"/>
            <a:chExt cx="7861207" cy="4024223"/>
          </a:xfrm>
        </p:grpSpPr>
        <p:pic>
          <p:nvPicPr>
            <p:cNvPr id="5" name="Image 4">
              <a:extLst>
                <a:ext uri="{FF2B5EF4-FFF2-40B4-BE49-F238E27FC236}">
                  <a16:creationId xmlns:a16="http://schemas.microsoft.com/office/drawing/2014/main" id="{765D64F3-B86B-4CF9-9EBA-537D02C46395}"/>
                </a:ext>
              </a:extLst>
            </p:cNvPr>
            <p:cNvPicPr>
              <a:picLocks noChangeAspect="1"/>
            </p:cNvPicPr>
            <p:nvPr/>
          </p:nvPicPr>
          <p:blipFill>
            <a:blip r:embed="rId2"/>
            <a:stretch>
              <a:fillRect/>
            </a:stretch>
          </p:blipFill>
          <p:spPr>
            <a:xfrm>
              <a:off x="2007186" y="1959428"/>
              <a:ext cx="7861207" cy="4024223"/>
            </a:xfrm>
            <a:prstGeom prst="rect">
              <a:avLst/>
            </a:prstGeom>
          </p:spPr>
        </p:pic>
        <p:sp>
          <p:nvSpPr>
            <p:cNvPr id="6" name="Rectangle 5">
              <a:extLst>
                <a:ext uri="{FF2B5EF4-FFF2-40B4-BE49-F238E27FC236}">
                  <a16:creationId xmlns:a16="http://schemas.microsoft.com/office/drawing/2014/main" id="{22C724DB-8149-46D8-BCC5-DF3643349C50}"/>
                </a:ext>
              </a:extLst>
            </p:cNvPr>
            <p:cNvSpPr/>
            <p:nvPr/>
          </p:nvSpPr>
          <p:spPr>
            <a:xfrm>
              <a:off x="4203865" y="5617029"/>
              <a:ext cx="1282535" cy="32063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extLst>
      <p:ext uri="{BB962C8B-B14F-4D97-AF65-F5344CB8AC3E}">
        <p14:creationId xmlns:p14="http://schemas.microsoft.com/office/powerpoint/2010/main" val="373145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Conclusion </a:t>
            </a:r>
          </a:p>
        </p:txBody>
      </p:sp>
      <p:sp>
        <p:nvSpPr>
          <p:cNvPr id="45" name="Espace réservé du contenu 9"/>
          <p:cNvSpPr>
            <a:spLocks noGrp="1"/>
          </p:cNvSpPr>
          <p:nvPr>
            <p:ph idx="1"/>
          </p:nvPr>
        </p:nvSpPr>
        <p:spPr/>
        <p:txBody>
          <a:bodyPr>
            <a:noAutofit/>
          </a:bodyPr>
          <a:lstStyle/>
          <a:p>
            <a:pPr>
              <a:spcBef>
                <a:spcPts val="1200"/>
              </a:spcBef>
              <a:tabLst>
                <a:tab pos="630238" algn="l"/>
                <a:tab pos="985838" algn="l"/>
                <a:tab pos="1341438" algn="l"/>
              </a:tabLst>
            </a:pPr>
            <a:r>
              <a:rPr lang="fr-FR" sz="2800" dirty="0" err="1">
                <a:solidFill>
                  <a:schemeClr val="tx1">
                    <a:lumMod val="65000"/>
                    <a:lumOff val="35000"/>
                  </a:schemeClr>
                </a:solidFill>
              </a:rPr>
              <a:t>From</a:t>
            </a:r>
            <a:r>
              <a:rPr lang="fr-FR" sz="2800" dirty="0">
                <a:solidFill>
                  <a:schemeClr val="tx1">
                    <a:lumMod val="65000"/>
                    <a:lumOff val="35000"/>
                  </a:schemeClr>
                </a:solidFill>
              </a:rPr>
              <a:t> </a:t>
            </a:r>
            <a:r>
              <a:rPr lang="fr-FR" sz="2800" dirty="0" err="1">
                <a:solidFill>
                  <a:schemeClr val="tx1">
                    <a:lumMod val="65000"/>
                    <a:lumOff val="35000"/>
                  </a:schemeClr>
                </a:solidFill>
              </a:rPr>
              <a:t>stereovision</a:t>
            </a:r>
            <a:r>
              <a:rPr lang="fr-FR" sz="2800" dirty="0">
                <a:solidFill>
                  <a:schemeClr val="tx1">
                    <a:lumMod val="65000"/>
                    <a:lumOff val="35000"/>
                  </a:schemeClr>
                </a:solidFill>
              </a:rPr>
              <a:t> to </a:t>
            </a:r>
            <a:r>
              <a:rPr lang="fr-FR" sz="2800" dirty="0" err="1">
                <a:solidFill>
                  <a:schemeClr val="tx1">
                    <a:lumMod val="65000"/>
                    <a:lumOff val="35000"/>
                  </a:schemeClr>
                </a:solidFill>
              </a:rPr>
              <a:t>multistreovision</a:t>
            </a:r>
            <a:endParaRPr lang="fr-FR" sz="2800" dirty="0">
              <a:solidFill>
                <a:schemeClr val="tx1">
                  <a:lumMod val="65000"/>
                  <a:lumOff val="35000"/>
                </a:schemeClr>
              </a:solidFill>
            </a:endParaRPr>
          </a:p>
          <a:p>
            <a:pPr lvl="1">
              <a:spcBef>
                <a:spcPts val="1200"/>
              </a:spcBef>
              <a:tabLst>
                <a:tab pos="630238" algn="l"/>
                <a:tab pos="985838" algn="l"/>
                <a:tab pos="1341438" algn="l"/>
              </a:tabLst>
            </a:pPr>
            <a:r>
              <a:rPr lang="fr-FR" sz="2400" dirty="0">
                <a:solidFill>
                  <a:schemeClr val="tx1">
                    <a:lumMod val="65000"/>
                    <a:lumOff val="35000"/>
                  </a:schemeClr>
                </a:solidFill>
              </a:rPr>
              <a:t>Epipolar </a:t>
            </a:r>
            <a:r>
              <a:rPr lang="fr-FR" sz="2400" dirty="0" err="1">
                <a:solidFill>
                  <a:schemeClr val="tx1">
                    <a:lumMod val="65000"/>
                    <a:lumOff val="35000"/>
                  </a:schemeClr>
                </a:solidFill>
              </a:rPr>
              <a:t>geometry</a:t>
            </a:r>
            <a:endParaRPr lang="fr-FR" sz="2400" dirty="0">
              <a:solidFill>
                <a:schemeClr val="tx1">
                  <a:lumMod val="65000"/>
                  <a:lumOff val="35000"/>
                </a:schemeClr>
              </a:solidFill>
            </a:endParaRPr>
          </a:p>
          <a:p>
            <a:pPr lvl="1">
              <a:spcBef>
                <a:spcPts val="1200"/>
              </a:spcBef>
              <a:tabLst>
                <a:tab pos="630238" algn="l"/>
                <a:tab pos="985838" algn="l"/>
                <a:tab pos="1341438" algn="l"/>
              </a:tabLst>
            </a:pPr>
            <a:r>
              <a:rPr lang="fr-FR" sz="2400" dirty="0">
                <a:solidFill>
                  <a:schemeClr val="tx1">
                    <a:lumMod val="65000"/>
                    <a:lumOff val="35000"/>
                  </a:schemeClr>
                </a:solidFill>
              </a:rPr>
              <a:t>… to </a:t>
            </a:r>
            <a:r>
              <a:rPr lang="fr-FR" sz="2400" dirty="0" err="1">
                <a:solidFill>
                  <a:schemeClr val="tx1">
                    <a:lumMod val="65000"/>
                    <a:lumOff val="35000"/>
                  </a:schemeClr>
                </a:solidFill>
              </a:rPr>
              <a:t>disparity</a:t>
            </a:r>
            <a:endParaRPr lang="fr-FR" sz="2400" dirty="0">
              <a:solidFill>
                <a:schemeClr val="tx1">
                  <a:lumMod val="65000"/>
                  <a:lumOff val="35000"/>
                </a:schemeClr>
              </a:solidFill>
            </a:endParaRPr>
          </a:p>
          <a:p>
            <a:pPr>
              <a:spcBef>
                <a:spcPts val="1200"/>
              </a:spcBef>
              <a:tabLst>
                <a:tab pos="630238" algn="l"/>
                <a:tab pos="985838" algn="l"/>
                <a:tab pos="1341438" algn="l"/>
              </a:tabLst>
            </a:pPr>
            <a:r>
              <a:rPr lang="fr-FR" sz="2800" dirty="0" err="1">
                <a:solidFill>
                  <a:schemeClr val="tx1">
                    <a:lumMod val="65000"/>
                    <a:lumOff val="35000"/>
                  </a:schemeClr>
                </a:solidFill>
              </a:rPr>
              <a:t>Different</a:t>
            </a:r>
            <a:r>
              <a:rPr lang="fr-FR" sz="2800" dirty="0">
                <a:solidFill>
                  <a:schemeClr val="tx1">
                    <a:lumMod val="65000"/>
                    <a:lumOff val="35000"/>
                  </a:schemeClr>
                </a:solidFill>
              </a:rPr>
              <a:t> camera </a:t>
            </a:r>
            <a:r>
              <a:rPr lang="fr-FR" sz="2800" dirty="0" err="1">
                <a:solidFill>
                  <a:schemeClr val="tx1">
                    <a:lumMod val="65000"/>
                    <a:lumOff val="35000"/>
                  </a:schemeClr>
                </a:solidFill>
              </a:rPr>
              <a:t>geometry</a:t>
            </a:r>
            <a:endParaRPr lang="fr-FR" sz="2800" dirty="0">
              <a:solidFill>
                <a:schemeClr val="tx1">
                  <a:lumMod val="65000"/>
                  <a:lumOff val="35000"/>
                </a:schemeClr>
              </a:solidFill>
            </a:endParaRPr>
          </a:p>
          <a:p>
            <a:pPr lvl="1">
              <a:spcBef>
                <a:spcPts val="1200"/>
              </a:spcBef>
              <a:tabLst>
                <a:tab pos="630238" algn="l"/>
                <a:tab pos="985838" algn="l"/>
                <a:tab pos="1341438" algn="l"/>
              </a:tabLst>
            </a:pPr>
            <a:r>
              <a:rPr lang="fr-FR" sz="2400" dirty="0">
                <a:solidFill>
                  <a:schemeClr val="tx1">
                    <a:lumMod val="65000"/>
                    <a:lumOff val="35000"/>
                  </a:schemeClr>
                </a:solidFill>
              </a:rPr>
              <a:t>Help </a:t>
            </a:r>
            <a:r>
              <a:rPr lang="fr-FR" sz="2400" dirty="0" err="1">
                <a:solidFill>
                  <a:schemeClr val="tx1">
                    <a:lumMod val="65000"/>
                    <a:lumOff val="35000"/>
                  </a:schemeClr>
                </a:solidFill>
              </a:rPr>
              <a:t>defining</a:t>
            </a:r>
            <a:r>
              <a:rPr lang="fr-FR" sz="2400" dirty="0">
                <a:solidFill>
                  <a:schemeClr val="tx1">
                    <a:lumMod val="65000"/>
                    <a:lumOff val="35000"/>
                  </a:schemeClr>
                </a:solidFill>
              </a:rPr>
              <a:t> </a:t>
            </a:r>
            <a:r>
              <a:rPr lang="fr-FR" sz="2400" dirty="0" err="1">
                <a:solidFill>
                  <a:schemeClr val="tx1">
                    <a:lumMod val="65000"/>
                    <a:lumOff val="35000"/>
                  </a:schemeClr>
                </a:solidFill>
              </a:rPr>
              <a:t>simplified</a:t>
            </a:r>
            <a:r>
              <a:rPr lang="fr-FR" sz="2400" dirty="0">
                <a:solidFill>
                  <a:schemeClr val="tx1">
                    <a:lumMod val="65000"/>
                    <a:lumOff val="35000"/>
                  </a:schemeClr>
                </a:solidFill>
              </a:rPr>
              <a:t> </a:t>
            </a:r>
            <a:r>
              <a:rPr lang="fr-FR" sz="2400" dirty="0" err="1">
                <a:solidFill>
                  <a:schemeClr val="tx1">
                    <a:lumMod val="65000"/>
                    <a:lumOff val="35000"/>
                  </a:schemeClr>
                </a:solidFill>
              </a:rPr>
              <a:t>methods</a:t>
            </a:r>
            <a:endParaRPr lang="fr-FR" sz="2400" dirty="0">
              <a:solidFill>
                <a:schemeClr val="tx1">
                  <a:lumMod val="65000"/>
                  <a:lumOff val="35000"/>
                </a:schemeClr>
              </a:solidFill>
            </a:endParaRPr>
          </a:p>
          <a:p>
            <a:pPr>
              <a:spcBef>
                <a:spcPts val="1200"/>
              </a:spcBef>
              <a:tabLst>
                <a:tab pos="630238" algn="l"/>
                <a:tab pos="985838" algn="l"/>
                <a:tab pos="1341438" algn="l"/>
              </a:tabLst>
            </a:pPr>
            <a:r>
              <a:rPr lang="fr-FR" dirty="0">
                <a:solidFill>
                  <a:schemeClr val="tx1">
                    <a:lumMod val="65000"/>
                    <a:lumOff val="35000"/>
                  </a:schemeClr>
                </a:solidFill>
              </a:rPr>
              <a:t>Matching </a:t>
            </a:r>
            <a:r>
              <a:rPr lang="fr-FR" dirty="0" err="1">
                <a:solidFill>
                  <a:schemeClr val="tx1">
                    <a:lumMod val="65000"/>
                    <a:lumOff val="35000"/>
                  </a:schemeClr>
                </a:solidFill>
              </a:rPr>
              <a:t>is</a:t>
            </a:r>
            <a:r>
              <a:rPr lang="fr-FR" dirty="0">
                <a:solidFill>
                  <a:schemeClr val="tx1">
                    <a:lumMod val="65000"/>
                    <a:lumOff val="35000"/>
                  </a:schemeClr>
                </a:solidFill>
              </a:rPr>
              <a:t> a </a:t>
            </a:r>
            <a:r>
              <a:rPr lang="fr-FR" dirty="0" err="1">
                <a:solidFill>
                  <a:schemeClr val="tx1">
                    <a:lumMod val="65000"/>
                    <a:lumOff val="35000"/>
                  </a:schemeClr>
                </a:solidFill>
              </a:rPr>
              <a:t>difficult</a:t>
            </a:r>
            <a:r>
              <a:rPr lang="fr-FR" dirty="0">
                <a:solidFill>
                  <a:schemeClr val="tx1">
                    <a:lumMod val="65000"/>
                    <a:lumOff val="35000"/>
                  </a:schemeClr>
                </a:solidFill>
              </a:rPr>
              <a:t> </a:t>
            </a:r>
            <a:r>
              <a:rPr lang="fr-FR" dirty="0" err="1">
                <a:solidFill>
                  <a:schemeClr val="tx1">
                    <a:lumMod val="65000"/>
                    <a:lumOff val="35000"/>
                  </a:schemeClr>
                </a:solidFill>
              </a:rPr>
              <a:t>problem</a:t>
            </a:r>
            <a:endParaRPr lang="fr-FR" dirty="0">
              <a:solidFill>
                <a:schemeClr val="tx1">
                  <a:lumMod val="65000"/>
                  <a:lumOff val="35000"/>
                </a:schemeClr>
              </a:solidFill>
            </a:endParaRPr>
          </a:p>
          <a:p>
            <a:pPr lvl="1">
              <a:spcBef>
                <a:spcPts val="1200"/>
              </a:spcBef>
              <a:tabLst>
                <a:tab pos="630238" algn="l"/>
                <a:tab pos="985838" algn="l"/>
                <a:tab pos="1341438" algn="l"/>
              </a:tabLst>
            </a:pPr>
            <a:r>
              <a:rPr lang="fr-FR" sz="2400" dirty="0" err="1">
                <a:solidFill>
                  <a:schemeClr val="tx1">
                    <a:lumMod val="65000"/>
                    <a:lumOff val="35000"/>
                  </a:schemeClr>
                </a:solidFill>
              </a:rPr>
              <a:t>Linked</a:t>
            </a:r>
            <a:r>
              <a:rPr lang="fr-FR" sz="2400" dirty="0">
                <a:solidFill>
                  <a:schemeClr val="tx1">
                    <a:lumMod val="65000"/>
                    <a:lumOff val="35000"/>
                  </a:schemeClr>
                </a:solidFill>
              </a:rPr>
              <a:t> to </a:t>
            </a:r>
            <a:r>
              <a:rPr lang="fr-FR" sz="2400" dirty="0" err="1">
                <a:solidFill>
                  <a:schemeClr val="tx1">
                    <a:lumMod val="65000"/>
                    <a:lumOff val="35000"/>
                  </a:schemeClr>
                </a:solidFill>
              </a:rPr>
              <a:t>scene</a:t>
            </a:r>
            <a:r>
              <a:rPr lang="fr-FR" sz="2400" dirty="0">
                <a:solidFill>
                  <a:schemeClr val="tx1">
                    <a:lumMod val="65000"/>
                    <a:lumOff val="35000"/>
                  </a:schemeClr>
                </a:solidFill>
              </a:rPr>
              <a:t> content</a:t>
            </a:r>
          </a:p>
          <a:p>
            <a:pPr marL="0" indent="0">
              <a:spcBef>
                <a:spcPts val="1200"/>
              </a:spcBef>
              <a:buNone/>
              <a:tabLst>
                <a:tab pos="2244725" algn="l"/>
              </a:tabLst>
            </a:pPr>
            <a:endParaRPr lang="fr-FR" dirty="0">
              <a:solidFill>
                <a:schemeClr val="tx1">
                  <a:lumMod val="65000"/>
                  <a:lumOff val="35000"/>
                </a:schemeClr>
              </a:solidFill>
            </a:endParaRPr>
          </a:p>
        </p:txBody>
      </p:sp>
      <p:pic>
        <p:nvPicPr>
          <p:cNvPr id="27" name="Display" descr="Toshiba-55WX800U-55-Inch-1080p-240-Hz-Cinema-Series-3D-LED-TV.jpg" hidden="1"/>
          <p:cNvPicPr>
            <a:picLocks noChangeAspect="1"/>
          </p:cNvPicPr>
          <p:nvPr/>
        </p:nvPicPr>
        <p:blipFill>
          <a:blip r:embed="rId3" cstate="print">
            <a:extLst>
              <a:ext uri="{BEBA8EAE-BF5A-486C-A8C5-ECC9F3942E4B}">
                <a14:imgProps xmlns:a14="http://schemas.microsoft.com/office/drawing/2010/main">
                  <a14:imgLayer r:embed="rId4">
                    <a14:imgEffect>
                      <a14:backgroundRemoval t="16667" b="83667" l="1667" r="99000"/>
                    </a14:imgEffect>
                  </a14:imgLayer>
                </a14:imgProps>
              </a:ext>
            </a:extLst>
          </a:blip>
          <a:stretch>
            <a:fillRect/>
          </a:stretch>
        </p:blipFill>
        <p:spPr>
          <a:xfrm>
            <a:off x="7248128" y="432590"/>
            <a:ext cx="3168352" cy="3096344"/>
          </a:xfrm>
          <a:prstGeom prst="rect">
            <a:avLst/>
          </a:prstGeom>
          <a:noFill/>
          <a:ln>
            <a:noFill/>
          </a:ln>
        </p:spPr>
      </p:pic>
      <p:cxnSp>
        <p:nvCxnSpPr>
          <p:cNvPr id="74" name="R2 G arriere" hidden="1"/>
          <p:cNvCxnSpPr>
            <a:cxnSpLocks noChangeAspect="1"/>
          </p:cNvCxnSpPr>
          <p:nvPr/>
        </p:nvCxnSpPr>
        <p:spPr>
          <a:xfrm rot="10800000" flipH="1">
            <a:off x="9419192" y="1484896"/>
            <a:ext cx="521280" cy="7200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8" name="image 3D" hidden="1"/>
          <p:cNvGrpSpPr/>
          <p:nvPr/>
        </p:nvGrpSpPr>
        <p:grpSpPr>
          <a:xfrm>
            <a:off x="7392144" y="1052737"/>
            <a:ext cx="2880320" cy="2016225"/>
            <a:chOff x="5868144" y="1052736"/>
            <a:chExt cx="2880320" cy="2016225"/>
          </a:xfrm>
        </p:grpSpPr>
        <p:pic>
          <p:nvPicPr>
            <p:cNvPr id="29" name="image arrière" descr="im3"/>
            <p:cNvPicPr preferRelativeResize="0">
              <a:picLocks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900511" y="1052736"/>
              <a:ext cx="2609276" cy="1946412"/>
            </a:xfrm>
            <a:prstGeom prst="rect">
              <a:avLst/>
            </a:prstGeom>
            <a:noFill/>
            <a:ln w="9525">
              <a:noFill/>
              <a:miter lim="800000"/>
              <a:headEnd/>
              <a:tailEnd/>
            </a:ln>
            <a:scene3d>
              <a:camera prst="perspectiveHeroicExtremeLeftFacing" fov="900000">
                <a:rot lat="487347" lon="2067641" rev="125486"/>
              </a:camera>
              <a:lightRig rig="threePt" dir="t"/>
            </a:scene3d>
            <a:sp3d/>
          </p:spPr>
        </p:pic>
        <p:sp>
          <p:nvSpPr>
            <p:cNvPr id="30" name="plan"/>
            <p:cNvSpPr/>
            <p:nvPr/>
          </p:nvSpPr>
          <p:spPr>
            <a:xfrm>
              <a:off x="5868144" y="1066726"/>
              <a:ext cx="2880320" cy="1570186"/>
            </a:xfrm>
            <a:prstGeom prst="rect">
              <a:avLst/>
            </a:prstGeom>
            <a:solidFill>
              <a:srgbClr val="4F81BD">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5" name="jaillissement"/>
            <p:cNvGrpSpPr/>
            <p:nvPr/>
          </p:nvGrpSpPr>
          <p:grpSpPr>
            <a:xfrm>
              <a:off x="6876544" y="1700809"/>
              <a:ext cx="1584000" cy="1368152"/>
              <a:chOff x="6876544" y="1700809"/>
              <a:chExt cx="1584000" cy="1368152"/>
            </a:xfrm>
          </p:grpSpPr>
          <p:sp>
            <p:nvSpPr>
              <p:cNvPr id="99" name="rustine"/>
              <p:cNvSpPr/>
              <p:nvPr/>
            </p:nvSpPr>
            <p:spPr>
              <a:xfrm>
                <a:off x="7236296" y="2166191"/>
                <a:ext cx="288032" cy="11068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descr="im3"/>
              <p:cNvPicPr preferRelativeResize="0">
                <a:picLocks noChangeArrowheads="1"/>
              </p:cNvPicPr>
              <p:nvPr/>
            </p:nvPicPr>
            <p:blipFill rotWithShape="1">
              <a:blip r:embed="rId5" cstate="print">
                <a:clrChange>
                  <a:clrFrom>
                    <a:srgbClr val="FFFFFF"/>
                  </a:clrFrom>
                  <a:clrTo>
                    <a:srgbClr val="FFFFFF">
                      <a:alpha val="0"/>
                    </a:srgbClr>
                  </a:clrTo>
                </a:clrChange>
              </a:blip>
              <a:srcRect l="40829" t="32988" b="1"/>
              <a:stretch/>
            </p:blipFill>
            <p:spPr bwMode="auto">
              <a:xfrm>
                <a:off x="6876544" y="1700809"/>
                <a:ext cx="1584000" cy="1368152"/>
              </a:xfrm>
              <a:prstGeom prst="rect">
                <a:avLst/>
              </a:prstGeom>
              <a:noFill/>
              <a:ln w="9525">
                <a:noFill/>
                <a:miter lim="800000"/>
                <a:headEnd/>
                <a:tailEnd/>
              </a:ln>
              <a:scene3d>
                <a:camera prst="perspectiveHeroicExtremeLeftFacing" fov="900000">
                  <a:rot lat="487347" lon="2067641" rev="125486"/>
                </a:camera>
                <a:lightRig rig="threePt" dir="t"/>
              </a:scene3d>
              <a:sp3d/>
            </p:spPr>
          </p:pic>
        </p:grpSp>
        <p:sp>
          <p:nvSpPr>
            <p:cNvPr id="98" name="rustine"/>
            <p:cNvSpPr/>
            <p:nvPr/>
          </p:nvSpPr>
          <p:spPr>
            <a:xfrm>
              <a:off x="6991762" y="1673393"/>
              <a:ext cx="943499" cy="358880"/>
            </a:xfrm>
            <a:custGeom>
              <a:avLst/>
              <a:gdLst>
                <a:gd name="connsiteX0" fmla="*/ 3810 w 1036320"/>
                <a:gd name="connsiteY0" fmla="*/ 167640 h 167640"/>
                <a:gd name="connsiteX1" fmla="*/ 0 w 1036320"/>
                <a:gd name="connsiteY1" fmla="*/ 0 h 167640"/>
                <a:gd name="connsiteX2" fmla="*/ 1036320 w 1036320"/>
                <a:gd name="connsiteY2" fmla="*/ 45720 h 167640"/>
                <a:gd name="connsiteX3" fmla="*/ 948690 w 1036320"/>
                <a:gd name="connsiteY3" fmla="*/ 64770 h 167640"/>
                <a:gd name="connsiteX4" fmla="*/ 895350 w 1036320"/>
                <a:gd name="connsiteY4" fmla="*/ 87630 h 167640"/>
                <a:gd name="connsiteX5" fmla="*/ 864870 w 1036320"/>
                <a:gd name="connsiteY5" fmla="*/ 72390 h 167640"/>
                <a:gd name="connsiteX6" fmla="*/ 662940 w 1036320"/>
                <a:gd name="connsiteY6" fmla="*/ 68580 h 167640"/>
                <a:gd name="connsiteX7" fmla="*/ 556260 w 1036320"/>
                <a:gd name="connsiteY7" fmla="*/ 72390 h 167640"/>
                <a:gd name="connsiteX8" fmla="*/ 346710 w 1036320"/>
                <a:gd name="connsiteY8" fmla="*/ 125730 h 167640"/>
                <a:gd name="connsiteX9" fmla="*/ 228600 w 1036320"/>
                <a:gd name="connsiteY9" fmla="*/ 72390 h 167640"/>
                <a:gd name="connsiteX10" fmla="*/ 156210 w 1036320"/>
                <a:gd name="connsiteY10" fmla="*/ 57150 h 167640"/>
                <a:gd name="connsiteX11" fmla="*/ 80010 w 1036320"/>
                <a:gd name="connsiteY11" fmla="*/ 102870 h 167640"/>
                <a:gd name="connsiteX12" fmla="*/ 57150 w 1036320"/>
                <a:gd name="connsiteY12" fmla="*/ 167640 h 167640"/>
                <a:gd name="connsiteX13" fmla="*/ 3810 w 1036320"/>
                <a:gd name="connsiteY13" fmla="*/ 167640 h 167640"/>
                <a:gd name="connsiteX0" fmla="*/ 13335 w 1045845"/>
                <a:gd name="connsiteY0" fmla="*/ 165735 h 165735"/>
                <a:gd name="connsiteX1" fmla="*/ 0 w 1045845"/>
                <a:gd name="connsiteY1" fmla="*/ 0 h 165735"/>
                <a:gd name="connsiteX2" fmla="*/ 1045845 w 1045845"/>
                <a:gd name="connsiteY2" fmla="*/ 43815 h 165735"/>
                <a:gd name="connsiteX3" fmla="*/ 958215 w 1045845"/>
                <a:gd name="connsiteY3" fmla="*/ 62865 h 165735"/>
                <a:gd name="connsiteX4" fmla="*/ 904875 w 1045845"/>
                <a:gd name="connsiteY4" fmla="*/ 85725 h 165735"/>
                <a:gd name="connsiteX5" fmla="*/ 874395 w 1045845"/>
                <a:gd name="connsiteY5" fmla="*/ 70485 h 165735"/>
                <a:gd name="connsiteX6" fmla="*/ 672465 w 1045845"/>
                <a:gd name="connsiteY6" fmla="*/ 66675 h 165735"/>
                <a:gd name="connsiteX7" fmla="*/ 565785 w 1045845"/>
                <a:gd name="connsiteY7" fmla="*/ 70485 h 165735"/>
                <a:gd name="connsiteX8" fmla="*/ 356235 w 1045845"/>
                <a:gd name="connsiteY8" fmla="*/ 123825 h 165735"/>
                <a:gd name="connsiteX9" fmla="*/ 238125 w 1045845"/>
                <a:gd name="connsiteY9" fmla="*/ 70485 h 165735"/>
                <a:gd name="connsiteX10" fmla="*/ 165735 w 1045845"/>
                <a:gd name="connsiteY10" fmla="*/ 55245 h 165735"/>
                <a:gd name="connsiteX11" fmla="*/ 89535 w 1045845"/>
                <a:gd name="connsiteY11" fmla="*/ 100965 h 165735"/>
                <a:gd name="connsiteX12" fmla="*/ 66675 w 1045845"/>
                <a:gd name="connsiteY12" fmla="*/ 165735 h 165735"/>
                <a:gd name="connsiteX13" fmla="*/ 13335 w 1045845"/>
                <a:gd name="connsiteY13" fmla="*/ 165735 h 165735"/>
                <a:gd name="connsiteX0" fmla="*/ 7620 w 1045845"/>
                <a:gd name="connsiteY0" fmla="*/ 165735 h 165735"/>
                <a:gd name="connsiteX1" fmla="*/ 0 w 1045845"/>
                <a:gd name="connsiteY1" fmla="*/ 0 h 165735"/>
                <a:gd name="connsiteX2" fmla="*/ 1045845 w 1045845"/>
                <a:gd name="connsiteY2" fmla="*/ 43815 h 165735"/>
                <a:gd name="connsiteX3" fmla="*/ 958215 w 1045845"/>
                <a:gd name="connsiteY3" fmla="*/ 62865 h 165735"/>
                <a:gd name="connsiteX4" fmla="*/ 904875 w 1045845"/>
                <a:gd name="connsiteY4" fmla="*/ 85725 h 165735"/>
                <a:gd name="connsiteX5" fmla="*/ 874395 w 1045845"/>
                <a:gd name="connsiteY5" fmla="*/ 70485 h 165735"/>
                <a:gd name="connsiteX6" fmla="*/ 672465 w 1045845"/>
                <a:gd name="connsiteY6" fmla="*/ 66675 h 165735"/>
                <a:gd name="connsiteX7" fmla="*/ 565785 w 1045845"/>
                <a:gd name="connsiteY7" fmla="*/ 70485 h 165735"/>
                <a:gd name="connsiteX8" fmla="*/ 356235 w 1045845"/>
                <a:gd name="connsiteY8" fmla="*/ 123825 h 165735"/>
                <a:gd name="connsiteX9" fmla="*/ 238125 w 1045845"/>
                <a:gd name="connsiteY9" fmla="*/ 70485 h 165735"/>
                <a:gd name="connsiteX10" fmla="*/ 165735 w 1045845"/>
                <a:gd name="connsiteY10" fmla="*/ 55245 h 165735"/>
                <a:gd name="connsiteX11" fmla="*/ 89535 w 1045845"/>
                <a:gd name="connsiteY11" fmla="*/ 100965 h 165735"/>
                <a:gd name="connsiteX12" fmla="*/ 66675 w 1045845"/>
                <a:gd name="connsiteY12" fmla="*/ 165735 h 165735"/>
                <a:gd name="connsiteX13" fmla="*/ 7620 w 1045845"/>
                <a:gd name="connsiteY13" fmla="*/ 165735 h 165735"/>
                <a:gd name="connsiteX0" fmla="*/ 7620 w 1045845"/>
                <a:gd name="connsiteY0" fmla="*/ 165735 h 165735"/>
                <a:gd name="connsiteX1" fmla="*/ 0 w 1045845"/>
                <a:gd name="connsiteY1" fmla="*/ 0 h 165735"/>
                <a:gd name="connsiteX2" fmla="*/ 1045845 w 1045845"/>
                <a:gd name="connsiteY2" fmla="*/ 43815 h 165735"/>
                <a:gd name="connsiteX3" fmla="*/ 958215 w 1045845"/>
                <a:gd name="connsiteY3" fmla="*/ 62865 h 165735"/>
                <a:gd name="connsiteX4" fmla="*/ 904875 w 1045845"/>
                <a:gd name="connsiteY4" fmla="*/ 85725 h 165735"/>
                <a:gd name="connsiteX5" fmla="*/ 874395 w 1045845"/>
                <a:gd name="connsiteY5" fmla="*/ 70485 h 165735"/>
                <a:gd name="connsiteX6" fmla="*/ 672465 w 1045845"/>
                <a:gd name="connsiteY6" fmla="*/ 66675 h 165735"/>
                <a:gd name="connsiteX7" fmla="*/ 565785 w 1045845"/>
                <a:gd name="connsiteY7" fmla="*/ 70485 h 165735"/>
                <a:gd name="connsiteX8" fmla="*/ 356235 w 1045845"/>
                <a:gd name="connsiteY8" fmla="*/ 123825 h 165735"/>
                <a:gd name="connsiteX9" fmla="*/ 238125 w 1045845"/>
                <a:gd name="connsiteY9" fmla="*/ 70485 h 165735"/>
                <a:gd name="connsiteX10" fmla="*/ 165735 w 1045845"/>
                <a:gd name="connsiteY10" fmla="*/ 55245 h 165735"/>
                <a:gd name="connsiteX11" fmla="*/ 120016 w 1045845"/>
                <a:gd name="connsiteY11" fmla="*/ 66675 h 165735"/>
                <a:gd name="connsiteX12" fmla="*/ 89535 w 1045845"/>
                <a:gd name="connsiteY12" fmla="*/ 100965 h 165735"/>
                <a:gd name="connsiteX13" fmla="*/ 66675 w 1045845"/>
                <a:gd name="connsiteY13" fmla="*/ 165735 h 165735"/>
                <a:gd name="connsiteX14" fmla="*/ 7620 w 1045845"/>
                <a:gd name="connsiteY14" fmla="*/ 165735 h 165735"/>
                <a:gd name="connsiteX0" fmla="*/ 7620 w 1045845"/>
                <a:gd name="connsiteY0" fmla="*/ 165735 h 165735"/>
                <a:gd name="connsiteX1" fmla="*/ 0 w 1045845"/>
                <a:gd name="connsiteY1" fmla="*/ 0 h 165735"/>
                <a:gd name="connsiteX2" fmla="*/ 1045845 w 1045845"/>
                <a:gd name="connsiteY2" fmla="*/ 43815 h 165735"/>
                <a:gd name="connsiteX3" fmla="*/ 958215 w 1045845"/>
                <a:gd name="connsiteY3" fmla="*/ 62865 h 165735"/>
                <a:gd name="connsiteX4" fmla="*/ 904875 w 1045845"/>
                <a:gd name="connsiteY4" fmla="*/ 85725 h 165735"/>
                <a:gd name="connsiteX5" fmla="*/ 874395 w 1045845"/>
                <a:gd name="connsiteY5" fmla="*/ 70485 h 165735"/>
                <a:gd name="connsiteX6" fmla="*/ 672465 w 1045845"/>
                <a:gd name="connsiteY6" fmla="*/ 66675 h 165735"/>
                <a:gd name="connsiteX7" fmla="*/ 565785 w 1045845"/>
                <a:gd name="connsiteY7" fmla="*/ 70485 h 165735"/>
                <a:gd name="connsiteX8" fmla="*/ 344805 w 1045845"/>
                <a:gd name="connsiteY8" fmla="*/ 131445 h 165735"/>
                <a:gd name="connsiteX9" fmla="*/ 238125 w 1045845"/>
                <a:gd name="connsiteY9" fmla="*/ 70485 h 165735"/>
                <a:gd name="connsiteX10" fmla="*/ 165735 w 1045845"/>
                <a:gd name="connsiteY10" fmla="*/ 55245 h 165735"/>
                <a:gd name="connsiteX11" fmla="*/ 120016 w 1045845"/>
                <a:gd name="connsiteY11" fmla="*/ 66675 h 165735"/>
                <a:gd name="connsiteX12" fmla="*/ 89535 w 1045845"/>
                <a:gd name="connsiteY12" fmla="*/ 100965 h 165735"/>
                <a:gd name="connsiteX13" fmla="*/ 66675 w 1045845"/>
                <a:gd name="connsiteY13" fmla="*/ 165735 h 165735"/>
                <a:gd name="connsiteX14" fmla="*/ 7620 w 1045845"/>
                <a:gd name="connsiteY14" fmla="*/ 165735 h 165735"/>
                <a:gd name="connsiteX0" fmla="*/ 9525 w 1045845"/>
                <a:gd name="connsiteY0" fmla="*/ 201930 h 201930"/>
                <a:gd name="connsiteX1" fmla="*/ 0 w 1045845"/>
                <a:gd name="connsiteY1" fmla="*/ 0 h 201930"/>
                <a:gd name="connsiteX2" fmla="*/ 1045845 w 1045845"/>
                <a:gd name="connsiteY2" fmla="*/ 43815 h 201930"/>
                <a:gd name="connsiteX3" fmla="*/ 958215 w 1045845"/>
                <a:gd name="connsiteY3" fmla="*/ 62865 h 201930"/>
                <a:gd name="connsiteX4" fmla="*/ 904875 w 1045845"/>
                <a:gd name="connsiteY4" fmla="*/ 85725 h 201930"/>
                <a:gd name="connsiteX5" fmla="*/ 874395 w 1045845"/>
                <a:gd name="connsiteY5" fmla="*/ 70485 h 201930"/>
                <a:gd name="connsiteX6" fmla="*/ 672465 w 1045845"/>
                <a:gd name="connsiteY6" fmla="*/ 66675 h 201930"/>
                <a:gd name="connsiteX7" fmla="*/ 565785 w 1045845"/>
                <a:gd name="connsiteY7" fmla="*/ 70485 h 201930"/>
                <a:gd name="connsiteX8" fmla="*/ 344805 w 1045845"/>
                <a:gd name="connsiteY8" fmla="*/ 131445 h 201930"/>
                <a:gd name="connsiteX9" fmla="*/ 238125 w 1045845"/>
                <a:gd name="connsiteY9" fmla="*/ 70485 h 201930"/>
                <a:gd name="connsiteX10" fmla="*/ 165735 w 1045845"/>
                <a:gd name="connsiteY10" fmla="*/ 55245 h 201930"/>
                <a:gd name="connsiteX11" fmla="*/ 120016 w 1045845"/>
                <a:gd name="connsiteY11" fmla="*/ 66675 h 201930"/>
                <a:gd name="connsiteX12" fmla="*/ 89535 w 1045845"/>
                <a:gd name="connsiteY12" fmla="*/ 100965 h 201930"/>
                <a:gd name="connsiteX13" fmla="*/ 66675 w 1045845"/>
                <a:gd name="connsiteY13" fmla="*/ 165735 h 201930"/>
                <a:gd name="connsiteX14" fmla="*/ 9525 w 1045845"/>
                <a:gd name="connsiteY14" fmla="*/ 201930 h 201930"/>
                <a:gd name="connsiteX0" fmla="*/ 9525 w 1045845"/>
                <a:gd name="connsiteY0" fmla="*/ 203835 h 203835"/>
                <a:gd name="connsiteX1" fmla="*/ 0 w 1045845"/>
                <a:gd name="connsiteY1" fmla="*/ 0 h 203835"/>
                <a:gd name="connsiteX2" fmla="*/ 1045845 w 1045845"/>
                <a:gd name="connsiteY2" fmla="*/ 45720 h 203835"/>
                <a:gd name="connsiteX3" fmla="*/ 958215 w 1045845"/>
                <a:gd name="connsiteY3" fmla="*/ 64770 h 203835"/>
                <a:gd name="connsiteX4" fmla="*/ 904875 w 1045845"/>
                <a:gd name="connsiteY4" fmla="*/ 87630 h 203835"/>
                <a:gd name="connsiteX5" fmla="*/ 874395 w 1045845"/>
                <a:gd name="connsiteY5" fmla="*/ 72390 h 203835"/>
                <a:gd name="connsiteX6" fmla="*/ 672465 w 1045845"/>
                <a:gd name="connsiteY6" fmla="*/ 68580 h 203835"/>
                <a:gd name="connsiteX7" fmla="*/ 565785 w 1045845"/>
                <a:gd name="connsiteY7" fmla="*/ 72390 h 203835"/>
                <a:gd name="connsiteX8" fmla="*/ 344805 w 1045845"/>
                <a:gd name="connsiteY8" fmla="*/ 133350 h 203835"/>
                <a:gd name="connsiteX9" fmla="*/ 238125 w 1045845"/>
                <a:gd name="connsiteY9" fmla="*/ 72390 h 203835"/>
                <a:gd name="connsiteX10" fmla="*/ 165735 w 1045845"/>
                <a:gd name="connsiteY10" fmla="*/ 57150 h 203835"/>
                <a:gd name="connsiteX11" fmla="*/ 120016 w 1045845"/>
                <a:gd name="connsiteY11" fmla="*/ 68580 h 203835"/>
                <a:gd name="connsiteX12" fmla="*/ 89535 w 1045845"/>
                <a:gd name="connsiteY12" fmla="*/ 102870 h 203835"/>
                <a:gd name="connsiteX13" fmla="*/ 66675 w 1045845"/>
                <a:gd name="connsiteY13" fmla="*/ 167640 h 203835"/>
                <a:gd name="connsiteX14" fmla="*/ 9525 w 1045845"/>
                <a:gd name="connsiteY14" fmla="*/ 203835 h 203835"/>
                <a:gd name="connsiteX0" fmla="*/ 9525 w 1045845"/>
                <a:gd name="connsiteY0" fmla="*/ 203835 h 203835"/>
                <a:gd name="connsiteX1" fmla="*/ 0 w 1045845"/>
                <a:gd name="connsiteY1" fmla="*/ 0 h 203835"/>
                <a:gd name="connsiteX2" fmla="*/ 1045845 w 1045845"/>
                <a:gd name="connsiteY2" fmla="*/ 45720 h 203835"/>
                <a:gd name="connsiteX3" fmla="*/ 1022986 w 1045845"/>
                <a:gd name="connsiteY3" fmla="*/ 62865 h 203835"/>
                <a:gd name="connsiteX4" fmla="*/ 958215 w 1045845"/>
                <a:gd name="connsiteY4" fmla="*/ 64770 h 203835"/>
                <a:gd name="connsiteX5" fmla="*/ 904875 w 1045845"/>
                <a:gd name="connsiteY5" fmla="*/ 87630 h 203835"/>
                <a:gd name="connsiteX6" fmla="*/ 874395 w 1045845"/>
                <a:gd name="connsiteY6" fmla="*/ 72390 h 203835"/>
                <a:gd name="connsiteX7" fmla="*/ 672465 w 1045845"/>
                <a:gd name="connsiteY7" fmla="*/ 68580 h 203835"/>
                <a:gd name="connsiteX8" fmla="*/ 565785 w 1045845"/>
                <a:gd name="connsiteY8" fmla="*/ 72390 h 203835"/>
                <a:gd name="connsiteX9" fmla="*/ 344805 w 1045845"/>
                <a:gd name="connsiteY9" fmla="*/ 133350 h 203835"/>
                <a:gd name="connsiteX10" fmla="*/ 238125 w 1045845"/>
                <a:gd name="connsiteY10" fmla="*/ 72390 h 203835"/>
                <a:gd name="connsiteX11" fmla="*/ 165735 w 1045845"/>
                <a:gd name="connsiteY11" fmla="*/ 57150 h 203835"/>
                <a:gd name="connsiteX12" fmla="*/ 120016 w 1045845"/>
                <a:gd name="connsiteY12" fmla="*/ 68580 h 203835"/>
                <a:gd name="connsiteX13" fmla="*/ 89535 w 1045845"/>
                <a:gd name="connsiteY13" fmla="*/ 102870 h 203835"/>
                <a:gd name="connsiteX14" fmla="*/ 66675 w 1045845"/>
                <a:gd name="connsiteY14" fmla="*/ 167640 h 203835"/>
                <a:gd name="connsiteX15" fmla="*/ 9525 w 1045845"/>
                <a:gd name="connsiteY15" fmla="*/ 203835 h 203835"/>
                <a:gd name="connsiteX0" fmla="*/ 9525 w 1045845"/>
                <a:gd name="connsiteY0" fmla="*/ 203835 h 203835"/>
                <a:gd name="connsiteX1" fmla="*/ 0 w 1045845"/>
                <a:gd name="connsiteY1" fmla="*/ 0 h 203835"/>
                <a:gd name="connsiteX2" fmla="*/ 1045845 w 1045845"/>
                <a:gd name="connsiteY2" fmla="*/ 45720 h 203835"/>
                <a:gd name="connsiteX3" fmla="*/ 1022986 w 1045845"/>
                <a:gd name="connsiteY3" fmla="*/ 62865 h 203835"/>
                <a:gd name="connsiteX4" fmla="*/ 958215 w 1045845"/>
                <a:gd name="connsiteY4" fmla="*/ 64770 h 203835"/>
                <a:gd name="connsiteX5" fmla="*/ 904875 w 1045845"/>
                <a:gd name="connsiteY5" fmla="*/ 87630 h 203835"/>
                <a:gd name="connsiteX6" fmla="*/ 874395 w 1045845"/>
                <a:gd name="connsiteY6" fmla="*/ 72390 h 203835"/>
                <a:gd name="connsiteX7" fmla="*/ 672465 w 1045845"/>
                <a:gd name="connsiteY7" fmla="*/ 68580 h 203835"/>
                <a:gd name="connsiteX8" fmla="*/ 565785 w 1045845"/>
                <a:gd name="connsiteY8" fmla="*/ 72390 h 203835"/>
                <a:gd name="connsiteX9" fmla="*/ 344805 w 1045845"/>
                <a:gd name="connsiteY9" fmla="*/ 133350 h 203835"/>
                <a:gd name="connsiteX10" fmla="*/ 238125 w 1045845"/>
                <a:gd name="connsiteY10" fmla="*/ 72390 h 203835"/>
                <a:gd name="connsiteX11" fmla="*/ 165735 w 1045845"/>
                <a:gd name="connsiteY11" fmla="*/ 57150 h 203835"/>
                <a:gd name="connsiteX12" fmla="*/ 120016 w 1045845"/>
                <a:gd name="connsiteY12" fmla="*/ 68580 h 203835"/>
                <a:gd name="connsiteX13" fmla="*/ 89535 w 1045845"/>
                <a:gd name="connsiteY13" fmla="*/ 102870 h 203835"/>
                <a:gd name="connsiteX14" fmla="*/ 66675 w 1045845"/>
                <a:gd name="connsiteY14" fmla="*/ 167640 h 203835"/>
                <a:gd name="connsiteX15" fmla="*/ 9525 w 1045845"/>
                <a:gd name="connsiteY15" fmla="*/ 203835 h 203835"/>
                <a:gd name="connsiteX0" fmla="*/ 9525 w 1045845"/>
                <a:gd name="connsiteY0" fmla="*/ 203835 h 203835"/>
                <a:gd name="connsiteX1" fmla="*/ 0 w 1045845"/>
                <a:gd name="connsiteY1" fmla="*/ 0 h 203835"/>
                <a:gd name="connsiteX2" fmla="*/ 1045845 w 1045845"/>
                <a:gd name="connsiteY2" fmla="*/ 45720 h 203835"/>
                <a:gd name="connsiteX3" fmla="*/ 1022986 w 1045845"/>
                <a:gd name="connsiteY3" fmla="*/ 62865 h 203835"/>
                <a:gd name="connsiteX4" fmla="*/ 958215 w 1045845"/>
                <a:gd name="connsiteY4" fmla="*/ 64770 h 203835"/>
                <a:gd name="connsiteX5" fmla="*/ 904875 w 1045845"/>
                <a:gd name="connsiteY5" fmla="*/ 87630 h 203835"/>
                <a:gd name="connsiteX6" fmla="*/ 874395 w 1045845"/>
                <a:gd name="connsiteY6" fmla="*/ 72390 h 203835"/>
                <a:gd name="connsiteX7" fmla="*/ 721995 w 1045845"/>
                <a:gd name="connsiteY7" fmla="*/ 59055 h 203835"/>
                <a:gd name="connsiteX8" fmla="*/ 565785 w 1045845"/>
                <a:gd name="connsiteY8" fmla="*/ 72390 h 203835"/>
                <a:gd name="connsiteX9" fmla="*/ 344805 w 1045845"/>
                <a:gd name="connsiteY9" fmla="*/ 133350 h 203835"/>
                <a:gd name="connsiteX10" fmla="*/ 238125 w 1045845"/>
                <a:gd name="connsiteY10" fmla="*/ 72390 h 203835"/>
                <a:gd name="connsiteX11" fmla="*/ 165735 w 1045845"/>
                <a:gd name="connsiteY11" fmla="*/ 57150 h 203835"/>
                <a:gd name="connsiteX12" fmla="*/ 120016 w 1045845"/>
                <a:gd name="connsiteY12" fmla="*/ 68580 h 203835"/>
                <a:gd name="connsiteX13" fmla="*/ 89535 w 1045845"/>
                <a:gd name="connsiteY13" fmla="*/ 102870 h 203835"/>
                <a:gd name="connsiteX14" fmla="*/ 66675 w 1045845"/>
                <a:gd name="connsiteY14" fmla="*/ 167640 h 203835"/>
                <a:gd name="connsiteX15" fmla="*/ 9525 w 1045845"/>
                <a:gd name="connsiteY15" fmla="*/ 203835 h 203835"/>
                <a:gd name="connsiteX0" fmla="*/ 9525 w 1045845"/>
                <a:gd name="connsiteY0" fmla="*/ 207645 h 207645"/>
                <a:gd name="connsiteX1" fmla="*/ 0 w 1045845"/>
                <a:gd name="connsiteY1" fmla="*/ 0 h 207645"/>
                <a:gd name="connsiteX2" fmla="*/ 1045845 w 1045845"/>
                <a:gd name="connsiteY2" fmla="*/ 49530 h 207645"/>
                <a:gd name="connsiteX3" fmla="*/ 1022986 w 1045845"/>
                <a:gd name="connsiteY3" fmla="*/ 66675 h 207645"/>
                <a:gd name="connsiteX4" fmla="*/ 958215 w 1045845"/>
                <a:gd name="connsiteY4" fmla="*/ 68580 h 207645"/>
                <a:gd name="connsiteX5" fmla="*/ 904875 w 1045845"/>
                <a:gd name="connsiteY5" fmla="*/ 91440 h 207645"/>
                <a:gd name="connsiteX6" fmla="*/ 874395 w 1045845"/>
                <a:gd name="connsiteY6" fmla="*/ 76200 h 207645"/>
                <a:gd name="connsiteX7" fmla="*/ 721995 w 1045845"/>
                <a:gd name="connsiteY7" fmla="*/ 62865 h 207645"/>
                <a:gd name="connsiteX8" fmla="*/ 565785 w 1045845"/>
                <a:gd name="connsiteY8" fmla="*/ 76200 h 207645"/>
                <a:gd name="connsiteX9" fmla="*/ 344805 w 1045845"/>
                <a:gd name="connsiteY9" fmla="*/ 137160 h 207645"/>
                <a:gd name="connsiteX10" fmla="*/ 238125 w 1045845"/>
                <a:gd name="connsiteY10" fmla="*/ 76200 h 207645"/>
                <a:gd name="connsiteX11" fmla="*/ 165735 w 1045845"/>
                <a:gd name="connsiteY11" fmla="*/ 60960 h 207645"/>
                <a:gd name="connsiteX12" fmla="*/ 120016 w 1045845"/>
                <a:gd name="connsiteY12" fmla="*/ 72390 h 207645"/>
                <a:gd name="connsiteX13" fmla="*/ 89535 w 1045845"/>
                <a:gd name="connsiteY13" fmla="*/ 106680 h 207645"/>
                <a:gd name="connsiteX14" fmla="*/ 66675 w 1045845"/>
                <a:gd name="connsiteY14" fmla="*/ 171450 h 207645"/>
                <a:gd name="connsiteX15" fmla="*/ 9525 w 1045845"/>
                <a:gd name="connsiteY15" fmla="*/ 207645 h 207645"/>
                <a:gd name="connsiteX0" fmla="*/ 13335 w 1045845"/>
                <a:gd name="connsiteY0" fmla="*/ 209550 h 209550"/>
                <a:gd name="connsiteX1" fmla="*/ 0 w 1045845"/>
                <a:gd name="connsiteY1" fmla="*/ 0 h 209550"/>
                <a:gd name="connsiteX2" fmla="*/ 1045845 w 1045845"/>
                <a:gd name="connsiteY2" fmla="*/ 49530 h 209550"/>
                <a:gd name="connsiteX3" fmla="*/ 1022986 w 1045845"/>
                <a:gd name="connsiteY3" fmla="*/ 66675 h 209550"/>
                <a:gd name="connsiteX4" fmla="*/ 958215 w 1045845"/>
                <a:gd name="connsiteY4" fmla="*/ 68580 h 209550"/>
                <a:gd name="connsiteX5" fmla="*/ 904875 w 1045845"/>
                <a:gd name="connsiteY5" fmla="*/ 91440 h 209550"/>
                <a:gd name="connsiteX6" fmla="*/ 874395 w 1045845"/>
                <a:gd name="connsiteY6" fmla="*/ 76200 h 209550"/>
                <a:gd name="connsiteX7" fmla="*/ 721995 w 1045845"/>
                <a:gd name="connsiteY7" fmla="*/ 62865 h 209550"/>
                <a:gd name="connsiteX8" fmla="*/ 565785 w 1045845"/>
                <a:gd name="connsiteY8" fmla="*/ 76200 h 209550"/>
                <a:gd name="connsiteX9" fmla="*/ 344805 w 1045845"/>
                <a:gd name="connsiteY9" fmla="*/ 137160 h 209550"/>
                <a:gd name="connsiteX10" fmla="*/ 238125 w 1045845"/>
                <a:gd name="connsiteY10" fmla="*/ 76200 h 209550"/>
                <a:gd name="connsiteX11" fmla="*/ 165735 w 1045845"/>
                <a:gd name="connsiteY11" fmla="*/ 60960 h 209550"/>
                <a:gd name="connsiteX12" fmla="*/ 120016 w 1045845"/>
                <a:gd name="connsiteY12" fmla="*/ 72390 h 209550"/>
                <a:gd name="connsiteX13" fmla="*/ 89535 w 1045845"/>
                <a:gd name="connsiteY13" fmla="*/ 106680 h 209550"/>
                <a:gd name="connsiteX14" fmla="*/ 66675 w 1045845"/>
                <a:gd name="connsiteY14" fmla="*/ 171450 h 209550"/>
                <a:gd name="connsiteX15" fmla="*/ 13335 w 1045845"/>
                <a:gd name="connsiteY15" fmla="*/ 209550 h 209550"/>
                <a:gd name="connsiteX0" fmla="*/ 9525 w 1042035"/>
                <a:gd name="connsiteY0" fmla="*/ 209550 h 209550"/>
                <a:gd name="connsiteX1" fmla="*/ 0 w 1042035"/>
                <a:gd name="connsiteY1" fmla="*/ 0 h 209550"/>
                <a:gd name="connsiteX2" fmla="*/ 1042035 w 1042035"/>
                <a:gd name="connsiteY2" fmla="*/ 49530 h 209550"/>
                <a:gd name="connsiteX3" fmla="*/ 1019176 w 1042035"/>
                <a:gd name="connsiteY3" fmla="*/ 66675 h 209550"/>
                <a:gd name="connsiteX4" fmla="*/ 954405 w 1042035"/>
                <a:gd name="connsiteY4" fmla="*/ 68580 h 209550"/>
                <a:gd name="connsiteX5" fmla="*/ 901065 w 1042035"/>
                <a:gd name="connsiteY5" fmla="*/ 91440 h 209550"/>
                <a:gd name="connsiteX6" fmla="*/ 870585 w 1042035"/>
                <a:gd name="connsiteY6" fmla="*/ 76200 h 209550"/>
                <a:gd name="connsiteX7" fmla="*/ 718185 w 1042035"/>
                <a:gd name="connsiteY7" fmla="*/ 62865 h 209550"/>
                <a:gd name="connsiteX8" fmla="*/ 561975 w 1042035"/>
                <a:gd name="connsiteY8" fmla="*/ 76200 h 209550"/>
                <a:gd name="connsiteX9" fmla="*/ 340995 w 1042035"/>
                <a:gd name="connsiteY9" fmla="*/ 137160 h 209550"/>
                <a:gd name="connsiteX10" fmla="*/ 234315 w 1042035"/>
                <a:gd name="connsiteY10" fmla="*/ 76200 h 209550"/>
                <a:gd name="connsiteX11" fmla="*/ 161925 w 1042035"/>
                <a:gd name="connsiteY11" fmla="*/ 60960 h 209550"/>
                <a:gd name="connsiteX12" fmla="*/ 116206 w 1042035"/>
                <a:gd name="connsiteY12" fmla="*/ 72390 h 209550"/>
                <a:gd name="connsiteX13" fmla="*/ 85725 w 1042035"/>
                <a:gd name="connsiteY13" fmla="*/ 106680 h 209550"/>
                <a:gd name="connsiteX14" fmla="*/ 62865 w 1042035"/>
                <a:gd name="connsiteY14" fmla="*/ 171450 h 209550"/>
                <a:gd name="connsiteX15" fmla="*/ 9525 w 1042035"/>
                <a:gd name="connsiteY15" fmla="*/ 209550 h 209550"/>
                <a:gd name="connsiteX0" fmla="*/ 11430 w 1043940"/>
                <a:gd name="connsiteY0" fmla="*/ 206408 h 206408"/>
                <a:gd name="connsiteX1" fmla="*/ 0 w 1043940"/>
                <a:gd name="connsiteY1" fmla="*/ 0 h 206408"/>
                <a:gd name="connsiteX2" fmla="*/ 1043940 w 1043940"/>
                <a:gd name="connsiteY2" fmla="*/ 46388 h 206408"/>
                <a:gd name="connsiteX3" fmla="*/ 1021081 w 1043940"/>
                <a:gd name="connsiteY3" fmla="*/ 63533 h 206408"/>
                <a:gd name="connsiteX4" fmla="*/ 956310 w 1043940"/>
                <a:gd name="connsiteY4" fmla="*/ 65438 h 206408"/>
                <a:gd name="connsiteX5" fmla="*/ 902970 w 1043940"/>
                <a:gd name="connsiteY5" fmla="*/ 88298 h 206408"/>
                <a:gd name="connsiteX6" fmla="*/ 872490 w 1043940"/>
                <a:gd name="connsiteY6" fmla="*/ 73058 h 206408"/>
                <a:gd name="connsiteX7" fmla="*/ 720090 w 1043940"/>
                <a:gd name="connsiteY7" fmla="*/ 59723 h 206408"/>
                <a:gd name="connsiteX8" fmla="*/ 563880 w 1043940"/>
                <a:gd name="connsiteY8" fmla="*/ 73058 h 206408"/>
                <a:gd name="connsiteX9" fmla="*/ 342900 w 1043940"/>
                <a:gd name="connsiteY9" fmla="*/ 134018 h 206408"/>
                <a:gd name="connsiteX10" fmla="*/ 236220 w 1043940"/>
                <a:gd name="connsiteY10" fmla="*/ 73058 h 206408"/>
                <a:gd name="connsiteX11" fmla="*/ 163830 w 1043940"/>
                <a:gd name="connsiteY11" fmla="*/ 57818 h 206408"/>
                <a:gd name="connsiteX12" fmla="*/ 118111 w 1043940"/>
                <a:gd name="connsiteY12" fmla="*/ 69248 h 206408"/>
                <a:gd name="connsiteX13" fmla="*/ 87630 w 1043940"/>
                <a:gd name="connsiteY13" fmla="*/ 103538 h 206408"/>
                <a:gd name="connsiteX14" fmla="*/ 64770 w 1043940"/>
                <a:gd name="connsiteY14" fmla="*/ 168308 h 206408"/>
                <a:gd name="connsiteX15" fmla="*/ 11430 w 1043940"/>
                <a:gd name="connsiteY15" fmla="*/ 206408 h 206408"/>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63830 w 1043940"/>
                <a:gd name="connsiteY11" fmla="*/ 57818 h 207979"/>
                <a:gd name="connsiteX12" fmla="*/ 118111 w 1043940"/>
                <a:gd name="connsiteY12" fmla="*/ 69248 h 207979"/>
                <a:gd name="connsiteX13" fmla="*/ 87630 w 1043940"/>
                <a:gd name="connsiteY13" fmla="*/ 103538 h 207979"/>
                <a:gd name="connsiteX14" fmla="*/ 64770 w 1043940"/>
                <a:gd name="connsiteY14" fmla="*/ 168308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63830 w 1043940"/>
                <a:gd name="connsiteY11" fmla="*/ 57818 h 207979"/>
                <a:gd name="connsiteX12" fmla="*/ 118111 w 1043940"/>
                <a:gd name="connsiteY12" fmla="*/ 69248 h 207979"/>
                <a:gd name="connsiteX13" fmla="*/ 87630 w 1043940"/>
                <a:gd name="connsiteY13" fmla="*/ 103538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63830 w 1043940"/>
                <a:gd name="connsiteY11" fmla="*/ 57818 h 207979"/>
                <a:gd name="connsiteX12" fmla="*/ 118111 w 1043940"/>
                <a:gd name="connsiteY12" fmla="*/ 69248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63830 w 1043940"/>
                <a:gd name="connsiteY11" fmla="*/ 57818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236220 w 1043940"/>
                <a:gd name="connsiteY10" fmla="*/ 73058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360045 w 1043940"/>
                <a:gd name="connsiteY10" fmla="*/ 41639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360045 w 1043940"/>
                <a:gd name="connsiteY10" fmla="*/ 41639 h 207979"/>
                <a:gd name="connsiteX11" fmla="*/ 230506 w 1043940"/>
                <a:gd name="connsiteY11" fmla="*/ 69732 h 207979"/>
                <a:gd name="connsiteX12" fmla="*/ 158115 w 1043940"/>
                <a:gd name="connsiteY12" fmla="*/ 29540 h 207979"/>
                <a:gd name="connsiteX13" fmla="*/ 99061 w 1043940"/>
                <a:gd name="connsiteY13" fmla="*/ 28403 h 207979"/>
                <a:gd name="connsiteX14" fmla="*/ 66675 w 1043940"/>
                <a:gd name="connsiteY14" fmla="*/ 43841 h 207979"/>
                <a:gd name="connsiteX15" fmla="*/ 34290 w 1043940"/>
                <a:gd name="connsiteY15" fmla="*/ 100756 h 207979"/>
                <a:gd name="connsiteX16" fmla="*/ 7620 w 1043940"/>
                <a:gd name="connsiteY16"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342900 w 1043940"/>
                <a:gd name="connsiteY9" fmla="*/ 134018 h 207979"/>
                <a:gd name="connsiteX10" fmla="*/ 422910 w 1043940"/>
                <a:gd name="connsiteY10" fmla="*/ 57348 h 207979"/>
                <a:gd name="connsiteX11" fmla="*/ 230506 w 1043940"/>
                <a:gd name="connsiteY11" fmla="*/ 69732 h 207979"/>
                <a:gd name="connsiteX12" fmla="*/ 158115 w 1043940"/>
                <a:gd name="connsiteY12" fmla="*/ 29540 h 207979"/>
                <a:gd name="connsiteX13" fmla="*/ 99061 w 1043940"/>
                <a:gd name="connsiteY13" fmla="*/ 28403 h 207979"/>
                <a:gd name="connsiteX14" fmla="*/ 66675 w 1043940"/>
                <a:gd name="connsiteY14" fmla="*/ 43841 h 207979"/>
                <a:gd name="connsiteX15" fmla="*/ 34290 w 1043940"/>
                <a:gd name="connsiteY15" fmla="*/ 100756 h 207979"/>
                <a:gd name="connsiteX16" fmla="*/ 7620 w 1043940"/>
                <a:gd name="connsiteY16"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3880 w 1043940"/>
                <a:gd name="connsiteY8" fmla="*/ 73058 h 207979"/>
                <a:gd name="connsiteX9" fmla="*/ 422910 w 1043940"/>
                <a:gd name="connsiteY9" fmla="*/ 57348 h 207979"/>
                <a:gd name="connsiteX10" fmla="*/ 230506 w 1043940"/>
                <a:gd name="connsiteY10" fmla="*/ 69732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20090 w 1043940"/>
                <a:gd name="connsiteY7" fmla="*/ 59723 h 207979"/>
                <a:gd name="connsiteX8" fmla="*/ 561975 w 1043940"/>
                <a:gd name="connsiteY8" fmla="*/ 43210 h 207979"/>
                <a:gd name="connsiteX9" fmla="*/ 422910 w 1043940"/>
                <a:gd name="connsiteY9" fmla="*/ 57348 h 207979"/>
                <a:gd name="connsiteX10" fmla="*/ 230506 w 1043940"/>
                <a:gd name="connsiteY10" fmla="*/ 69732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6388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50570 w 1043940"/>
                <a:gd name="connsiteY7" fmla="*/ 42442 h 207979"/>
                <a:gd name="connsiteX8" fmla="*/ 561975 w 1043940"/>
                <a:gd name="connsiteY8" fmla="*/ 43210 h 207979"/>
                <a:gd name="connsiteX9" fmla="*/ 422910 w 1043940"/>
                <a:gd name="connsiteY9" fmla="*/ 57348 h 207979"/>
                <a:gd name="connsiteX10" fmla="*/ 230506 w 1043940"/>
                <a:gd name="connsiteY10" fmla="*/ 69732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7620 w 1043940"/>
                <a:gd name="connsiteY0" fmla="*/ 207979 h 207979"/>
                <a:gd name="connsiteX1" fmla="*/ 0 w 1043940"/>
                <a:gd name="connsiteY1" fmla="*/ 0 h 207979"/>
                <a:gd name="connsiteX2" fmla="*/ 1043940 w 1043940"/>
                <a:gd name="connsiteY2" fmla="*/ 43246 h 207979"/>
                <a:gd name="connsiteX3" fmla="*/ 1021081 w 1043940"/>
                <a:gd name="connsiteY3" fmla="*/ 63533 h 207979"/>
                <a:gd name="connsiteX4" fmla="*/ 956310 w 1043940"/>
                <a:gd name="connsiteY4" fmla="*/ 65438 h 207979"/>
                <a:gd name="connsiteX5" fmla="*/ 902970 w 1043940"/>
                <a:gd name="connsiteY5" fmla="*/ 88298 h 207979"/>
                <a:gd name="connsiteX6" fmla="*/ 872490 w 1043940"/>
                <a:gd name="connsiteY6" fmla="*/ 73058 h 207979"/>
                <a:gd name="connsiteX7" fmla="*/ 750570 w 1043940"/>
                <a:gd name="connsiteY7" fmla="*/ 42442 h 207979"/>
                <a:gd name="connsiteX8" fmla="*/ 561975 w 1043940"/>
                <a:gd name="connsiteY8" fmla="*/ 43210 h 207979"/>
                <a:gd name="connsiteX9" fmla="*/ 422910 w 1043940"/>
                <a:gd name="connsiteY9" fmla="*/ 57348 h 207979"/>
                <a:gd name="connsiteX10" fmla="*/ 230506 w 1043940"/>
                <a:gd name="connsiteY10" fmla="*/ 69732 h 207979"/>
                <a:gd name="connsiteX11" fmla="*/ 158115 w 1043940"/>
                <a:gd name="connsiteY11" fmla="*/ 29540 h 207979"/>
                <a:gd name="connsiteX12" fmla="*/ 99061 w 1043940"/>
                <a:gd name="connsiteY12" fmla="*/ 28403 h 207979"/>
                <a:gd name="connsiteX13" fmla="*/ 66675 w 1043940"/>
                <a:gd name="connsiteY13" fmla="*/ 43841 h 207979"/>
                <a:gd name="connsiteX14" fmla="*/ 34290 w 1043940"/>
                <a:gd name="connsiteY14" fmla="*/ 100756 h 207979"/>
                <a:gd name="connsiteX15" fmla="*/ 7620 w 1043940"/>
                <a:gd name="connsiteY15" fmla="*/ 207979 h 207979"/>
                <a:gd name="connsiteX0" fmla="*/ 13335 w 1049655"/>
                <a:gd name="connsiteY0" fmla="*/ 295954 h 295954"/>
                <a:gd name="connsiteX1" fmla="*/ 0 w 1049655"/>
                <a:gd name="connsiteY1" fmla="*/ 0 h 295954"/>
                <a:gd name="connsiteX2" fmla="*/ 1049655 w 1049655"/>
                <a:gd name="connsiteY2" fmla="*/ 131221 h 295954"/>
                <a:gd name="connsiteX3" fmla="*/ 1026796 w 1049655"/>
                <a:gd name="connsiteY3" fmla="*/ 151508 h 295954"/>
                <a:gd name="connsiteX4" fmla="*/ 962025 w 1049655"/>
                <a:gd name="connsiteY4" fmla="*/ 153413 h 295954"/>
                <a:gd name="connsiteX5" fmla="*/ 908685 w 1049655"/>
                <a:gd name="connsiteY5" fmla="*/ 176273 h 295954"/>
                <a:gd name="connsiteX6" fmla="*/ 878205 w 1049655"/>
                <a:gd name="connsiteY6" fmla="*/ 161033 h 295954"/>
                <a:gd name="connsiteX7" fmla="*/ 756285 w 1049655"/>
                <a:gd name="connsiteY7" fmla="*/ 130417 h 295954"/>
                <a:gd name="connsiteX8" fmla="*/ 567690 w 1049655"/>
                <a:gd name="connsiteY8" fmla="*/ 131185 h 295954"/>
                <a:gd name="connsiteX9" fmla="*/ 428625 w 1049655"/>
                <a:gd name="connsiteY9" fmla="*/ 145323 h 295954"/>
                <a:gd name="connsiteX10" fmla="*/ 236221 w 1049655"/>
                <a:gd name="connsiteY10" fmla="*/ 157707 h 295954"/>
                <a:gd name="connsiteX11" fmla="*/ 163830 w 1049655"/>
                <a:gd name="connsiteY11" fmla="*/ 117515 h 295954"/>
                <a:gd name="connsiteX12" fmla="*/ 104776 w 1049655"/>
                <a:gd name="connsiteY12" fmla="*/ 116378 h 295954"/>
                <a:gd name="connsiteX13" fmla="*/ 72390 w 1049655"/>
                <a:gd name="connsiteY13" fmla="*/ 131816 h 295954"/>
                <a:gd name="connsiteX14" fmla="*/ 40005 w 1049655"/>
                <a:gd name="connsiteY14" fmla="*/ 188731 h 295954"/>
                <a:gd name="connsiteX15" fmla="*/ 13335 w 1049655"/>
                <a:gd name="connsiteY15" fmla="*/ 295954 h 295954"/>
                <a:gd name="connsiteX0" fmla="*/ 13335 w 1027096"/>
                <a:gd name="connsiteY0" fmla="*/ 295954 h 295954"/>
                <a:gd name="connsiteX1" fmla="*/ 0 w 1027096"/>
                <a:gd name="connsiteY1" fmla="*/ 0 h 295954"/>
                <a:gd name="connsiteX2" fmla="*/ 853440 w 1027096"/>
                <a:gd name="connsiteY2" fmla="*/ 33820 h 295954"/>
                <a:gd name="connsiteX3" fmla="*/ 1026796 w 1027096"/>
                <a:gd name="connsiteY3" fmla="*/ 151508 h 295954"/>
                <a:gd name="connsiteX4" fmla="*/ 962025 w 1027096"/>
                <a:gd name="connsiteY4" fmla="*/ 153413 h 295954"/>
                <a:gd name="connsiteX5" fmla="*/ 908685 w 1027096"/>
                <a:gd name="connsiteY5" fmla="*/ 176273 h 295954"/>
                <a:gd name="connsiteX6" fmla="*/ 878205 w 1027096"/>
                <a:gd name="connsiteY6" fmla="*/ 161033 h 295954"/>
                <a:gd name="connsiteX7" fmla="*/ 756285 w 1027096"/>
                <a:gd name="connsiteY7" fmla="*/ 130417 h 295954"/>
                <a:gd name="connsiteX8" fmla="*/ 567690 w 1027096"/>
                <a:gd name="connsiteY8" fmla="*/ 131185 h 295954"/>
                <a:gd name="connsiteX9" fmla="*/ 428625 w 1027096"/>
                <a:gd name="connsiteY9" fmla="*/ 145323 h 295954"/>
                <a:gd name="connsiteX10" fmla="*/ 236221 w 1027096"/>
                <a:gd name="connsiteY10" fmla="*/ 157707 h 295954"/>
                <a:gd name="connsiteX11" fmla="*/ 163830 w 1027096"/>
                <a:gd name="connsiteY11" fmla="*/ 117515 h 295954"/>
                <a:gd name="connsiteX12" fmla="*/ 104776 w 1027096"/>
                <a:gd name="connsiteY12" fmla="*/ 116378 h 295954"/>
                <a:gd name="connsiteX13" fmla="*/ 72390 w 1027096"/>
                <a:gd name="connsiteY13" fmla="*/ 131816 h 295954"/>
                <a:gd name="connsiteX14" fmla="*/ 40005 w 1027096"/>
                <a:gd name="connsiteY14" fmla="*/ 188731 h 295954"/>
                <a:gd name="connsiteX15" fmla="*/ 13335 w 1027096"/>
                <a:gd name="connsiteY15" fmla="*/ 295954 h 295954"/>
                <a:gd name="connsiteX0" fmla="*/ 13335 w 963436"/>
                <a:gd name="connsiteY0" fmla="*/ 295954 h 295954"/>
                <a:gd name="connsiteX1" fmla="*/ 0 w 963436"/>
                <a:gd name="connsiteY1" fmla="*/ 0 h 295954"/>
                <a:gd name="connsiteX2" fmla="*/ 853440 w 963436"/>
                <a:gd name="connsiteY2" fmla="*/ 33820 h 295954"/>
                <a:gd name="connsiteX3" fmla="*/ 777241 w 963436"/>
                <a:gd name="connsiteY3" fmla="*/ 50966 h 295954"/>
                <a:gd name="connsiteX4" fmla="*/ 962025 w 963436"/>
                <a:gd name="connsiteY4" fmla="*/ 153413 h 295954"/>
                <a:gd name="connsiteX5" fmla="*/ 908685 w 963436"/>
                <a:gd name="connsiteY5" fmla="*/ 176273 h 295954"/>
                <a:gd name="connsiteX6" fmla="*/ 878205 w 963436"/>
                <a:gd name="connsiteY6" fmla="*/ 161033 h 295954"/>
                <a:gd name="connsiteX7" fmla="*/ 756285 w 963436"/>
                <a:gd name="connsiteY7" fmla="*/ 130417 h 295954"/>
                <a:gd name="connsiteX8" fmla="*/ 567690 w 963436"/>
                <a:gd name="connsiteY8" fmla="*/ 131185 h 295954"/>
                <a:gd name="connsiteX9" fmla="*/ 428625 w 963436"/>
                <a:gd name="connsiteY9" fmla="*/ 145323 h 295954"/>
                <a:gd name="connsiteX10" fmla="*/ 236221 w 963436"/>
                <a:gd name="connsiteY10" fmla="*/ 157707 h 295954"/>
                <a:gd name="connsiteX11" fmla="*/ 163830 w 963436"/>
                <a:gd name="connsiteY11" fmla="*/ 117515 h 295954"/>
                <a:gd name="connsiteX12" fmla="*/ 104776 w 963436"/>
                <a:gd name="connsiteY12" fmla="*/ 116378 h 295954"/>
                <a:gd name="connsiteX13" fmla="*/ 72390 w 963436"/>
                <a:gd name="connsiteY13" fmla="*/ 131816 h 295954"/>
                <a:gd name="connsiteX14" fmla="*/ 40005 w 963436"/>
                <a:gd name="connsiteY14" fmla="*/ 188731 h 295954"/>
                <a:gd name="connsiteX15" fmla="*/ 13335 w 963436"/>
                <a:gd name="connsiteY15" fmla="*/ 295954 h 295954"/>
                <a:gd name="connsiteX0" fmla="*/ 13335 w 908685"/>
                <a:gd name="connsiteY0" fmla="*/ 295954 h 295954"/>
                <a:gd name="connsiteX1" fmla="*/ 0 w 908685"/>
                <a:gd name="connsiteY1" fmla="*/ 0 h 295954"/>
                <a:gd name="connsiteX2" fmla="*/ 853440 w 908685"/>
                <a:gd name="connsiteY2" fmla="*/ 33820 h 295954"/>
                <a:gd name="connsiteX3" fmla="*/ 777241 w 908685"/>
                <a:gd name="connsiteY3" fmla="*/ 50966 h 295954"/>
                <a:gd name="connsiteX4" fmla="*/ 908685 w 908685"/>
                <a:gd name="connsiteY4" fmla="*/ 176273 h 295954"/>
                <a:gd name="connsiteX5" fmla="*/ 878205 w 908685"/>
                <a:gd name="connsiteY5" fmla="*/ 161033 h 295954"/>
                <a:gd name="connsiteX6" fmla="*/ 756285 w 908685"/>
                <a:gd name="connsiteY6" fmla="*/ 130417 h 295954"/>
                <a:gd name="connsiteX7" fmla="*/ 567690 w 908685"/>
                <a:gd name="connsiteY7" fmla="*/ 131185 h 295954"/>
                <a:gd name="connsiteX8" fmla="*/ 428625 w 908685"/>
                <a:gd name="connsiteY8" fmla="*/ 145323 h 295954"/>
                <a:gd name="connsiteX9" fmla="*/ 236221 w 908685"/>
                <a:gd name="connsiteY9" fmla="*/ 157707 h 295954"/>
                <a:gd name="connsiteX10" fmla="*/ 163830 w 908685"/>
                <a:gd name="connsiteY10" fmla="*/ 117515 h 295954"/>
                <a:gd name="connsiteX11" fmla="*/ 104776 w 908685"/>
                <a:gd name="connsiteY11" fmla="*/ 116378 h 295954"/>
                <a:gd name="connsiteX12" fmla="*/ 72390 w 908685"/>
                <a:gd name="connsiteY12" fmla="*/ 131816 h 295954"/>
                <a:gd name="connsiteX13" fmla="*/ 40005 w 908685"/>
                <a:gd name="connsiteY13" fmla="*/ 188731 h 295954"/>
                <a:gd name="connsiteX14" fmla="*/ 13335 w 908685"/>
                <a:gd name="connsiteY14" fmla="*/ 295954 h 295954"/>
                <a:gd name="connsiteX0" fmla="*/ 13335 w 908685"/>
                <a:gd name="connsiteY0" fmla="*/ 295954 h 295954"/>
                <a:gd name="connsiteX1" fmla="*/ 0 w 908685"/>
                <a:gd name="connsiteY1" fmla="*/ 0 h 295954"/>
                <a:gd name="connsiteX2" fmla="*/ 853440 w 908685"/>
                <a:gd name="connsiteY2" fmla="*/ 33820 h 295954"/>
                <a:gd name="connsiteX3" fmla="*/ 777241 w 908685"/>
                <a:gd name="connsiteY3" fmla="*/ 50966 h 295954"/>
                <a:gd name="connsiteX4" fmla="*/ 908685 w 908685"/>
                <a:gd name="connsiteY4" fmla="*/ 176273 h 295954"/>
                <a:gd name="connsiteX5" fmla="*/ 878205 w 908685"/>
                <a:gd name="connsiteY5" fmla="*/ 161033 h 295954"/>
                <a:gd name="connsiteX6" fmla="*/ 567690 w 908685"/>
                <a:gd name="connsiteY6" fmla="*/ 131185 h 295954"/>
                <a:gd name="connsiteX7" fmla="*/ 428625 w 908685"/>
                <a:gd name="connsiteY7" fmla="*/ 145323 h 295954"/>
                <a:gd name="connsiteX8" fmla="*/ 236221 w 908685"/>
                <a:gd name="connsiteY8" fmla="*/ 157707 h 295954"/>
                <a:gd name="connsiteX9" fmla="*/ 163830 w 908685"/>
                <a:gd name="connsiteY9" fmla="*/ 117515 h 295954"/>
                <a:gd name="connsiteX10" fmla="*/ 104776 w 908685"/>
                <a:gd name="connsiteY10" fmla="*/ 116378 h 295954"/>
                <a:gd name="connsiteX11" fmla="*/ 72390 w 908685"/>
                <a:gd name="connsiteY11" fmla="*/ 131816 h 295954"/>
                <a:gd name="connsiteX12" fmla="*/ 40005 w 908685"/>
                <a:gd name="connsiteY12" fmla="*/ 188731 h 295954"/>
                <a:gd name="connsiteX13" fmla="*/ 13335 w 908685"/>
                <a:gd name="connsiteY13" fmla="*/ 295954 h 295954"/>
                <a:gd name="connsiteX0" fmla="*/ 13335 w 908685"/>
                <a:gd name="connsiteY0" fmla="*/ 295954 h 295954"/>
                <a:gd name="connsiteX1" fmla="*/ 0 w 908685"/>
                <a:gd name="connsiteY1" fmla="*/ 0 h 295954"/>
                <a:gd name="connsiteX2" fmla="*/ 853440 w 908685"/>
                <a:gd name="connsiteY2" fmla="*/ 33820 h 295954"/>
                <a:gd name="connsiteX3" fmla="*/ 777241 w 908685"/>
                <a:gd name="connsiteY3" fmla="*/ 50966 h 295954"/>
                <a:gd name="connsiteX4" fmla="*/ 908685 w 908685"/>
                <a:gd name="connsiteY4" fmla="*/ 176273 h 295954"/>
                <a:gd name="connsiteX5" fmla="*/ 567690 w 908685"/>
                <a:gd name="connsiteY5" fmla="*/ 131185 h 295954"/>
                <a:gd name="connsiteX6" fmla="*/ 428625 w 908685"/>
                <a:gd name="connsiteY6" fmla="*/ 145323 h 295954"/>
                <a:gd name="connsiteX7" fmla="*/ 236221 w 908685"/>
                <a:gd name="connsiteY7" fmla="*/ 157707 h 295954"/>
                <a:gd name="connsiteX8" fmla="*/ 163830 w 908685"/>
                <a:gd name="connsiteY8" fmla="*/ 117515 h 295954"/>
                <a:gd name="connsiteX9" fmla="*/ 104776 w 908685"/>
                <a:gd name="connsiteY9" fmla="*/ 116378 h 295954"/>
                <a:gd name="connsiteX10" fmla="*/ 72390 w 908685"/>
                <a:gd name="connsiteY10" fmla="*/ 131816 h 295954"/>
                <a:gd name="connsiteX11" fmla="*/ 40005 w 908685"/>
                <a:gd name="connsiteY11" fmla="*/ 188731 h 295954"/>
                <a:gd name="connsiteX12" fmla="*/ 13335 w 908685"/>
                <a:gd name="connsiteY12"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567690 w 853440"/>
                <a:gd name="connsiteY4" fmla="*/ 131185 h 295954"/>
                <a:gd name="connsiteX5" fmla="*/ 428625 w 853440"/>
                <a:gd name="connsiteY5" fmla="*/ 145323 h 295954"/>
                <a:gd name="connsiteX6" fmla="*/ 236221 w 853440"/>
                <a:gd name="connsiteY6" fmla="*/ 157707 h 295954"/>
                <a:gd name="connsiteX7" fmla="*/ 163830 w 853440"/>
                <a:gd name="connsiteY7" fmla="*/ 117515 h 295954"/>
                <a:gd name="connsiteX8" fmla="*/ 104776 w 853440"/>
                <a:gd name="connsiteY8" fmla="*/ 116378 h 295954"/>
                <a:gd name="connsiteX9" fmla="*/ 72390 w 853440"/>
                <a:gd name="connsiteY9" fmla="*/ 131816 h 295954"/>
                <a:gd name="connsiteX10" fmla="*/ 40005 w 853440"/>
                <a:gd name="connsiteY10" fmla="*/ 188731 h 295954"/>
                <a:gd name="connsiteX11" fmla="*/ 13335 w 853440"/>
                <a:gd name="connsiteY11"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567690 w 853440"/>
                <a:gd name="connsiteY5" fmla="*/ 131185 h 295954"/>
                <a:gd name="connsiteX6" fmla="*/ 428625 w 853440"/>
                <a:gd name="connsiteY6" fmla="*/ 145323 h 295954"/>
                <a:gd name="connsiteX7" fmla="*/ 236221 w 853440"/>
                <a:gd name="connsiteY7" fmla="*/ 157707 h 295954"/>
                <a:gd name="connsiteX8" fmla="*/ 163830 w 853440"/>
                <a:gd name="connsiteY8" fmla="*/ 117515 h 295954"/>
                <a:gd name="connsiteX9" fmla="*/ 104776 w 853440"/>
                <a:gd name="connsiteY9" fmla="*/ 116378 h 295954"/>
                <a:gd name="connsiteX10" fmla="*/ 72390 w 853440"/>
                <a:gd name="connsiteY10" fmla="*/ 131816 h 295954"/>
                <a:gd name="connsiteX11" fmla="*/ 40005 w 853440"/>
                <a:gd name="connsiteY11" fmla="*/ 188731 h 295954"/>
                <a:gd name="connsiteX12" fmla="*/ 13335 w 853440"/>
                <a:gd name="connsiteY12"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634365 w 853440"/>
                <a:gd name="connsiteY5" fmla="*/ 79343 h 295954"/>
                <a:gd name="connsiteX6" fmla="*/ 428625 w 853440"/>
                <a:gd name="connsiteY6" fmla="*/ 145323 h 295954"/>
                <a:gd name="connsiteX7" fmla="*/ 236221 w 853440"/>
                <a:gd name="connsiteY7" fmla="*/ 157707 h 295954"/>
                <a:gd name="connsiteX8" fmla="*/ 163830 w 853440"/>
                <a:gd name="connsiteY8" fmla="*/ 117515 h 295954"/>
                <a:gd name="connsiteX9" fmla="*/ 104776 w 853440"/>
                <a:gd name="connsiteY9" fmla="*/ 116378 h 295954"/>
                <a:gd name="connsiteX10" fmla="*/ 72390 w 853440"/>
                <a:gd name="connsiteY10" fmla="*/ 131816 h 295954"/>
                <a:gd name="connsiteX11" fmla="*/ 40005 w 853440"/>
                <a:gd name="connsiteY11" fmla="*/ 188731 h 295954"/>
                <a:gd name="connsiteX12" fmla="*/ 13335 w 853440"/>
                <a:gd name="connsiteY12"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634365 w 853440"/>
                <a:gd name="connsiteY5" fmla="*/ 79343 h 295954"/>
                <a:gd name="connsiteX6" fmla="*/ 473933 w 853440"/>
                <a:gd name="connsiteY6" fmla="*/ 109306 h 295954"/>
                <a:gd name="connsiteX7" fmla="*/ 428625 w 853440"/>
                <a:gd name="connsiteY7" fmla="*/ 145323 h 295954"/>
                <a:gd name="connsiteX8" fmla="*/ 236221 w 853440"/>
                <a:gd name="connsiteY8" fmla="*/ 157707 h 295954"/>
                <a:gd name="connsiteX9" fmla="*/ 163830 w 853440"/>
                <a:gd name="connsiteY9" fmla="*/ 117515 h 295954"/>
                <a:gd name="connsiteX10" fmla="*/ 104776 w 853440"/>
                <a:gd name="connsiteY10" fmla="*/ 116378 h 295954"/>
                <a:gd name="connsiteX11" fmla="*/ 72390 w 853440"/>
                <a:gd name="connsiteY11" fmla="*/ 131816 h 295954"/>
                <a:gd name="connsiteX12" fmla="*/ 40005 w 853440"/>
                <a:gd name="connsiteY12" fmla="*/ 188731 h 295954"/>
                <a:gd name="connsiteX13" fmla="*/ 13335 w 853440"/>
                <a:gd name="connsiteY13"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634365 w 853440"/>
                <a:gd name="connsiteY5" fmla="*/ 79343 h 295954"/>
                <a:gd name="connsiteX6" fmla="*/ 473933 w 853440"/>
                <a:gd name="connsiteY6" fmla="*/ 109306 h 295954"/>
                <a:gd name="connsiteX7" fmla="*/ 432435 w 853440"/>
                <a:gd name="connsiteY7" fmla="*/ 135897 h 295954"/>
                <a:gd name="connsiteX8" fmla="*/ 236221 w 853440"/>
                <a:gd name="connsiteY8" fmla="*/ 157707 h 295954"/>
                <a:gd name="connsiteX9" fmla="*/ 163830 w 853440"/>
                <a:gd name="connsiteY9" fmla="*/ 117515 h 295954"/>
                <a:gd name="connsiteX10" fmla="*/ 104776 w 853440"/>
                <a:gd name="connsiteY10" fmla="*/ 116378 h 295954"/>
                <a:gd name="connsiteX11" fmla="*/ 72390 w 853440"/>
                <a:gd name="connsiteY11" fmla="*/ 131816 h 295954"/>
                <a:gd name="connsiteX12" fmla="*/ 40005 w 853440"/>
                <a:gd name="connsiteY12" fmla="*/ 188731 h 295954"/>
                <a:gd name="connsiteX13" fmla="*/ 13335 w 853440"/>
                <a:gd name="connsiteY13" fmla="*/ 295954 h 295954"/>
                <a:gd name="connsiteX0" fmla="*/ 13335 w 853440"/>
                <a:gd name="connsiteY0" fmla="*/ 295954 h 295954"/>
                <a:gd name="connsiteX1" fmla="*/ 0 w 853440"/>
                <a:gd name="connsiteY1" fmla="*/ 0 h 295954"/>
                <a:gd name="connsiteX2" fmla="*/ 853440 w 853440"/>
                <a:gd name="connsiteY2" fmla="*/ 33820 h 295954"/>
                <a:gd name="connsiteX3" fmla="*/ 777241 w 853440"/>
                <a:gd name="connsiteY3" fmla="*/ 50966 h 295954"/>
                <a:gd name="connsiteX4" fmla="*/ 738728 w 853440"/>
                <a:gd name="connsiteY4" fmla="*/ 74745 h 295954"/>
                <a:gd name="connsiteX5" fmla="*/ 715868 w 853440"/>
                <a:gd name="connsiteY5" fmla="*/ 68461 h 295954"/>
                <a:gd name="connsiteX6" fmla="*/ 634365 w 853440"/>
                <a:gd name="connsiteY6" fmla="*/ 79343 h 295954"/>
                <a:gd name="connsiteX7" fmla="*/ 473933 w 853440"/>
                <a:gd name="connsiteY7" fmla="*/ 109306 h 295954"/>
                <a:gd name="connsiteX8" fmla="*/ 432435 w 853440"/>
                <a:gd name="connsiteY8" fmla="*/ 135897 h 295954"/>
                <a:gd name="connsiteX9" fmla="*/ 236221 w 853440"/>
                <a:gd name="connsiteY9" fmla="*/ 157707 h 295954"/>
                <a:gd name="connsiteX10" fmla="*/ 163830 w 853440"/>
                <a:gd name="connsiteY10" fmla="*/ 117515 h 295954"/>
                <a:gd name="connsiteX11" fmla="*/ 104776 w 853440"/>
                <a:gd name="connsiteY11" fmla="*/ 116378 h 295954"/>
                <a:gd name="connsiteX12" fmla="*/ 72390 w 853440"/>
                <a:gd name="connsiteY12" fmla="*/ 131816 h 295954"/>
                <a:gd name="connsiteX13" fmla="*/ 40005 w 853440"/>
                <a:gd name="connsiteY13" fmla="*/ 188731 h 295954"/>
                <a:gd name="connsiteX14" fmla="*/ 13335 w 853440"/>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738728 w 930234"/>
                <a:gd name="connsiteY4" fmla="*/ 74745 h 295954"/>
                <a:gd name="connsiteX5" fmla="*/ 715868 w 930234"/>
                <a:gd name="connsiteY5" fmla="*/ 68461 h 295954"/>
                <a:gd name="connsiteX6" fmla="*/ 634365 w 930234"/>
                <a:gd name="connsiteY6" fmla="*/ 79343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715868 w 930234"/>
                <a:gd name="connsiteY5" fmla="*/ 68461 h 295954"/>
                <a:gd name="connsiteX6" fmla="*/ 634365 w 930234"/>
                <a:gd name="connsiteY6" fmla="*/ 79343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634365 w 930234"/>
                <a:gd name="connsiteY6" fmla="*/ 79343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716280 w 930234"/>
                <a:gd name="connsiteY6" fmla="*/ 98195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716280 w 930234"/>
                <a:gd name="connsiteY6" fmla="*/ 98195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739140 w 930234"/>
                <a:gd name="connsiteY6" fmla="*/ 93482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30234"/>
                <a:gd name="connsiteY0" fmla="*/ 295954 h 295954"/>
                <a:gd name="connsiteX1" fmla="*/ 0 w 930234"/>
                <a:gd name="connsiteY1" fmla="*/ 0 h 295954"/>
                <a:gd name="connsiteX2" fmla="*/ 853440 w 930234"/>
                <a:gd name="connsiteY2" fmla="*/ 33820 h 295954"/>
                <a:gd name="connsiteX3" fmla="*/ 929641 w 930234"/>
                <a:gd name="connsiteY3" fmla="*/ 69817 h 295954"/>
                <a:gd name="connsiteX4" fmla="*/ 870173 w 930234"/>
                <a:gd name="connsiteY4" fmla="*/ 82600 h 295954"/>
                <a:gd name="connsiteX5" fmla="*/ 833978 w 930234"/>
                <a:gd name="connsiteY5" fmla="*/ 110877 h 295954"/>
                <a:gd name="connsiteX6" fmla="*/ 739140 w 930234"/>
                <a:gd name="connsiteY6" fmla="*/ 93482 h 295954"/>
                <a:gd name="connsiteX7" fmla="*/ 473933 w 930234"/>
                <a:gd name="connsiteY7" fmla="*/ 109306 h 295954"/>
                <a:gd name="connsiteX8" fmla="*/ 432435 w 930234"/>
                <a:gd name="connsiteY8" fmla="*/ 135897 h 295954"/>
                <a:gd name="connsiteX9" fmla="*/ 236221 w 930234"/>
                <a:gd name="connsiteY9" fmla="*/ 157707 h 295954"/>
                <a:gd name="connsiteX10" fmla="*/ 163830 w 930234"/>
                <a:gd name="connsiteY10" fmla="*/ 117515 h 295954"/>
                <a:gd name="connsiteX11" fmla="*/ 104776 w 930234"/>
                <a:gd name="connsiteY11" fmla="*/ 116378 h 295954"/>
                <a:gd name="connsiteX12" fmla="*/ 72390 w 930234"/>
                <a:gd name="connsiteY12" fmla="*/ 131816 h 295954"/>
                <a:gd name="connsiteX13" fmla="*/ 40005 w 930234"/>
                <a:gd name="connsiteY13" fmla="*/ 188731 h 295954"/>
                <a:gd name="connsiteX14" fmla="*/ 13335 w 930234"/>
                <a:gd name="connsiteY14" fmla="*/ 295954 h 295954"/>
                <a:gd name="connsiteX0" fmla="*/ 13335 w 943499"/>
                <a:gd name="connsiteY0" fmla="*/ 295954 h 295954"/>
                <a:gd name="connsiteX1" fmla="*/ 0 w 943499"/>
                <a:gd name="connsiteY1" fmla="*/ 0 h 295954"/>
                <a:gd name="connsiteX2" fmla="*/ 853440 w 943499"/>
                <a:gd name="connsiteY2" fmla="*/ 33820 h 295954"/>
                <a:gd name="connsiteX3" fmla="*/ 942976 w 943499"/>
                <a:gd name="connsiteY3" fmla="*/ 80814 h 295954"/>
                <a:gd name="connsiteX4" fmla="*/ 870173 w 943499"/>
                <a:gd name="connsiteY4" fmla="*/ 82600 h 295954"/>
                <a:gd name="connsiteX5" fmla="*/ 833978 w 943499"/>
                <a:gd name="connsiteY5" fmla="*/ 110877 h 295954"/>
                <a:gd name="connsiteX6" fmla="*/ 739140 w 943499"/>
                <a:gd name="connsiteY6" fmla="*/ 93482 h 295954"/>
                <a:gd name="connsiteX7" fmla="*/ 473933 w 943499"/>
                <a:gd name="connsiteY7" fmla="*/ 109306 h 295954"/>
                <a:gd name="connsiteX8" fmla="*/ 432435 w 943499"/>
                <a:gd name="connsiteY8" fmla="*/ 135897 h 295954"/>
                <a:gd name="connsiteX9" fmla="*/ 236221 w 943499"/>
                <a:gd name="connsiteY9" fmla="*/ 157707 h 295954"/>
                <a:gd name="connsiteX10" fmla="*/ 163830 w 943499"/>
                <a:gd name="connsiteY10" fmla="*/ 117515 h 295954"/>
                <a:gd name="connsiteX11" fmla="*/ 104776 w 943499"/>
                <a:gd name="connsiteY11" fmla="*/ 116378 h 295954"/>
                <a:gd name="connsiteX12" fmla="*/ 72390 w 943499"/>
                <a:gd name="connsiteY12" fmla="*/ 131816 h 295954"/>
                <a:gd name="connsiteX13" fmla="*/ 40005 w 943499"/>
                <a:gd name="connsiteY13" fmla="*/ 188731 h 295954"/>
                <a:gd name="connsiteX14" fmla="*/ 13335 w 943499"/>
                <a:gd name="connsiteY14" fmla="*/ 295954 h 295954"/>
                <a:gd name="connsiteX0" fmla="*/ 13335 w 943499"/>
                <a:gd name="connsiteY0" fmla="*/ 295954 h 295954"/>
                <a:gd name="connsiteX1" fmla="*/ 0 w 943499"/>
                <a:gd name="connsiteY1" fmla="*/ 0 h 295954"/>
                <a:gd name="connsiteX2" fmla="*/ 853440 w 943499"/>
                <a:gd name="connsiteY2" fmla="*/ 33820 h 295954"/>
                <a:gd name="connsiteX3" fmla="*/ 942976 w 943499"/>
                <a:gd name="connsiteY3" fmla="*/ 80814 h 295954"/>
                <a:gd name="connsiteX4" fmla="*/ 889223 w 943499"/>
                <a:gd name="connsiteY4" fmla="*/ 84171 h 295954"/>
                <a:gd name="connsiteX5" fmla="*/ 833978 w 943499"/>
                <a:gd name="connsiteY5" fmla="*/ 110877 h 295954"/>
                <a:gd name="connsiteX6" fmla="*/ 739140 w 943499"/>
                <a:gd name="connsiteY6" fmla="*/ 93482 h 295954"/>
                <a:gd name="connsiteX7" fmla="*/ 473933 w 943499"/>
                <a:gd name="connsiteY7" fmla="*/ 109306 h 295954"/>
                <a:gd name="connsiteX8" fmla="*/ 432435 w 943499"/>
                <a:gd name="connsiteY8" fmla="*/ 135897 h 295954"/>
                <a:gd name="connsiteX9" fmla="*/ 236221 w 943499"/>
                <a:gd name="connsiteY9" fmla="*/ 157707 h 295954"/>
                <a:gd name="connsiteX10" fmla="*/ 163830 w 943499"/>
                <a:gd name="connsiteY10" fmla="*/ 117515 h 295954"/>
                <a:gd name="connsiteX11" fmla="*/ 104776 w 943499"/>
                <a:gd name="connsiteY11" fmla="*/ 116378 h 295954"/>
                <a:gd name="connsiteX12" fmla="*/ 72390 w 943499"/>
                <a:gd name="connsiteY12" fmla="*/ 131816 h 295954"/>
                <a:gd name="connsiteX13" fmla="*/ 40005 w 943499"/>
                <a:gd name="connsiteY13" fmla="*/ 188731 h 295954"/>
                <a:gd name="connsiteX14" fmla="*/ 13335 w 943499"/>
                <a:gd name="connsiteY14" fmla="*/ 295954 h 29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3499" h="295954">
                  <a:moveTo>
                    <a:pt x="13335" y="295954"/>
                  </a:moveTo>
                  <a:lnTo>
                    <a:pt x="0" y="0"/>
                  </a:lnTo>
                  <a:lnTo>
                    <a:pt x="853440" y="33820"/>
                  </a:lnTo>
                  <a:cubicBezTo>
                    <a:pt x="844550" y="35090"/>
                    <a:pt x="951866" y="79544"/>
                    <a:pt x="942976" y="80814"/>
                  </a:cubicBezTo>
                  <a:cubicBezTo>
                    <a:pt x="923540" y="86587"/>
                    <a:pt x="924148" y="70801"/>
                    <a:pt x="889223" y="84171"/>
                  </a:cubicBezTo>
                  <a:cubicBezTo>
                    <a:pt x="877407" y="88920"/>
                    <a:pt x="851372" y="110111"/>
                    <a:pt x="833978" y="110877"/>
                  </a:cubicBezTo>
                  <a:cubicBezTo>
                    <a:pt x="816584" y="111643"/>
                    <a:pt x="777875" y="101074"/>
                    <a:pt x="739140" y="93482"/>
                  </a:cubicBezTo>
                  <a:cubicBezTo>
                    <a:pt x="686933" y="86712"/>
                    <a:pt x="508995" y="97224"/>
                    <a:pt x="473933" y="109306"/>
                  </a:cubicBezTo>
                  <a:lnTo>
                    <a:pt x="432435" y="135897"/>
                  </a:lnTo>
                  <a:cubicBezTo>
                    <a:pt x="393700" y="133217"/>
                    <a:pt x="274956" y="160387"/>
                    <a:pt x="236221" y="157707"/>
                  </a:cubicBezTo>
                  <a:lnTo>
                    <a:pt x="163830" y="117515"/>
                  </a:lnTo>
                  <a:cubicBezTo>
                    <a:pt x="152400" y="124500"/>
                    <a:pt x="116206" y="109393"/>
                    <a:pt x="104776" y="116378"/>
                  </a:cubicBezTo>
                  <a:lnTo>
                    <a:pt x="72390" y="131816"/>
                  </a:lnTo>
                  <a:lnTo>
                    <a:pt x="40005" y="188731"/>
                  </a:lnTo>
                  <a:lnTo>
                    <a:pt x="13335" y="295954"/>
                  </a:lnTo>
                  <a:close/>
                </a:path>
              </a:pathLst>
            </a:custGeom>
            <a:solidFill>
              <a:srgbClr val="4F81B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G" descr="im3" hidden="1"/>
          <p:cNvPicPr preferRelativeResize="0">
            <a:picLocks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312804" y="1632992"/>
            <a:ext cx="3024000" cy="792088"/>
          </a:xfrm>
          <a:prstGeom prst="rect">
            <a:avLst/>
          </a:prstGeom>
          <a:noFill/>
          <a:ln w="9525">
            <a:noFill/>
            <a:miter lim="800000"/>
            <a:headEnd/>
            <a:tailEnd/>
          </a:ln>
          <a:scene3d>
            <a:camera prst="perspectiveHeroicExtremeLeftFacing" fov="900000">
              <a:rot lat="487347" lon="2067641" rev="125486"/>
            </a:camera>
            <a:lightRig rig="threePt" dir="t"/>
          </a:scene3d>
          <a:sp3d/>
        </p:spPr>
      </p:pic>
      <p:sp>
        <p:nvSpPr>
          <p:cNvPr id="109" name="filtre R" hidden="1"/>
          <p:cNvSpPr/>
          <p:nvPr/>
        </p:nvSpPr>
        <p:spPr>
          <a:xfrm>
            <a:off x="7392144" y="1052736"/>
            <a:ext cx="2880320" cy="1584176"/>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D" descr="im3" hidden="1"/>
          <p:cNvPicPr preferRelativeResize="0">
            <a:picLocks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464440" y="1632992"/>
            <a:ext cx="2664296" cy="792088"/>
          </a:xfrm>
          <a:prstGeom prst="rect">
            <a:avLst/>
          </a:prstGeom>
          <a:noFill/>
          <a:ln w="9525">
            <a:noFill/>
            <a:miter lim="800000"/>
            <a:headEnd/>
            <a:tailEnd/>
          </a:ln>
          <a:scene3d>
            <a:camera prst="perspectiveHeroicExtremeLeftFacing" fov="900000">
              <a:rot lat="487347" lon="2067641" rev="125486"/>
            </a:camera>
            <a:lightRig rig="threePt" dir="t"/>
          </a:scene3d>
          <a:sp3d/>
        </p:spPr>
      </p:pic>
      <p:sp>
        <p:nvSpPr>
          <p:cNvPr id="110" name="filtre B" hidden="1"/>
          <p:cNvSpPr/>
          <p:nvPr/>
        </p:nvSpPr>
        <p:spPr>
          <a:xfrm>
            <a:off x="7392144" y="1052736"/>
            <a:ext cx="2880320" cy="1584176"/>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Plan 2" hidden="1"/>
          <p:cNvSpPr/>
          <p:nvPr/>
        </p:nvSpPr>
        <p:spPr>
          <a:xfrm>
            <a:off x="6671776" y="2204865"/>
            <a:ext cx="3600688" cy="2304257"/>
          </a:xfrm>
          <a:prstGeom prst="parallelogram">
            <a:avLst>
              <a:gd name="adj" fmla="val 31262"/>
            </a:avLst>
          </a:prstGeom>
          <a:solidFill>
            <a:srgbClr val="E6B9B8">
              <a:alpha val="4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pix 2 G" hidden="1"/>
          <p:cNvSpPr/>
          <p:nvPr/>
        </p:nvSpPr>
        <p:spPr>
          <a:xfrm flipH="1">
            <a:off x="9387077" y="2166772"/>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R2 G" hidden="1"/>
          <p:cNvCxnSpPr>
            <a:cxnSpLocks noChangeAspect="1"/>
          </p:cNvCxnSpPr>
          <p:nvPr/>
        </p:nvCxnSpPr>
        <p:spPr>
          <a:xfrm flipH="1">
            <a:off x="7752473" y="2204864"/>
            <a:ext cx="1668281" cy="2304256"/>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R2 D" hidden="1"/>
          <p:cNvCxnSpPr/>
          <p:nvPr/>
        </p:nvCxnSpPr>
        <p:spPr>
          <a:xfrm flipH="1">
            <a:off x="8408243" y="2204864"/>
            <a:ext cx="944673" cy="2304256"/>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P2" hidden="1"/>
          <p:cNvSpPr/>
          <p:nvPr/>
        </p:nvSpPr>
        <p:spPr>
          <a:xfrm flipH="1">
            <a:off x="9923480" y="1420396"/>
            <a:ext cx="72000" cy="720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pix 2 D" hidden="1"/>
          <p:cNvSpPr/>
          <p:nvPr/>
        </p:nvSpPr>
        <p:spPr>
          <a:xfrm flipH="1">
            <a:off x="9315572" y="216619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Plan 1" hidden="1"/>
          <p:cNvSpPr/>
          <p:nvPr/>
        </p:nvSpPr>
        <p:spPr>
          <a:xfrm>
            <a:off x="6671776" y="1700809"/>
            <a:ext cx="3600688" cy="2808313"/>
          </a:xfrm>
          <a:prstGeom prst="parallelogram">
            <a:avLst>
              <a:gd name="adj" fmla="val 25578"/>
            </a:avLst>
          </a:prstGeom>
          <a:solidFill>
            <a:srgbClr val="E6B9B8">
              <a:alpha val="4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3402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0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11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5"/>
                                        </p:tgtEl>
                                        <p:attrNameLst>
                                          <p:attrName>style.visibility</p:attrName>
                                        </p:attrNameLst>
                                      </p:cBhvr>
                                      <p:to>
                                        <p:strVal val="hidden"/>
                                      </p:to>
                                    </p:set>
                                  </p:childTnLst>
                                </p:cTn>
                              </p:par>
                              <p:par>
                                <p:cTn id="13" presetID="35" presetClass="emph" presetSubtype="0" repeatCount="indefinite" fill="hold" nodeType="withEffect">
                                  <p:stCondLst>
                                    <p:cond delay="1000"/>
                                  </p:stCondLst>
                                  <p:endCondLst>
                                    <p:cond evt="onNext" delay="0">
                                      <p:tgtEl>
                                        <p:sldTgt/>
                                      </p:tgtEl>
                                    </p:cond>
                                  </p:endCondLst>
                                  <p:childTnLst>
                                    <p:anim calcmode="discrete" valueType="str">
                                      <p:cBhvr>
                                        <p:cTn id="14" dur="1000" fill="hold"/>
                                        <p:tgtEl>
                                          <p:spTgt spid="34"/>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grpId="0" nodeType="withEffect">
                                  <p:stCondLst>
                                    <p:cond delay="1000"/>
                                  </p:stCondLst>
                                  <p:endCondLst>
                                    <p:cond evt="onNext" delay="0">
                                      <p:tgtEl>
                                        <p:sldTgt/>
                                      </p:tgtEl>
                                    </p:cond>
                                  </p:endCondLst>
                                  <p:childTnLst>
                                    <p:anim calcmode="discrete" valueType="str">
                                      <p:cBhvr>
                                        <p:cTn id="16" dur="1000" fill="hold"/>
                                        <p:tgtEl>
                                          <p:spTgt spid="109"/>
                                        </p:tgtEl>
                                        <p:attrNameLst>
                                          <p:attrName>style.visibility</p:attrName>
                                        </p:attrNameLst>
                                      </p:cBhvr>
                                      <p:tavLst>
                                        <p:tav tm="0">
                                          <p:val>
                                            <p:strVal val="hidden"/>
                                          </p:val>
                                        </p:tav>
                                        <p:tav tm="50000">
                                          <p:val>
                                            <p:strVal val="visible"/>
                                          </p:val>
                                        </p:tav>
                                      </p:tavLst>
                                    </p:anim>
                                  </p:childTnLst>
                                </p:cTn>
                              </p:par>
                              <p:par>
                                <p:cTn id="17" presetID="35" presetClass="emph" presetSubtype="0" repeatCount="indefinite" fill="hold" nodeType="withEffect">
                                  <p:stCondLst>
                                    <p:cond delay="1500"/>
                                  </p:stCondLst>
                                  <p:childTnLst>
                                    <p:anim calcmode="discrete" valueType="str">
                                      <p:cBhvr>
                                        <p:cTn id="18" dur="1000" fill="hold"/>
                                        <p:tgtEl>
                                          <p:spTgt spid="35"/>
                                        </p:tgtEl>
                                        <p:attrNameLst>
                                          <p:attrName>style.visibility</p:attrName>
                                        </p:attrNameLst>
                                      </p:cBhvr>
                                      <p:tavLst>
                                        <p:tav tm="0">
                                          <p:val>
                                            <p:strVal val="hidden"/>
                                          </p:val>
                                        </p:tav>
                                        <p:tav tm="50000">
                                          <p:val>
                                            <p:strVal val="visible"/>
                                          </p:val>
                                        </p:tav>
                                      </p:tavLst>
                                    </p:anim>
                                  </p:childTnLst>
                                  <p:subTnLst>
                                    <p:set>
                                      <p:cBhvr override="childStyle">
                                        <p:cTn dur="1" fill="hold" display="0" masterRel="nextClick" afterEffect="1"/>
                                        <p:tgtEl>
                                          <p:spTgt spid="35"/>
                                        </p:tgtEl>
                                        <p:attrNameLst>
                                          <p:attrName>style.visibility</p:attrName>
                                        </p:attrNameLst>
                                      </p:cBhvr>
                                      <p:to>
                                        <p:strVal val="hidden"/>
                                      </p:to>
                                    </p:set>
                                  </p:subTnLst>
                                </p:cTn>
                              </p:par>
                              <p:par>
                                <p:cTn id="19" presetID="35" presetClass="emph" presetSubtype="0" repeatCount="indefinite" fill="hold" grpId="0" nodeType="withEffect">
                                  <p:stCondLst>
                                    <p:cond delay="1500"/>
                                  </p:stCondLst>
                                  <p:endCondLst>
                                    <p:cond evt="onNext" delay="0">
                                      <p:tgtEl>
                                        <p:sldTgt/>
                                      </p:tgtEl>
                                    </p:cond>
                                  </p:endCondLst>
                                  <p:childTnLst>
                                    <p:anim calcmode="discrete" valueType="str">
                                      <p:cBhvr>
                                        <p:cTn id="20" dur="1000" fill="hold"/>
                                        <p:tgtEl>
                                          <p:spTgt spid="110"/>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fade">
                                      <p:cBhvr>
                                        <p:cTn id="25" dur="500"/>
                                        <p:tgtEl>
                                          <p:spTgt spid="108"/>
                                        </p:tgtEl>
                                      </p:cBhvr>
                                    </p:animEffect>
                                  </p:childTnLst>
                                </p:cTn>
                              </p:par>
                              <p:par>
                                <p:cTn id="26" presetID="1" presetClass="exit" presetSubtype="0" fill="hold" grpId="2" nodeType="withEffect">
                                  <p:stCondLst>
                                    <p:cond delay="0"/>
                                  </p:stCondLst>
                                  <p:childTnLst>
                                    <p:set>
                                      <p:cBhvr>
                                        <p:cTn id="27" dur="1" fill="hold">
                                          <p:stCondLst>
                                            <p:cond delay="0"/>
                                          </p:stCondLst>
                                        </p:cTn>
                                        <p:tgtEl>
                                          <p:spTgt spid="109"/>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34"/>
                                        </p:tgtEl>
                                        <p:attrNameLst>
                                          <p:attrName>style.visibility</p:attrName>
                                        </p:attrNameLst>
                                      </p:cBhvr>
                                      <p:to>
                                        <p:strVal val="hidden"/>
                                      </p:to>
                                    </p:set>
                                  </p:childTnLst>
                                </p:cTn>
                              </p:par>
                              <p:par>
                                <p:cTn id="30" presetID="1" presetClass="exit" presetSubtype="0" fill="hold" grpId="2" nodeType="withEffect">
                                  <p:stCondLst>
                                    <p:cond delay="0"/>
                                  </p:stCondLst>
                                  <p:childTnLst>
                                    <p:set>
                                      <p:cBhvr>
                                        <p:cTn id="31" dur="1" fill="hold">
                                          <p:stCondLst>
                                            <p:cond delay="0"/>
                                          </p:stCondLst>
                                        </p:cTn>
                                        <p:tgtEl>
                                          <p:spTgt spid="110"/>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5"/>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childTnLst>
                                  <p:subTnLst>
                                    <p:set>
                                      <p:cBhvr override="childStyle">
                                        <p:cTn dur="1" fill="hold" display="0" masterRel="nextClick" afterEffect="1"/>
                                        <p:tgtEl>
                                          <p:spTgt spid="78"/>
                                        </p:tgtEl>
                                        <p:attrNameLst>
                                          <p:attrName>style.visibility</p:attrName>
                                        </p:attrNameLst>
                                      </p:cBhvr>
                                      <p:to>
                                        <p:strVal val="hidden"/>
                                      </p:to>
                                    </p:set>
                                  </p:subTnLst>
                                </p:cTn>
                              </p:par>
                              <p:par>
                                <p:cTn id="40" presetID="1"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9"/>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par>
                                <p:cTn id="48" presetID="1" presetClass="exit" presetSubtype="0" fill="hold" grpId="3" nodeType="withEffect">
                                  <p:stCondLst>
                                    <p:cond delay="0"/>
                                  </p:stCondLst>
                                  <p:childTnLst>
                                    <p:set>
                                      <p:cBhvr>
                                        <p:cTn id="49" dur="1" fill="hold">
                                          <p:stCondLst>
                                            <p:cond delay="0"/>
                                          </p:stCondLst>
                                        </p:cTn>
                                        <p:tgtEl>
                                          <p:spTgt spid="78"/>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4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par>
                                <p:cTn id="58" presetID="1" presetClass="exit" presetSubtype="0" fill="hold" grpId="1" nodeType="withEffect">
                                  <p:stCondLst>
                                    <p:cond delay="0"/>
                                  </p:stCondLst>
                                  <p:childTnLst>
                                    <p:set>
                                      <p:cBhvr>
                                        <p:cTn id="59" dur="1" fill="hold">
                                          <p:stCondLst>
                                            <p:cond delay="0"/>
                                          </p:stCondLst>
                                        </p:cTn>
                                        <p:tgtEl>
                                          <p:spTgt spid="77"/>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43"/>
                                        </p:tgtEl>
                                        <p:attrNameLst>
                                          <p:attrName>style.visibility</p:attrName>
                                        </p:attrNameLst>
                                      </p:cBhvr>
                                      <p:to>
                                        <p:strVal val="hidden"/>
                                      </p:to>
                                    </p:set>
                                  </p:childTnLst>
                                </p:cTn>
                              </p:par>
                              <p:par>
                                <p:cTn id="62" presetID="1" presetClass="entr" presetSubtype="0" fill="hold" grpId="1" nodeType="withEffect">
                                  <p:stCondLst>
                                    <p:cond delay="0"/>
                                  </p:stCondLst>
                                  <p:childTnLst>
                                    <p:set>
                                      <p:cBhvr>
                                        <p:cTn id="63" dur="1" fill="hold">
                                          <p:stCondLst>
                                            <p:cond delay="0"/>
                                          </p:stCondLst>
                                        </p:cTn>
                                        <p:tgtEl>
                                          <p:spTgt spid="7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2"/>
                                        </p:tgtEl>
                                        <p:attrNameLst>
                                          <p:attrName>style.visibility</p:attrName>
                                        </p:attrNameLst>
                                      </p:cBhvr>
                                      <p:to>
                                        <p:strVal val="visible"/>
                                      </p:to>
                                    </p:set>
                                  </p:childTnLst>
                                  <p:subTnLst>
                                    <p:set>
                                      <p:cBhvr override="childStyle">
                                        <p:cTn dur="1" fill="hold" display="0" masterRel="nextClick" afterEffect="1"/>
                                        <p:tgtEl>
                                          <p:spTgt spid="82"/>
                                        </p:tgtEl>
                                        <p:attrNameLst>
                                          <p:attrName>style.visibility</p:attrName>
                                        </p:attrNameLst>
                                      </p:cBhvr>
                                      <p:to>
                                        <p:strVal val="hidden"/>
                                      </p:to>
                                    </p:set>
                                  </p:subTnLst>
                                </p:cTn>
                              </p:par>
                              <p:par>
                                <p:cTn id="70" presetID="1" presetClass="entr" presetSubtype="0" fill="hold" grpId="2" nodeType="withEffect">
                                  <p:stCondLst>
                                    <p:cond delay="0"/>
                                  </p:stCondLst>
                                  <p:childTnLst>
                                    <p:set>
                                      <p:cBhvr>
                                        <p:cTn id="71" dur="1" fill="hold">
                                          <p:stCondLst>
                                            <p:cond delay="0"/>
                                          </p:stCondLst>
                                        </p:cTn>
                                        <p:tgtEl>
                                          <p:spTgt spid="7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0"/>
                                        </p:tgtEl>
                                        <p:attrNameLst>
                                          <p:attrName>style.visibility</p:attrName>
                                        </p:attrNameLst>
                                      </p:cBhvr>
                                      <p:to>
                                        <p:strVal val="visible"/>
                                      </p:to>
                                    </p:set>
                                  </p:childTnLst>
                                </p:cTn>
                              </p:par>
                              <p:par>
                                <p:cTn id="78" presetID="1" presetClass="exit" presetSubtype="0" fill="hold" grpId="1" nodeType="withEffect">
                                  <p:stCondLst>
                                    <p:cond delay="0"/>
                                  </p:stCondLst>
                                  <p:childTnLst>
                                    <p:set>
                                      <p:cBhvr>
                                        <p:cTn id="79" dur="1" fill="hold">
                                          <p:stCondLst>
                                            <p:cond delay="0"/>
                                          </p:stCondLst>
                                        </p:cTn>
                                        <p:tgtEl>
                                          <p:spTgt spid="76"/>
                                        </p:tgtEl>
                                        <p:attrNameLst>
                                          <p:attrName>style.visibility</p:attrName>
                                        </p:attrNameLst>
                                      </p:cBhvr>
                                      <p:to>
                                        <p:strVal val="hidden"/>
                                      </p:to>
                                    </p:set>
                                  </p:childTnLst>
                                </p:cTn>
                              </p:par>
                              <p:par>
                                <p:cTn id="80" presetID="1" presetClass="exit" presetSubtype="0" fill="hold" grpId="2" nodeType="withEffect">
                                  <p:stCondLst>
                                    <p:cond delay="0"/>
                                  </p:stCondLst>
                                  <p:childTnLst>
                                    <p:set>
                                      <p:cBhvr>
                                        <p:cTn id="81" dur="1" fill="hold">
                                          <p:stCondLst>
                                            <p:cond delay="0"/>
                                          </p:stCondLst>
                                        </p:cTn>
                                        <p:tgtEl>
                                          <p:spTgt spid="7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44"/>
                                        </p:tgtEl>
                                        <p:attrNameLst>
                                          <p:attrName>style.visibility</p:attrName>
                                        </p:attrNameLst>
                                      </p:cBhvr>
                                      <p:to>
                                        <p:strVal val="hidden"/>
                                      </p:to>
                                    </p:set>
                                  </p:childTnLst>
                                </p:cTn>
                              </p:par>
                              <p:par>
                                <p:cTn id="84" presetID="1" presetClass="exit" presetSubtype="0" fill="hold" grpId="3" nodeType="withEffect">
                                  <p:stCondLst>
                                    <p:cond delay="0"/>
                                  </p:stCondLst>
                                  <p:childTnLst>
                                    <p:set>
                                      <p:cBhvr>
                                        <p:cTn id="85" dur="1" fill="hold">
                                          <p:stCondLst>
                                            <p:cond delay="0"/>
                                          </p:stCondLst>
                                        </p:cTn>
                                        <p:tgtEl>
                                          <p:spTgt spid="77"/>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3"/>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74"/>
                                        </p:tgtEl>
                                        <p:attrNameLst>
                                          <p:attrName>style.visibility</p:attrName>
                                        </p:attrNameLst>
                                      </p:cBhvr>
                                      <p:to>
                                        <p:strVal val="visible"/>
                                      </p:to>
                                    </p:set>
                                  </p:childTnLst>
                                </p:cTn>
                              </p:par>
                              <p:par>
                                <p:cTn id="90" presetID="1" presetClass="exit" presetSubtype="0" fill="hold" nodeType="withEffect">
                                  <p:stCondLst>
                                    <p:cond delay="0"/>
                                  </p:stCondLst>
                                  <p:childTnLst>
                                    <p:set>
                                      <p:cBhvr>
                                        <p:cTn id="91" dur="1" fill="hold">
                                          <p:stCondLst>
                                            <p:cond delay="0"/>
                                          </p:stCondLst>
                                        </p:cTn>
                                        <p:tgtEl>
                                          <p:spTgt spid="74"/>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74"/>
                                        </p:tgtEl>
                                        <p:attrNameLst>
                                          <p:attrName>style.visibility</p:attrName>
                                        </p:attrNameLst>
                                      </p:cBhvr>
                                      <p:to>
                                        <p:strVal val="visible"/>
                                      </p:to>
                                    </p:set>
                                  </p:childTnLst>
                                </p:cTn>
                              </p:par>
                              <p:par>
                                <p:cTn id="94" presetID="1" presetClass="exit" presetSubtype="0" fill="hold" nodeType="withEffect">
                                  <p:stCondLst>
                                    <p:cond delay="0"/>
                                  </p:stCondLst>
                                  <p:childTnLst>
                                    <p:set>
                                      <p:cBhvr>
                                        <p:cTn id="95"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09" grpId="2" animBg="1"/>
      <p:bldP spid="110" grpId="0" animBg="1"/>
      <p:bldP spid="110" grpId="1" animBg="1"/>
      <p:bldP spid="110" grpId="2" animBg="1"/>
      <p:bldP spid="82" grpId="0" animBg="1"/>
      <p:bldP spid="77" grpId="0" animBg="1"/>
      <p:bldP spid="77" grpId="1" animBg="1"/>
      <p:bldP spid="77" grpId="2" animBg="1"/>
      <p:bldP spid="77" grpId="3" animBg="1"/>
      <p:bldP spid="76" grpId="0" animBg="1"/>
      <p:bldP spid="76" grpId="1" animBg="1"/>
      <p:bldP spid="78" grpId="0" animBg="1"/>
      <p:bldP spid="78" grpId="1" animBg="1"/>
      <p:bldP spid="78" grpId="2" animBg="1"/>
      <p:bldP spid="78" grpId="3" animBg="1"/>
      <p:bldP spid="8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5700-5FDB-47E9-AB20-0D84CDB59A56}"/>
              </a:ext>
            </a:extLst>
          </p:cNvPr>
          <p:cNvSpPr>
            <a:spLocks noGrp="1"/>
          </p:cNvSpPr>
          <p:nvPr>
            <p:ph type="title"/>
          </p:nvPr>
        </p:nvSpPr>
        <p:spPr/>
        <p:txBody>
          <a:bodyPr/>
          <a:lstStyle/>
          <a:p>
            <a:r>
              <a:rPr lang="fr-FR" dirty="0" err="1"/>
              <a:t>Overview</a:t>
            </a:r>
            <a:endParaRPr lang="fr-FR" dirty="0"/>
          </a:p>
        </p:txBody>
      </p:sp>
      <p:sp>
        <p:nvSpPr>
          <p:cNvPr id="3" name="Espace réservé du contenu 2">
            <a:extLst>
              <a:ext uri="{FF2B5EF4-FFF2-40B4-BE49-F238E27FC236}">
                <a16:creationId xmlns:a16="http://schemas.microsoft.com/office/drawing/2014/main" id="{CF6BE30F-E673-4054-BC66-F7ED2B4E4D52}"/>
              </a:ext>
            </a:extLst>
          </p:cNvPr>
          <p:cNvSpPr>
            <a:spLocks noGrp="1"/>
          </p:cNvSpPr>
          <p:nvPr>
            <p:ph idx="1"/>
          </p:nvPr>
        </p:nvSpPr>
        <p:spPr/>
        <p:txBody>
          <a:bodyPr/>
          <a:lstStyle/>
          <a:p>
            <a:r>
              <a:rPr lang="en-US" dirty="0"/>
              <a:t>Content of the immersive 3D point cloud: acquisition and </a:t>
            </a:r>
            <a:r>
              <a:rPr lang="fr-FR" dirty="0" err="1"/>
              <a:t>processing</a:t>
            </a:r>
            <a:r>
              <a:rPr lang="fr-FR" dirty="0"/>
              <a:t> </a:t>
            </a:r>
            <a:r>
              <a:rPr lang="fr-FR" dirty="0" err="1"/>
              <a:t>approaches</a:t>
            </a:r>
            <a:endParaRPr lang="fr-FR" dirty="0"/>
          </a:p>
          <a:p>
            <a:pPr lvl="1"/>
            <a:r>
              <a:rPr lang="fr-FR" dirty="0"/>
              <a:t>i. Acquisition </a:t>
            </a:r>
            <a:r>
              <a:rPr lang="fr-FR" dirty="0" err="1"/>
              <a:t>systems</a:t>
            </a:r>
            <a:endParaRPr lang="fr-FR" dirty="0"/>
          </a:p>
          <a:p>
            <a:pPr lvl="1"/>
            <a:r>
              <a:rPr lang="fr-FR" dirty="0"/>
              <a:t>ii. 3D reconstruction</a:t>
            </a:r>
          </a:p>
          <a:p>
            <a:pPr lvl="1"/>
            <a:r>
              <a:rPr lang="en-US" dirty="0">
                <a:solidFill>
                  <a:schemeClr val="tx1"/>
                </a:solidFill>
              </a:rPr>
              <a:t>iii. High Dynamic Range (HDR)</a:t>
            </a:r>
          </a:p>
          <a:p>
            <a:endParaRPr lang="fr-FR" dirty="0">
              <a:solidFill>
                <a:schemeClr val="bg1">
                  <a:lumMod val="75000"/>
                </a:schemeClr>
              </a:solidFill>
            </a:endParaRPr>
          </a:p>
        </p:txBody>
      </p:sp>
      <p:sp>
        <p:nvSpPr>
          <p:cNvPr id="16" name="Rectangle 15">
            <a:extLst>
              <a:ext uri="{FF2B5EF4-FFF2-40B4-BE49-F238E27FC236}">
                <a16:creationId xmlns:a16="http://schemas.microsoft.com/office/drawing/2014/main" id="{D33E947D-B106-445F-B878-74796BE2DF32}"/>
              </a:ext>
            </a:extLst>
          </p:cNvPr>
          <p:cNvSpPr/>
          <p:nvPr/>
        </p:nvSpPr>
        <p:spPr>
          <a:xfrm>
            <a:off x="6787039" y="3179680"/>
            <a:ext cx="1762851" cy="1301798"/>
          </a:xfrm>
          <a:prstGeom prst="rect">
            <a:avLst/>
          </a:prstGeom>
          <a:solidFill>
            <a:schemeClr val="accent6">
              <a:lumMod val="40000"/>
              <a:lumOff val="60000"/>
            </a:schemeClr>
          </a:solidFill>
          <a:ln>
            <a:solidFill>
              <a:srgbClr val="FFCC66"/>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HDR </a:t>
            </a:r>
            <a:r>
              <a:rPr lang="fr-FR" sz="1050" dirty="0" err="1">
                <a:solidFill>
                  <a:schemeClr val="tx1"/>
                </a:solidFill>
              </a:rPr>
              <a:t>Video</a:t>
            </a:r>
            <a:endParaRPr lang="fr-FR" sz="1050" dirty="0">
              <a:solidFill>
                <a:schemeClr val="tx1"/>
              </a:solidFill>
            </a:endParaRPr>
          </a:p>
          <a:p>
            <a:pPr algn="ctr"/>
            <a:endParaRPr lang="fr-FR" sz="900" dirty="0"/>
          </a:p>
        </p:txBody>
      </p:sp>
      <p:grpSp>
        <p:nvGrpSpPr>
          <p:cNvPr id="17" name="Groupe 16">
            <a:extLst>
              <a:ext uri="{FF2B5EF4-FFF2-40B4-BE49-F238E27FC236}">
                <a16:creationId xmlns:a16="http://schemas.microsoft.com/office/drawing/2014/main" id="{881354D7-1C0B-4354-A1D4-720BF6F74E43}"/>
              </a:ext>
            </a:extLst>
          </p:cNvPr>
          <p:cNvGrpSpPr/>
          <p:nvPr/>
        </p:nvGrpSpPr>
        <p:grpSpPr>
          <a:xfrm>
            <a:off x="6731395" y="2733177"/>
            <a:ext cx="3290060" cy="2392958"/>
            <a:chOff x="179512" y="-1035496"/>
            <a:chExt cx="8735392" cy="6353508"/>
          </a:xfrm>
        </p:grpSpPr>
        <p:sp>
          <p:nvSpPr>
            <p:cNvPr id="18" name="Rectangle 17">
              <a:extLst>
                <a:ext uri="{FF2B5EF4-FFF2-40B4-BE49-F238E27FC236}">
                  <a16:creationId xmlns:a16="http://schemas.microsoft.com/office/drawing/2014/main" id="{4226F901-53E2-48B8-A16B-AED008D82511}"/>
                </a:ext>
              </a:extLst>
            </p:cNvPr>
            <p:cNvSpPr/>
            <p:nvPr/>
          </p:nvSpPr>
          <p:spPr>
            <a:xfrm>
              <a:off x="3635896" y="203754"/>
              <a:ext cx="4680520" cy="3456384"/>
            </a:xfrm>
            <a:prstGeom prst="rect">
              <a:avLst/>
            </a:prstGeom>
            <a:solidFill>
              <a:schemeClr val="accent5">
                <a:lumMod val="20000"/>
                <a:lumOff val="80000"/>
              </a:schemeClr>
            </a:solidFill>
            <a:ln>
              <a:solidFill>
                <a:schemeClr val="accent5">
                  <a:lumMod val="40000"/>
                  <a:lumOff val="6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3D </a:t>
              </a:r>
              <a:r>
                <a:rPr lang="fr-FR" sz="1050" dirty="0" err="1">
                  <a:solidFill>
                    <a:schemeClr val="tx1"/>
                  </a:solidFill>
                </a:rPr>
                <a:t>Video</a:t>
              </a:r>
              <a:endParaRPr lang="fr-FR" sz="1050" dirty="0">
                <a:solidFill>
                  <a:schemeClr val="tx1"/>
                </a:solidFill>
              </a:endParaRPr>
            </a:p>
          </p:txBody>
        </p:sp>
        <p:cxnSp>
          <p:nvCxnSpPr>
            <p:cNvPr id="19" name="Connecteur droit avec flèche 18">
              <a:extLst>
                <a:ext uri="{FF2B5EF4-FFF2-40B4-BE49-F238E27FC236}">
                  <a16:creationId xmlns:a16="http://schemas.microsoft.com/office/drawing/2014/main" id="{1A1AF7B0-1FD7-4D3E-8EFE-D8269A69B5E8}"/>
                </a:ext>
              </a:extLst>
            </p:cNvPr>
            <p:cNvCxnSpPr/>
            <p:nvPr/>
          </p:nvCxnSpPr>
          <p:spPr>
            <a:xfrm flipH="1">
              <a:off x="194752" y="2390408"/>
              <a:ext cx="4104456" cy="2304256"/>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492A41F-FAB5-46E4-9A56-335A868F443E}"/>
                </a:ext>
              </a:extLst>
            </p:cNvPr>
            <p:cNvCxnSpPr/>
            <p:nvPr/>
          </p:nvCxnSpPr>
          <p:spPr>
            <a:xfrm flipV="1">
              <a:off x="4306828" y="-1035496"/>
              <a:ext cx="0" cy="3456384"/>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19ABD877-940F-4B6C-8FF9-CAB2EF98A3FC}"/>
                </a:ext>
              </a:extLst>
            </p:cNvPr>
            <p:cNvCxnSpPr/>
            <p:nvPr/>
          </p:nvCxnSpPr>
          <p:spPr>
            <a:xfrm>
              <a:off x="4283968" y="2390408"/>
              <a:ext cx="4032448" cy="2262728"/>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9A6A62D2-7C72-494E-BDAC-939F0BFEB41F}"/>
                </a:ext>
              </a:extLst>
            </p:cNvPr>
            <p:cNvSpPr txBox="1"/>
            <p:nvPr/>
          </p:nvSpPr>
          <p:spPr>
            <a:xfrm>
              <a:off x="4355975" y="-819470"/>
              <a:ext cx="1656184" cy="653738"/>
            </a:xfrm>
            <a:prstGeom prst="rect">
              <a:avLst/>
            </a:prstGeom>
            <a:noFill/>
          </p:spPr>
          <p:txBody>
            <a:bodyPr wrap="square" rtlCol="0">
              <a:spAutoFit/>
            </a:bodyPr>
            <a:lstStyle/>
            <a:p>
              <a:r>
                <a:rPr lang="fr-FR" sz="1000" b="1" i="1" dirty="0">
                  <a:solidFill>
                    <a:schemeClr val="tx1">
                      <a:lumMod val="50000"/>
                      <a:lumOff val="50000"/>
                    </a:schemeClr>
                  </a:solidFill>
                </a:rPr>
                <a:t>Time</a:t>
              </a:r>
            </a:p>
          </p:txBody>
        </p:sp>
        <p:sp>
          <p:nvSpPr>
            <p:cNvPr id="23" name="ZoneTexte 22">
              <a:extLst>
                <a:ext uri="{FF2B5EF4-FFF2-40B4-BE49-F238E27FC236}">
                  <a16:creationId xmlns:a16="http://schemas.microsoft.com/office/drawing/2014/main" id="{FA02606C-7703-44D8-B253-81569CC1C94E}"/>
                </a:ext>
              </a:extLst>
            </p:cNvPr>
            <p:cNvSpPr txBox="1"/>
            <p:nvPr/>
          </p:nvSpPr>
          <p:spPr>
            <a:xfrm>
              <a:off x="179512" y="4643843"/>
              <a:ext cx="2319496" cy="674169"/>
            </a:xfrm>
            <a:prstGeom prst="rect">
              <a:avLst/>
            </a:prstGeom>
            <a:noFill/>
          </p:spPr>
          <p:txBody>
            <a:bodyPr wrap="square" rtlCol="0">
              <a:spAutoFit/>
            </a:bodyPr>
            <a:lstStyle/>
            <a:p>
              <a:r>
                <a:rPr lang="fr-FR" sz="1000" b="1" i="1" dirty="0">
                  <a:solidFill>
                    <a:schemeClr val="tx1">
                      <a:lumMod val="50000"/>
                      <a:lumOff val="50000"/>
                    </a:schemeClr>
                  </a:solidFill>
                </a:rPr>
                <a:t>Exposition</a:t>
              </a:r>
            </a:p>
          </p:txBody>
        </p:sp>
        <p:sp>
          <p:nvSpPr>
            <p:cNvPr id="24" name="ZoneTexte 23">
              <a:extLst>
                <a:ext uri="{FF2B5EF4-FFF2-40B4-BE49-F238E27FC236}">
                  <a16:creationId xmlns:a16="http://schemas.microsoft.com/office/drawing/2014/main" id="{60AD2F39-CB92-4D0D-B5F0-5F6F671782A3}"/>
                </a:ext>
              </a:extLst>
            </p:cNvPr>
            <p:cNvSpPr txBox="1"/>
            <p:nvPr/>
          </p:nvSpPr>
          <p:spPr>
            <a:xfrm>
              <a:off x="6655107" y="4581128"/>
              <a:ext cx="2259797" cy="653738"/>
            </a:xfrm>
            <a:prstGeom prst="rect">
              <a:avLst/>
            </a:prstGeom>
            <a:noFill/>
          </p:spPr>
          <p:txBody>
            <a:bodyPr wrap="square" rtlCol="0">
              <a:spAutoFit/>
            </a:bodyPr>
            <a:lstStyle/>
            <a:p>
              <a:r>
                <a:rPr lang="fr-FR" sz="1000" b="1" i="1" dirty="0" err="1">
                  <a:solidFill>
                    <a:schemeClr val="tx1">
                      <a:lumMod val="50000"/>
                      <a:lumOff val="50000"/>
                    </a:schemeClr>
                  </a:solidFill>
                </a:rPr>
                <a:t>Viewpoint</a:t>
              </a:r>
              <a:endParaRPr lang="fr-FR" sz="900" b="1" i="1" dirty="0">
                <a:solidFill>
                  <a:schemeClr val="tx1">
                    <a:lumMod val="50000"/>
                    <a:lumOff val="50000"/>
                  </a:schemeClr>
                </a:solidFill>
              </a:endParaRPr>
            </a:p>
          </p:txBody>
        </p:sp>
        <p:sp>
          <p:nvSpPr>
            <p:cNvPr id="25" name="Rectangle 24">
              <a:extLst>
                <a:ext uri="{FF2B5EF4-FFF2-40B4-BE49-F238E27FC236}">
                  <a16:creationId xmlns:a16="http://schemas.microsoft.com/office/drawing/2014/main" id="{676685F8-563F-40D4-A85F-24EA9609CCE0}"/>
                </a:ext>
              </a:extLst>
            </p:cNvPr>
            <p:cNvSpPr/>
            <p:nvPr/>
          </p:nvSpPr>
          <p:spPr>
            <a:xfrm>
              <a:off x="747192" y="3645024"/>
              <a:ext cx="1880592" cy="216023"/>
            </a:xfrm>
            <a:prstGeom prst="rect">
              <a:avLst/>
            </a:prstGeom>
            <a:no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HDR</a:t>
              </a:r>
            </a:p>
            <a:p>
              <a:pPr algn="ctr"/>
              <a:r>
                <a:rPr lang="fr-FR" sz="900" dirty="0">
                  <a:solidFill>
                    <a:schemeClr val="tx1"/>
                  </a:solidFill>
                </a:rPr>
                <a:t>Image</a:t>
              </a:r>
              <a:endParaRPr lang="fr-FR" sz="900" dirty="0"/>
            </a:p>
          </p:txBody>
        </p:sp>
        <p:sp>
          <p:nvSpPr>
            <p:cNvPr id="26" name="Rectangle 25">
              <a:extLst>
                <a:ext uri="{FF2B5EF4-FFF2-40B4-BE49-F238E27FC236}">
                  <a16:creationId xmlns:a16="http://schemas.microsoft.com/office/drawing/2014/main" id="{690894A3-75CA-4475-8886-D2BA5A1D0B84}"/>
                </a:ext>
              </a:extLst>
            </p:cNvPr>
            <p:cNvSpPr/>
            <p:nvPr/>
          </p:nvSpPr>
          <p:spPr>
            <a:xfrm>
              <a:off x="5955392" y="3620267"/>
              <a:ext cx="1944216" cy="455547"/>
            </a:xfrm>
            <a:prstGeom prst="rect">
              <a:avLst/>
            </a:prstGeom>
            <a:no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3D Image</a:t>
              </a:r>
            </a:p>
          </p:txBody>
        </p:sp>
        <p:sp>
          <p:nvSpPr>
            <p:cNvPr id="27" name="Rectangle 26">
              <a:extLst>
                <a:ext uri="{FF2B5EF4-FFF2-40B4-BE49-F238E27FC236}">
                  <a16:creationId xmlns:a16="http://schemas.microsoft.com/office/drawing/2014/main" id="{35CCDCDA-3BE7-475C-9DF7-1657E5147183}"/>
                </a:ext>
              </a:extLst>
            </p:cNvPr>
            <p:cNvSpPr/>
            <p:nvPr/>
          </p:nvSpPr>
          <p:spPr>
            <a:xfrm>
              <a:off x="3843536" y="-387424"/>
              <a:ext cx="512440" cy="1520552"/>
            </a:xfrm>
            <a:prstGeom prst="rect">
              <a:avLst/>
            </a:prstGeom>
            <a:no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050" dirty="0" err="1">
                  <a:solidFill>
                    <a:schemeClr val="tx1"/>
                  </a:solidFill>
                </a:rPr>
                <a:t>Video</a:t>
              </a:r>
              <a:endParaRPr lang="fr-FR" sz="900" dirty="0"/>
            </a:p>
          </p:txBody>
        </p:sp>
      </p:grpSp>
    </p:spTree>
    <p:extLst>
      <p:ext uri="{BB962C8B-B14F-4D97-AF65-F5344CB8AC3E}">
        <p14:creationId xmlns:p14="http://schemas.microsoft.com/office/powerpoint/2010/main" val="2662261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32368" y="107951"/>
            <a:ext cx="10723033" cy="1018885"/>
          </a:xfrm>
        </p:spPr>
        <p:txBody>
          <a:bodyPr/>
          <a:lstStyle/>
          <a:p>
            <a:r>
              <a:rPr lang="en-US" dirty="0"/>
              <a:t>HDR imaging</a:t>
            </a:r>
          </a:p>
        </p:txBody>
      </p:sp>
      <p:sp>
        <p:nvSpPr>
          <p:cNvPr id="3" name="Espace réservé du contenu 2"/>
          <p:cNvSpPr>
            <a:spLocks noGrp="1"/>
          </p:cNvSpPr>
          <p:nvPr>
            <p:ph idx="1"/>
          </p:nvPr>
        </p:nvSpPr>
        <p:spPr/>
        <p:txBody>
          <a:bodyPr/>
          <a:lstStyle/>
          <a:p>
            <a:r>
              <a:rPr lang="en-US" dirty="0"/>
              <a:t>Expending the dynamic range of image intensity</a:t>
            </a:r>
          </a:p>
          <a:p>
            <a:r>
              <a:rPr lang="en-US" dirty="0"/>
              <a:t>Objective: get as close as possible to eye perception (20 stops)</a:t>
            </a:r>
          </a:p>
          <a:p>
            <a:endParaRPr lang="en-US" dirty="0"/>
          </a:p>
          <a:p>
            <a:endParaRPr lang="en-US" dirty="0"/>
          </a:p>
          <a:p>
            <a:endParaRPr lang="en-US" dirty="0"/>
          </a:p>
          <a:p>
            <a:endParaRPr lang="en-US" dirty="0"/>
          </a:p>
          <a:p>
            <a:endParaRPr lang="en-US" dirty="0"/>
          </a:p>
          <a:p>
            <a:r>
              <a:rPr lang="en-US" dirty="0"/>
              <a:t>Limitation: camera sensors</a:t>
            </a:r>
          </a:p>
        </p:txBody>
      </p:sp>
      <p:grpSp>
        <p:nvGrpSpPr>
          <p:cNvPr id="10" name="Groupe 9">
            <a:extLst>
              <a:ext uri="{FF2B5EF4-FFF2-40B4-BE49-F238E27FC236}">
                <a16:creationId xmlns:a16="http://schemas.microsoft.com/office/drawing/2014/main" id="{ED065EEF-A6D9-4E09-8450-42691CF341B3}"/>
              </a:ext>
            </a:extLst>
          </p:cNvPr>
          <p:cNvGrpSpPr/>
          <p:nvPr/>
        </p:nvGrpSpPr>
        <p:grpSpPr>
          <a:xfrm>
            <a:off x="1788731" y="2731325"/>
            <a:ext cx="8610306" cy="2995038"/>
            <a:chOff x="3009900" y="3484401"/>
            <a:chExt cx="6172200" cy="2146959"/>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3630" y="3484401"/>
              <a:ext cx="1138470" cy="762117"/>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3865" y="4410154"/>
              <a:ext cx="1824270" cy="1221206"/>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9900" y="3484401"/>
              <a:ext cx="1138470" cy="762117"/>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8333" y="3484401"/>
              <a:ext cx="1138470" cy="762117"/>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6765" y="3484401"/>
              <a:ext cx="1138470" cy="762117"/>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5198" y="3484401"/>
              <a:ext cx="1138470" cy="762117"/>
            </a:xfrm>
            <a:prstGeom prst="rect">
              <a:avLst/>
            </a:prstGeom>
          </p:spPr>
        </p:pic>
      </p:grpSp>
    </p:spTree>
    <p:extLst>
      <p:ext uri="{BB962C8B-B14F-4D97-AF65-F5344CB8AC3E}">
        <p14:creationId xmlns:p14="http://schemas.microsoft.com/office/powerpoint/2010/main" val="306009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A short </a:t>
            </a:r>
            <a:r>
              <a:rPr lang="fr-FR" dirty="0" err="1"/>
              <a:t>history</a:t>
            </a:r>
            <a:endParaRPr lang="fr-FR" dirty="0"/>
          </a:p>
        </p:txBody>
      </p:sp>
      <p:sp>
        <p:nvSpPr>
          <p:cNvPr id="6" name="Espace réservé du texte 5"/>
          <p:cNvSpPr>
            <a:spLocks noGrp="1"/>
          </p:cNvSpPr>
          <p:nvPr>
            <p:ph idx="1"/>
          </p:nvPr>
        </p:nvSpPr>
        <p:spPr/>
        <p:txBody>
          <a:bodyPr/>
          <a:lstStyle/>
          <a:p>
            <a:r>
              <a:rPr lang="en-US" dirty="0"/>
              <a:t>First videos</a:t>
            </a:r>
          </a:p>
          <a:p>
            <a:endParaRPr lang="en-US" dirty="0"/>
          </a:p>
        </p:txBody>
      </p:sp>
      <p:grpSp>
        <p:nvGrpSpPr>
          <p:cNvPr id="3" name="Groupe 2"/>
          <p:cNvGrpSpPr/>
          <p:nvPr/>
        </p:nvGrpSpPr>
        <p:grpSpPr>
          <a:xfrm>
            <a:off x="3121827" y="4411748"/>
            <a:ext cx="4572222" cy="1820360"/>
            <a:chOff x="933352" y="1618277"/>
            <a:chExt cx="4572222" cy="1820360"/>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52" y="1618277"/>
              <a:ext cx="2206497" cy="1820360"/>
            </a:xfrm>
            <a:prstGeom prst="rect">
              <a:avLst/>
            </a:prstGeom>
          </p:spPr>
        </p:pic>
        <p:sp>
          <p:nvSpPr>
            <p:cNvPr id="16" name="ZoneTexte 15"/>
            <p:cNvSpPr txBox="1"/>
            <p:nvPr/>
          </p:nvSpPr>
          <p:spPr>
            <a:xfrm>
              <a:off x="3178077" y="2789737"/>
              <a:ext cx="2327497" cy="646331"/>
            </a:xfrm>
            <a:prstGeom prst="rect">
              <a:avLst/>
            </a:prstGeom>
            <a:noFill/>
          </p:spPr>
          <p:txBody>
            <a:bodyPr wrap="none" rtlCol="0">
              <a:spAutoFit/>
            </a:bodyPr>
            <a:lstStyle/>
            <a:p>
              <a:r>
                <a:rPr lang="fr-FR" dirty="0"/>
                <a:t>Marey (1882): </a:t>
              </a:r>
              <a:br>
                <a:rPr lang="fr-FR" dirty="0"/>
              </a:br>
              <a:r>
                <a:rPr lang="fr-FR" dirty="0" err="1"/>
                <a:t>chronophotography</a:t>
              </a:r>
              <a:endParaRPr lang="fr-FR" dirty="0"/>
            </a:p>
          </p:txBody>
        </p:sp>
      </p:grpSp>
      <p:grpSp>
        <p:nvGrpSpPr>
          <p:cNvPr id="4" name="Groupe 3"/>
          <p:cNvGrpSpPr/>
          <p:nvPr/>
        </p:nvGrpSpPr>
        <p:grpSpPr>
          <a:xfrm>
            <a:off x="3121828" y="2142240"/>
            <a:ext cx="7844845" cy="1990108"/>
            <a:chOff x="1598290" y="749930"/>
            <a:chExt cx="7844845" cy="1990108"/>
          </a:xfrm>
        </p:grpSpPr>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8290" y="749930"/>
              <a:ext cx="5414946" cy="1990108"/>
            </a:xfrm>
            <a:prstGeom prst="rect">
              <a:avLst/>
            </a:prstGeom>
          </p:spPr>
        </p:pic>
        <p:sp>
          <p:nvSpPr>
            <p:cNvPr id="17" name="ZoneTexte 16"/>
            <p:cNvSpPr txBox="1"/>
            <p:nvPr/>
          </p:nvSpPr>
          <p:spPr>
            <a:xfrm>
              <a:off x="7212844" y="1170387"/>
              <a:ext cx="2230291" cy="646331"/>
            </a:xfrm>
            <a:prstGeom prst="rect">
              <a:avLst/>
            </a:prstGeom>
            <a:noFill/>
          </p:spPr>
          <p:txBody>
            <a:bodyPr wrap="none" rtlCol="0">
              <a:spAutoFit/>
            </a:bodyPr>
            <a:lstStyle/>
            <a:p>
              <a:r>
                <a:rPr lang="fr-FR" dirty="0"/>
                <a:t>Muybridge (1874):</a:t>
              </a:r>
              <a:br>
                <a:rPr lang="fr-FR" dirty="0"/>
              </a:br>
              <a:r>
                <a:rPr lang="fr-FR" dirty="0"/>
                <a:t>multi-cameras</a:t>
              </a:r>
            </a:p>
          </p:txBody>
        </p:sp>
      </p:grpSp>
      <p:sp>
        <p:nvSpPr>
          <p:cNvPr id="18" name="Espace réservé du contenu 2"/>
          <p:cNvSpPr txBox="1">
            <a:spLocks/>
          </p:cNvSpPr>
          <p:nvPr/>
        </p:nvSpPr>
        <p:spPr>
          <a:xfrm>
            <a:off x="1981200" y="1394330"/>
            <a:ext cx="8229600" cy="47318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None/>
            </a:pPr>
            <a:endParaRPr lang="fr-FR" sz="2400" dirty="0"/>
          </a:p>
          <a:p>
            <a:pPr marL="342900" lvl="1" indent="-342900">
              <a:buNone/>
            </a:pPr>
            <a:endParaRPr lang="fr-FR" sz="2400" dirty="0"/>
          </a:p>
          <a:p>
            <a:pPr marL="342900" lvl="1" indent="-342900">
              <a:buNone/>
            </a:pPr>
            <a:endParaRPr lang="fr-FR" sz="2400" dirty="0"/>
          </a:p>
          <a:p>
            <a:pPr marL="342900" lvl="1" indent="-342900">
              <a:buNone/>
            </a:pPr>
            <a:endParaRPr lang="fr-FR" sz="2400" dirty="0"/>
          </a:p>
          <a:p>
            <a:pPr marL="342900" lvl="1" indent="-342900">
              <a:buNone/>
            </a:pPr>
            <a:endParaRPr lang="fr-FR" sz="2400" dirty="0"/>
          </a:p>
        </p:txBody>
      </p:sp>
    </p:spTree>
    <p:extLst>
      <p:ext uri="{BB962C8B-B14F-4D97-AF65-F5344CB8AC3E}">
        <p14:creationId xmlns:p14="http://schemas.microsoft.com/office/powerpoint/2010/main" val="1152540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HDR acquisition </a:t>
            </a:r>
            <a:r>
              <a:rPr lang="fr-FR" dirty="0" err="1"/>
              <a:t>using</a:t>
            </a:r>
            <a:r>
              <a:rPr lang="fr-FR" dirty="0"/>
              <a:t> </a:t>
            </a:r>
            <a:r>
              <a:rPr lang="fr-FR" dirty="0" err="1"/>
              <a:t>different</a:t>
            </a:r>
            <a:r>
              <a:rPr lang="fr-FR" dirty="0"/>
              <a:t> </a:t>
            </a:r>
            <a:r>
              <a:rPr lang="fr-FR" dirty="0" err="1"/>
              <a:t>exposures</a:t>
            </a:r>
            <a:endParaRPr lang="fr-FR" dirty="0"/>
          </a:p>
        </p:txBody>
      </p:sp>
      <p:sp>
        <p:nvSpPr>
          <p:cNvPr id="3" name="Espace réservé du contenu 2"/>
          <p:cNvSpPr>
            <a:spLocks noGrp="1"/>
          </p:cNvSpPr>
          <p:nvPr>
            <p:ph idx="1"/>
          </p:nvPr>
        </p:nvSpPr>
        <p:spPr>
          <a:xfrm>
            <a:off x="537586" y="1383758"/>
            <a:ext cx="7122830" cy="5145435"/>
          </a:xfrm>
        </p:spPr>
        <p:txBody>
          <a:bodyPr/>
          <a:lstStyle/>
          <a:p>
            <a:r>
              <a:rPr lang="fr-FR" dirty="0" err="1"/>
              <a:t>Static</a:t>
            </a:r>
            <a:r>
              <a:rPr lang="fr-FR" dirty="0"/>
              <a:t> </a:t>
            </a:r>
            <a:r>
              <a:rPr lang="fr-FR" dirty="0" err="1"/>
              <a:t>scenes</a:t>
            </a:r>
            <a:r>
              <a:rPr lang="fr-FR" dirty="0"/>
              <a:t> + </a:t>
            </a:r>
            <a:r>
              <a:rPr lang="fr-FR" dirty="0" err="1"/>
              <a:t>same</a:t>
            </a:r>
            <a:r>
              <a:rPr lang="fr-FR" dirty="0"/>
              <a:t> </a:t>
            </a:r>
            <a:r>
              <a:rPr lang="fr-FR" dirty="0" err="1"/>
              <a:t>viewpoint</a:t>
            </a:r>
            <a:endParaRPr lang="fr-FR" dirty="0"/>
          </a:p>
          <a:p>
            <a:pPr lvl="1"/>
            <a:r>
              <a:rPr lang="fr-FR" dirty="0" err="1"/>
              <a:t>Weighted</a:t>
            </a:r>
            <a:r>
              <a:rPr lang="fr-FR" dirty="0"/>
              <a:t> </a:t>
            </a:r>
            <a:r>
              <a:rPr lang="fr-FR" dirty="0" err="1"/>
              <a:t>average</a:t>
            </a:r>
            <a:r>
              <a:rPr lang="fr-FR" dirty="0"/>
              <a:t> of images </a:t>
            </a:r>
            <a:r>
              <a:rPr lang="fr-FR" dirty="0" err="1"/>
              <a:t>acquired</a:t>
            </a:r>
            <a:r>
              <a:rPr lang="fr-FR" dirty="0"/>
              <a:t> </a:t>
            </a:r>
            <a:r>
              <a:rPr lang="fr-FR" dirty="0" err="1"/>
              <a:t>with</a:t>
            </a:r>
            <a:r>
              <a:rPr lang="fr-FR" dirty="0"/>
              <a:t> </a:t>
            </a:r>
            <a:r>
              <a:rPr lang="fr-FR" dirty="0" err="1"/>
              <a:t>different</a:t>
            </a:r>
            <a:r>
              <a:rPr lang="fr-FR" dirty="0"/>
              <a:t> </a:t>
            </a:r>
            <a:r>
              <a:rPr lang="fr-FR" dirty="0" err="1"/>
              <a:t>exposure</a:t>
            </a:r>
            <a:r>
              <a:rPr lang="fr-FR" dirty="0"/>
              <a:t> times </a:t>
            </a:r>
            <a:r>
              <a:rPr lang="fr-FR" dirty="0" err="1"/>
              <a:t>from</a:t>
            </a:r>
            <a:r>
              <a:rPr lang="fr-FR" dirty="0"/>
              <a:t> the </a:t>
            </a:r>
            <a:r>
              <a:rPr lang="fr-FR" dirty="0" err="1"/>
              <a:t>same</a:t>
            </a:r>
            <a:r>
              <a:rPr lang="fr-FR" dirty="0"/>
              <a:t> </a:t>
            </a:r>
            <a:r>
              <a:rPr lang="fr-FR" dirty="0" err="1"/>
              <a:t>viewpoint</a:t>
            </a:r>
            <a:r>
              <a:rPr lang="fr-FR" dirty="0"/>
              <a:t> </a:t>
            </a:r>
            <a:r>
              <a:rPr lang="fr-FR" sz="1600" dirty="0"/>
              <a:t>[Debevec97]</a:t>
            </a:r>
          </a:p>
          <a:p>
            <a:pPr lvl="1"/>
            <a:r>
              <a:rPr lang="fr-FR" dirty="0" err="1">
                <a:solidFill>
                  <a:schemeClr val="bg1">
                    <a:lumMod val="75000"/>
                  </a:schemeClr>
                </a:solidFill>
              </a:rPr>
              <a:t>Exposure</a:t>
            </a:r>
            <a:r>
              <a:rPr lang="fr-FR" dirty="0">
                <a:solidFill>
                  <a:schemeClr val="bg1">
                    <a:lumMod val="75000"/>
                  </a:schemeClr>
                </a:solidFill>
              </a:rPr>
              <a:t> fusion </a:t>
            </a:r>
            <a:r>
              <a:rPr lang="fr-FR" sz="1600" dirty="0">
                <a:solidFill>
                  <a:schemeClr val="bg1">
                    <a:lumMod val="75000"/>
                  </a:schemeClr>
                </a:solidFill>
              </a:rPr>
              <a:t>[Mertens07]</a:t>
            </a:r>
          </a:p>
          <a:p>
            <a:pPr lvl="1"/>
            <a:endParaRPr lang="fr-FR" dirty="0"/>
          </a:p>
        </p:txBody>
      </p:sp>
      <p:grpSp>
        <p:nvGrpSpPr>
          <p:cNvPr id="12" name="Groupe 11"/>
          <p:cNvGrpSpPr/>
          <p:nvPr/>
        </p:nvGrpSpPr>
        <p:grpSpPr>
          <a:xfrm>
            <a:off x="7660417" y="945661"/>
            <a:ext cx="1445507" cy="5437718"/>
            <a:chOff x="785786" y="785794"/>
            <a:chExt cx="1445507" cy="5437718"/>
          </a:xfrm>
        </p:grpSpPr>
        <p:pic>
          <p:nvPicPr>
            <p:cNvPr id="13" name="Picture 2" descr="D:\Disque dur\Master INS3I\M2\Stage_M2\Images\Images-sources\ImagesHDR\Boat\aligned\aligned_0.bmp"/>
            <p:cNvPicPr>
              <a:picLocks noChangeAspect="1" noChangeArrowheads="1"/>
            </p:cNvPicPr>
            <p:nvPr/>
          </p:nvPicPr>
          <p:blipFill>
            <a:blip r:embed="rId3" cstate="print"/>
            <a:srcRect/>
            <a:stretch>
              <a:fillRect/>
            </a:stretch>
          </p:blipFill>
          <p:spPr bwMode="auto">
            <a:xfrm>
              <a:off x="785786" y="785794"/>
              <a:ext cx="1445507" cy="1080000"/>
            </a:xfrm>
            <a:prstGeom prst="rect">
              <a:avLst/>
            </a:prstGeom>
            <a:noFill/>
          </p:spPr>
        </p:pic>
        <p:pic>
          <p:nvPicPr>
            <p:cNvPr id="14" name="Picture 7" descr="D:\Disque dur\Master INS3I\M2\Stage_M2\Images\Images-sources\ImagesHDR\Boat\aligned\aligned_1.bmp"/>
            <p:cNvPicPr>
              <a:picLocks noChangeAspect="1" noChangeArrowheads="1"/>
            </p:cNvPicPr>
            <p:nvPr/>
          </p:nvPicPr>
          <p:blipFill>
            <a:blip r:embed="rId4" cstate="print"/>
            <a:srcRect/>
            <a:stretch>
              <a:fillRect/>
            </a:stretch>
          </p:blipFill>
          <p:spPr bwMode="auto">
            <a:xfrm>
              <a:off x="785786" y="1875224"/>
              <a:ext cx="1445507" cy="1080000"/>
            </a:xfrm>
            <a:prstGeom prst="rect">
              <a:avLst/>
            </a:prstGeom>
            <a:noFill/>
          </p:spPr>
        </p:pic>
        <p:pic>
          <p:nvPicPr>
            <p:cNvPr id="15" name="Picture 8" descr="D:\Disque dur\Master INS3I\M2\Stage_M2\Images\Images-sources\ImagesHDR\Boat\aligned\aligned_2.bmp"/>
            <p:cNvPicPr>
              <a:picLocks noChangeAspect="1" noChangeArrowheads="1"/>
            </p:cNvPicPr>
            <p:nvPr/>
          </p:nvPicPr>
          <p:blipFill>
            <a:blip r:embed="rId5" cstate="print"/>
            <a:srcRect/>
            <a:stretch>
              <a:fillRect/>
            </a:stretch>
          </p:blipFill>
          <p:spPr bwMode="auto">
            <a:xfrm>
              <a:off x="785786" y="2964654"/>
              <a:ext cx="1445507" cy="1080000"/>
            </a:xfrm>
            <a:prstGeom prst="rect">
              <a:avLst/>
            </a:prstGeom>
            <a:noFill/>
          </p:spPr>
        </p:pic>
        <p:pic>
          <p:nvPicPr>
            <p:cNvPr id="16" name="Picture 9" descr="D:\Disque dur\Master INS3I\M2\Stage_M2\Images\Images-sources\ImagesHDR\Boat\aligned\aligned_3.bmp"/>
            <p:cNvPicPr>
              <a:picLocks noChangeAspect="1" noChangeArrowheads="1"/>
            </p:cNvPicPr>
            <p:nvPr/>
          </p:nvPicPr>
          <p:blipFill>
            <a:blip r:embed="rId6" cstate="print"/>
            <a:srcRect/>
            <a:stretch>
              <a:fillRect/>
            </a:stretch>
          </p:blipFill>
          <p:spPr bwMode="auto">
            <a:xfrm>
              <a:off x="785786" y="4054084"/>
              <a:ext cx="1445507" cy="1080000"/>
            </a:xfrm>
            <a:prstGeom prst="rect">
              <a:avLst/>
            </a:prstGeom>
            <a:noFill/>
          </p:spPr>
        </p:pic>
        <p:pic>
          <p:nvPicPr>
            <p:cNvPr id="17" name="Picture 10" descr="D:\Disque dur\Master INS3I\M2\Stage_M2\Images\Images-sources\ImagesHDR\Boat\aligned\aligned_4.bmp"/>
            <p:cNvPicPr>
              <a:picLocks noChangeAspect="1" noChangeArrowheads="1"/>
            </p:cNvPicPr>
            <p:nvPr/>
          </p:nvPicPr>
          <p:blipFill>
            <a:blip r:embed="rId7" cstate="print"/>
            <a:srcRect/>
            <a:stretch>
              <a:fillRect/>
            </a:stretch>
          </p:blipFill>
          <p:spPr bwMode="auto">
            <a:xfrm>
              <a:off x="785786" y="5143512"/>
              <a:ext cx="1445507" cy="1080000"/>
            </a:xfrm>
            <a:prstGeom prst="rect">
              <a:avLst/>
            </a:prstGeom>
            <a:noFill/>
          </p:spPr>
        </p:pic>
      </p:grpSp>
      <p:pic>
        <p:nvPicPr>
          <p:cNvPr id="18" name="Picture 13"/>
          <p:cNvPicPr>
            <a:picLocks noChangeAspect="1" noChangeArrowheads="1"/>
          </p:cNvPicPr>
          <p:nvPr/>
        </p:nvPicPr>
        <p:blipFill>
          <a:blip r:embed="rId8" cstate="print"/>
          <a:srcRect/>
          <a:stretch>
            <a:fillRect/>
          </a:stretch>
        </p:blipFill>
        <p:spPr bwMode="auto">
          <a:xfrm>
            <a:off x="9327428" y="3149176"/>
            <a:ext cx="1435703" cy="1080000"/>
          </a:xfrm>
          <a:prstGeom prst="rect">
            <a:avLst/>
          </a:prstGeom>
          <a:noFill/>
          <a:ln w="9525">
            <a:noFill/>
            <a:miter lim="800000"/>
            <a:headEnd/>
            <a:tailEnd/>
          </a:ln>
          <a:effectLst/>
        </p:spPr>
      </p:pic>
      <p:cxnSp>
        <p:nvCxnSpPr>
          <p:cNvPr id="19" name="Connecteur droit avec flèche 18"/>
          <p:cNvCxnSpPr>
            <a:stCxn id="13" idx="3"/>
            <a:endCxn id="18" idx="1"/>
          </p:cNvCxnSpPr>
          <p:nvPr/>
        </p:nvCxnSpPr>
        <p:spPr>
          <a:xfrm>
            <a:off x="9105923" y="1485662"/>
            <a:ext cx="221504" cy="2203515"/>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cxnSp>
        <p:nvCxnSpPr>
          <p:cNvPr id="28" name="Connecteur droit avec flèche 27"/>
          <p:cNvCxnSpPr>
            <a:stCxn id="14" idx="3"/>
            <a:endCxn id="18" idx="1"/>
          </p:cNvCxnSpPr>
          <p:nvPr/>
        </p:nvCxnSpPr>
        <p:spPr>
          <a:xfrm>
            <a:off x="9105923" y="2575092"/>
            <a:ext cx="221504" cy="1114085"/>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cxnSp>
        <p:nvCxnSpPr>
          <p:cNvPr id="29" name="Connecteur droit avec flèche 28"/>
          <p:cNvCxnSpPr>
            <a:stCxn id="15" idx="3"/>
            <a:endCxn id="18" idx="1"/>
          </p:cNvCxnSpPr>
          <p:nvPr/>
        </p:nvCxnSpPr>
        <p:spPr>
          <a:xfrm>
            <a:off x="9105923" y="3664522"/>
            <a:ext cx="221504" cy="24655"/>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cxnSp>
        <p:nvCxnSpPr>
          <p:cNvPr id="31" name="Connecteur droit avec flèche 30"/>
          <p:cNvCxnSpPr>
            <a:stCxn id="16" idx="3"/>
            <a:endCxn id="18" idx="1"/>
          </p:cNvCxnSpPr>
          <p:nvPr/>
        </p:nvCxnSpPr>
        <p:spPr>
          <a:xfrm flipV="1">
            <a:off x="9105923" y="3689177"/>
            <a:ext cx="221504" cy="1064775"/>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cxnSp>
        <p:nvCxnSpPr>
          <p:cNvPr id="34" name="Connecteur droit avec flèche 33"/>
          <p:cNvCxnSpPr>
            <a:stCxn id="17" idx="3"/>
            <a:endCxn id="18" idx="1"/>
          </p:cNvCxnSpPr>
          <p:nvPr/>
        </p:nvCxnSpPr>
        <p:spPr>
          <a:xfrm flipV="1">
            <a:off x="9105923" y="3689177"/>
            <a:ext cx="221504" cy="2154203"/>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sp>
        <p:nvSpPr>
          <p:cNvPr id="1030" name="ZoneTexte 1029"/>
          <p:cNvSpPr txBox="1"/>
          <p:nvPr/>
        </p:nvSpPr>
        <p:spPr>
          <a:xfrm>
            <a:off x="7735610" y="6383379"/>
            <a:ext cx="1295121" cy="369332"/>
          </a:xfrm>
          <a:prstGeom prst="rect">
            <a:avLst/>
          </a:prstGeom>
          <a:noFill/>
        </p:spPr>
        <p:txBody>
          <a:bodyPr wrap="square" rtlCol="0">
            <a:spAutoFit/>
          </a:bodyPr>
          <a:lstStyle/>
          <a:p>
            <a:pPr algn="ctr"/>
            <a:r>
              <a:rPr lang="fr-FR" dirty="0"/>
              <a:t>LDR input </a:t>
            </a:r>
          </a:p>
        </p:txBody>
      </p:sp>
      <p:sp>
        <p:nvSpPr>
          <p:cNvPr id="40" name="ZoneTexte 39"/>
          <p:cNvSpPr txBox="1"/>
          <p:nvPr/>
        </p:nvSpPr>
        <p:spPr>
          <a:xfrm>
            <a:off x="9397718" y="4244222"/>
            <a:ext cx="1295121" cy="646331"/>
          </a:xfrm>
          <a:prstGeom prst="rect">
            <a:avLst/>
          </a:prstGeom>
          <a:noFill/>
        </p:spPr>
        <p:txBody>
          <a:bodyPr wrap="square" rtlCol="0">
            <a:spAutoFit/>
          </a:bodyPr>
          <a:lstStyle/>
          <a:p>
            <a:pPr algn="ctr"/>
            <a:r>
              <a:rPr lang="fr-FR" dirty="0"/>
              <a:t>HDR output </a:t>
            </a:r>
          </a:p>
        </p:txBody>
      </p:sp>
    </p:spTree>
    <p:extLst>
      <p:ext uri="{BB962C8B-B14F-4D97-AF65-F5344CB8AC3E}">
        <p14:creationId xmlns:p14="http://schemas.microsoft.com/office/powerpoint/2010/main" val="4123671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HDR acquisition </a:t>
            </a:r>
            <a:r>
              <a:rPr lang="fr-FR" dirty="0" err="1"/>
              <a:t>using</a:t>
            </a:r>
            <a:r>
              <a:rPr lang="fr-FR" dirty="0"/>
              <a:t> </a:t>
            </a:r>
            <a:r>
              <a:rPr lang="fr-FR" dirty="0" err="1"/>
              <a:t>different</a:t>
            </a:r>
            <a:r>
              <a:rPr lang="fr-FR" dirty="0"/>
              <a:t> </a:t>
            </a:r>
            <a:r>
              <a:rPr lang="fr-FR" dirty="0" err="1"/>
              <a:t>exposures</a:t>
            </a:r>
            <a:endParaRPr lang="fr-FR" dirty="0"/>
          </a:p>
        </p:txBody>
      </p:sp>
      <p:sp>
        <p:nvSpPr>
          <p:cNvPr id="3" name="Espace réservé du contenu 2"/>
          <p:cNvSpPr>
            <a:spLocks noGrp="1"/>
          </p:cNvSpPr>
          <p:nvPr>
            <p:ph idx="1"/>
          </p:nvPr>
        </p:nvSpPr>
        <p:spPr>
          <a:xfrm>
            <a:off x="537586" y="1383758"/>
            <a:ext cx="5698976" cy="5145435"/>
          </a:xfrm>
        </p:spPr>
        <p:txBody>
          <a:bodyPr/>
          <a:lstStyle/>
          <a:p>
            <a:r>
              <a:rPr lang="fr-FR" dirty="0" err="1"/>
              <a:t>Static</a:t>
            </a:r>
            <a:r>
              <a:rPr lang="fr-FR" dirty="0"/>
              <a:t> </a:t>
            </a:r>
            <a:r>
              <a:rPr lang="fr-FR" dirty="0" err="1"/>
              <a:t>scenes</a:t>
            </a:r>
            <a:r>
              <a:rPr lang="fr-FR" dirty="0"/>
              <a:t> + </a:t>
            </a:r>
            <a:r>
              <a:rPr lang="fr-FR" dirty="0" err="1"/>
              <a:t>same</a:t>
            </a:r>
            <a:r>
              <a:rPr lang="fr-FR" dirty="0"/>
              <a:t> </a:t>
            </a:r>
            <a:r>
              <a:rPr lang="fr-FR" dirty="0" err="1"/>
              <a:t>viewpoint</a:t>
            </a:r>
            <a:endParaRPr lang="fr-FR" dirty="0"/>
          </a:p>
          <a:p>
            <a:pPr lvl="1"/>
            <a:r>
              <a:rPr lang="fr-FR" dirty="0" err="1">
                <a:solidFill>
                  <a:schemeClr val="bg1">
                    <a:lumMod val="75000"/>
                  </a:schemeClr>
                </a:solidFill>
              </a:rPr>
              <a:t>Weighted</a:t>
            </a:r>
            <a:r>
              <a:rPr lang="fr-FR" dirty="0">
                <a:solidFill>
                  <a:schemeClr val="bg1">
                    <a:lumMod val="75000"/>
                  </a:schemeClr>
                </a:solidFill>
              </a:rPr>
              <a:t> </a:t>
            </a:r>
            <a:r>
              <a:rPr lang="fr-FR" dirty="0" err="1">
                <a:solidFill>
                  <a:schemeClr val="bg1">
                    <a:lumMod val="75000"/>
                  </a:schemeClr>
                </a:solidFill>
              </a:rPr>
              <a:t>average</a:t>
            </a:r>
            <a:r>
              <a:rPr lang="fr-FR" dirty="0">
                <a:solidFill>
                  <a:schemeClr val="bg1">
                    <a:lumMod val="75000"/>
                  </a:schemeClr>
                </a:solidFill>
              </a:rPr>
              <a:t> of images </a:t>
            </a:r>
            <a:r>
              <a:rPr lang="fr-FR" dirty="0" err="1">
                <a:solidFill>
                  <a:schemeClr val="bg1">
                    <a:lumMod val="75000"/>
                  </a:schemeClr>
                </a:solidFill>
              </a:rPr>
              <a:t>acquired</a:t>
            </a:r>
            <a:r>
              <a:rPr lang="fr-FR" dirty="0">
                <a:solidFill>
                  <a:schemeClr val="bg1">
                    <a:lumMod val="75000"/>
                  </a:schemeClr>
                </a:solidFill>
              </a:rPr>
              <a:t> </a:t>
            </a:r>
            <a:r>
              <a:rPr lang="fr-FR" dirty="0" err="1">
                <a:solidFill>
                  <a:schemeClr val="bg1">
                    <a:lumMod val="75000"/>
                  </a:schemeClr>
                </a:solidFill>
              </a:rPr>
              <a:t>with</a:t>
            </a:r>
            <a:r>
              <a:rPr lang="fr-FR" dirty="0">
                <a:solidFill>
                  <a:schemeClr val="bg1">
                    <a:lumMod val="75000"/>
                  </a:schemeClr>
                </a:solidFill>
              </a:rPr>
              <a:t> </a:t>
            </a:r>
            <a:r>
              <a:rPr lang="fr-FR" dirty="0" err="1">
                <a:solidFill>
                  <a:schemeClr val="bg1">
                    <a:lumMod val="75000"/>
                  </a:schemeClr>
                </a:solidFill>
              </a:rPr>
              <a:t>different</a:t>
            </a:r>
            <a:r>
              <a:rPr lang="fr-FR" dirty="0">
                <a:solidFill>
                  <a:schemeClr val="bg1">
                    <a:lumMod val="75000"/>
                  </a:schemeClr>
                </a:solidFill>
              </a:rPr>
              <a:t> </a:t>
            </a:r>
            <a:r>
              <a:rPr lang="fr-FR" dirty="0" err="1">
                <a:solidFill>
                  <a:schemeClr val="bg1">
                    <a:lumMod val="75000"/>
                  </a:schemeClr>
                </a:solidFill>
              </a:rPr>
              <a:t>exposure</a:t>
            </a:r>
            <a:r>
              <a:rPr lang="fr-FR" dirty="0">
                <a:solidFill>
                  <a:schemeClr val="bg1">
                    <a:lumMod val="75000"/>
                  </a:schemeClr>
                </a:solidFill>
              </a:rPr>
              <a:t> times </a:t>
            </a:r>
            <a:r>
              <a:rPr lang="fr-FR" dirty="0" err="1">
                <a:solidFill>
                  <a:schemeClr val="bg1">
                    <a:lumMod val="75000"/>
                  </a:schemeClr>
                </a:solidFill>
              </a:rPr>
              <a:t>from</a:t>
            </a:r>
            <a:r>
              <a:rPr lang="fr-FR" dirty="0">
                <a:solidFill>
                  <a:schemeClr val="bg1">
                    <a:lumMod val="75000"/>
                  </a:schemeClr>
                </a:solidFill>
              </a:rPr>
              <a:t> the </a:t>
            </a:r>
            <a:r>
              <a:rPr lang="fr-FR" dirty="0" err="1">
                <a:solidFill>
                  <a:schemeClr val="bg1">
                    <a:lumMod val="75000"/>
                  </a:schemeClr>
                </a:solidFill>
              </a:rPr>
              <a:t>same</a:t>
            </a:r>
            <a:r>
              <a:rPr lang="fr-FR" dirty="0">
                <a:solidFill>
                  <a:schemeClr val="bg1">
                    <a:lumMod val="75000"/>
                  </a:schemeClr>
                </a:solidFill>
              </a:rPr>
              <a:t> </a:t>
            </a:r>
            <a:r>
              <a:rPr lang="fr-FR" dirty="0" err="1">
                <a:solidFill>
                  <a:schemeClr val="bg1">
                    <a:lumMod val="75000"/>
                  </a:schemeClr>
                </a:solidFill>
              </a:rPr>
              <a:t>viewpoint</a:t>
            </a:r>
            <a:r>
              <a:rPr lang="fr-FR" dirty="0">
                <a:solidFill>
                  <a:schemeClr val="bg1">
                    <a:lumMod val="75000"/>
                  </a:schemeClr>
                </a:solidFill>
              </a:rPr>
              <a:t> </a:t>
            </a:r>
            <a:r>
              <a:rPr lang="fr-FR" sz="1600" dirty="0">
                <a:solidFill>
                  <a:schemeClr val="bg1">
                    <a:lumMod val="75000"/>
                  </a:schemeClr>
                </a:solidFill>
              </a:rPr>
              <a:t>[Debevec97]</a:t>
            </a:r>
          </a:p>
          <a:p>
            <a:pPr lvl="1"/>
            <a:r>
              <a:rPr lang="fr-FR" dirty="0" err="1"/>
              <a:t>Exposure</a:t>
            </a:r>
            <a:r>
              <a:rPr lang="fr-FR" dirty="0"/>
              <a:t> fusion </a:t>
            </a:r>
            <a:r>
              <a:rPr lang="fr-FR" sz="1600" dirty="0"/>
              <a:t>[Mertens07]</a:t>
            </a:r>
          </a:p>
          <a:p>
            <a:pPr lvl="1"/>
            <a:endParaRPr lang="fr-FR" dirty="0"/>
          </a:p>
        </p:txBody>
      </p:sp>
      <p:pic>
        <p:nvPicPr>
          <p:cNvPr id="20" name="Picture 2">
            <a:extLst>
              <a:ext uri="{FF2B5EF4-FFF2-40B4-BE49-F238E27FC236}">
                <a16:creationId xmlns:a16="http://schemas.microsoft.com/office/drawing/2014/main" id="{A8F0846C-4E62-42C6-9C84-BEEFAD8430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6746" y="1114930"/>
            <a:ext cx="2160000"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a:extLst>
              <a:ext uri="{FF2B5EF4-FFF2-40B4-BE49-F238E27FC236}">
                <a16:creationId xmlns:a16="http://schemas.microsoft.com/office/drawing/2014/main" id="{88AE52F8-91FF-4401-8159-BADDB9EFD5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6746" y="2771114"/>
            <a:ext cx="2160000"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a:extLst>
              <a:ext uri="{FF2B5EF4-FFF2-40B4-BE49-F238E27FC236}">
                <a16:creationId xmlns:a16="http://schemas.microsoft.com/office/drawing/2014/main" id="{154FF918-B795-44AD-8DF3-3943BAC09E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6746" y="4427298"/>
            <a:ext cx="2160000"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5">
            <a:extLst>
              <a:ext uri="{FF2B5EF4-FFF2-40B4-BE49-F238E27FC236}">
                <a16:creationId xmlns:a16="http://schemas.microsoft.com/office/drawing/2014/main" id="{BD45D2BD-CB7B-469D-A33B-72B927AEE1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54560" y="2327018"/>
            <a:ext cx="3305944" cy="220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ZoneTexte 24">
            <a:extLst>
              <a:ext uri="{FF2B5EF4-FFF2-40B4-BE49-F238E27FC236}">
                <a16:creationId xmlns:a16="http://schemas.microsoft.com/office/drawing/2014/main" id="{980E0629-7F5F-4E05-BE28-F26F33CB8DFA}"/>
              </a:ext>
            </a:extLst>
          </p:cNvPr>
          <p:cNvSpPr txBox="1"/>
          <p:nvPr/>
        </p:nvSpPr>
        <p:spPr>
          <a:xfrm>
            <a:off x="6644156" y="5939466"/>
            <a:ext cx="1485180" cy="369332"/>
          </a:xfrm>
          <a:prstGeom prst="rect">
            <a:avLst/>
          </a:prstGeom>
          <a:noFill/>
        </p:spPr>
        <p:txBody>
          <a:bodyPr wrap="square" rtlCol="0">
            <a:spAutoFit/>
          </a:bodyPr>
          <a:lstStyle/>
          <a:p>
            <a:r>
              <a:rPr lang="fr-FR" dirty="0">
                <a:latin typeface="Comic Sans MS" pitchFamily="66" charset="0"/>
              </a:rPr>
              <a:t>[</a:t>
            </a:r>
            <a:r>
              <a:rPr lang="fr-FR" sz="1600" dirty="0">
                <a:latin typeface="Comic Sans MS" pitchFamily="66" charset="0"/>
              </a:rPr>
              <a:t>Mertens07</a:t>
            </a:r>
            <a:r>
              <a:rPr lang="fr-FR" dirty="0">
                <a:latin typeface="Comic Sans MS" pitchFamily="66" charset="0"/>
              </a:rPr>
              <a:t>]</a:t>
            </a:r>
          </a:p>
        </p:txBody>
      </p:sp>
    </p:spTree>
    <p:extLst>
      <p:ext uri="{BB962C8B-B14F-4D97-AF65-F5344CB8AC3E}">
        <p14:creationId xmlns:p14="http://schemas.microsoft.com/office/powerpoint/2010/main" val="3428004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B37EC1C-418A-40F3-B43F-FF0253AFFAC8}"/>
              </a:ext>
            </a:extLst>
          </p:cNvPr>
          <p:cNvSpPr>
            <a:spLocks noGrp="1" noChangeArrowheads="1"/>
          </p:cNvSpPr>
          <p:nvPr>
            <p:ph type="title"/>
          </p:nvPr>
        </p:nvSpPr>
        <p:spPr/>
        <p:txBody>
          <a:bodyPr/>
          <a:lstStyle/>
          <a:p>
            <a:pPr eaLnBrk="1" hangingPunct="1"/>
            <a:r>
              <a:rPr lang="en-GB" altLang="fr-FR" sz="4400" dirty="0"/>
              <a:t>Problems with HDR reconstruction</a:t>
            </a:r>
          </a:p>
        </p:txBody>
      </p:sp>
      <p:pic>
        <p:nvPicPr>
          <p:cNvPr id="66563" name="Picture 4" descr="HDRf">
            <a:extLst>
              <a:ext uri="{FF2B5EF4-FFF2-40B4-BE49-F238E27FC236}">
                <a16:creationId xmlns:a16="http://schemas.microsoft.com/office/drawing/2014/main" id="{67AB5EA4-B91C-4FFD-9EE4-399CBECD827D}"/>
              </a:ext>
            </a:extLst>
          </p:cNvPr>
          <p:cNvPicPr>
            <a:picLocks noGrp="1" noChangeAspect="1" noChangeArrowheads="1"/>
          </p:cNvPicPr>
          <p:nvPr>
            <p:ph idx="1"/>
          </p:nvPr>
        </p:nvPicPr>
        <p:blipFill>
          <a:blip r:embed="rId3">
            <a:lum bright="30000" contrast="30000"/>
            <a:extLst>
              <a:ext uri="{28A0092B-C50C-407E-A947-70E740481C1C}">
                <a14:useLocalDpi xmlns:a14="http://schemas.microsoft.com/office/drawing/2010/main" val="0"/>
              </a:ext>
            </a:extLst>
          </a:blip>
          <a:stretch>
            <a:fillRect/>
          </a:stretch>
        </p:blipFill>
        <p:spPr>
          <a:xfrm>
            <a:off x="1726027" y="1923471"/>
            <a:ext cx="5956356" cy="3661933"/>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564" name="Rectangle 5">
            <a:extLst>
              <a:ext uri="{FF2B5EF4-FFF2-40B4-BE49-F238E27FC236}">
                <a16:creationId xmlns:a16="http://schemas.microsoft.com/office/drawing/2014/main" id="{04D81B41-1ABA-4752-B0B4-AD456FBF54FD}"/>
              </a:ext>
            </a:extLst>
          </p:cNvPr>
          <p:cNvSpPr>
            <a:spLocks noChangeArrowheads="1"/>
          </p:cNvSpPr>
          <p:nvPr/>
        </p:nvSpPr>
        <p:spPr bwMode="auto">
          <a:xfrm>
            <a:off x="6115521" y="1889124"/>
            <a:ext cx="1566862" cy="3730625"/>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fr-FR" altLang="fr-FR"/>
          </a:p>
        </p:txBody>
      </p:sp>
      <p:pic>
        <p:nvPicPr>
          <p:cNvPr id="66565" name="Picture 6" descr="HDRfcrop">
            <a:extLst>
              <a:ext uri="{FF2B5EF4-FFF2-40B4-BE49-F238E27FC236}">
                <a16:creationId xmlns:a16="http://schemas.microsoft.com/office/drawing/2014/main" id="{4138D62B-C33E-46B7-B6C4-387D8433C9C2}"/>
              </a:ext>
            </a:extLst>
          </p:cNvPr>
          <p:cNvPicPr>
            <a:picLocks noChangeAspect="1" noChangeArrowheads="1"/>
          </p:cNvPicPr>
          <p:nvPr/>
        </p:nvPicPr>
        <p:blipFill>
          <a:blip r:embed="rId4">
            <a:lum bright="30000" contrast="30000"/>
            <a:extLst>
              <a:ext uri="{28A0092B-C50C-407E-A947-70E740481C1C}">
                <a14:useLocalDpi xmlns:a14="http://schemas.microsoft.com/office/drawing/2010/main" val="0"/>
              </a:ext>
            </a:extLst>
          </a:blip>
          <a:srcRect/>
          <a:stretch>
            <a:fillRect/>
          </a:stretch>
        </p:blipFill>
        <p:spPr bwMode="auto">
          <a:xfrm>
            <a:off x="8133259" y="1246909"/>
            <a:ext cx="1894010" cy="483332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05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HDR acquisition</a:t>
            </a:r>
          </a:p>
        </p:txBody>
      </p:sp>
      <p:sp>
        <p:nvSpPr>
          <p:cNvPr id="3" name="Espace réservé du contenu 2"/>
          <p:cNvSpPr>
            <a:spLocks noGrp="1"/>
          </p:cNvSpPr>
          <p:nvPr>
            <p:ph idx="1"/>
          </p:nvPr>
        </p:nvSpPr>
        <p:spPr>
          <a:xfrm>
            <a:off x="595119" y="1371117"/>
            <a:ext cx="6789527" cy="5184575"/>
          </a:xfrm>
        </p:spPr>
        <p:txBody>
          <a:bodyPr>
            <a:normAutofit/>
          </a:bodyPr>
          <a:lstStyle/>
          <a:p>
            <a:r>
              <a:rPr lang="en-US"/>
              <a:t>Dynamic scenes with small movement</a:t>
            </a:r>
          </a:p>
          <a:p>
            <a:pPr lvl="1"/>
            <a:r>
              <a:rPr lang="en-US"/>
              <a:t>Reconstruction </a:t>
            </a:r>
            <a:r>
              <a:rPr lang="en-US" b="1"/>
              <a:t>without</a:t>
            </a:r>
            <a:r>
              <a:rPr lang="en-US"/>
              <a:t> the objects in movement </a:t>
            </a:r>
            <a:r>
              <a:rPr lang="en-US" sz="1900"/>
              <a:t>[Granados08]</a:t>
            </a:r>
          </a:p>
          <a:p>
            <a:pPr lvl="1"/>
            <a:r>
              <a:rPr lang="en-US">
                <a:solidFill>
                  <a:schemeClr val="bg1">
                    <a:lumMod val="75000"/>
                  </a:schemeClr>
                </a:solidFill>
              </a:rPr>
              <a:t>Reconstruction </a:t>
            </a:r>
            <a:r>
              <a:rPr lang="en-US" b="1">
                <a:solidFill>
                  <a:schemeClr val="bg1">
                    <a:lumMod val="75000"/>
                  </a:schemeClr>
                </a:solidFill>
              </a:rPr>
              <a:t>with</a:t>
            </a:r>
            <a:r>
              <a:rPr lang="en-US">
                <a:solidFill>
                  <a:schemeClr val="bg1">
                    <a:lumMod val="75000"/>
                  </a:schemeClr>
                </a:solidFill>
              </a:rPr>
              <a:t> the objects in movement </a:t>
            </a:r>
          </a:p>
          <a:p>
            <a:pPr lvl="2"/>
            <a:r>
              <a:rPr lang="en-US">
                <a:solidFill>
                  <a:schemeClr val="bg1">
                    <a:lumMod val="75000"/>
                  </a:schemeClr>
                </a:solidFill>
              </a:rPr>
              <a:t>Detection of the movement </a:t>
            </a:r>
            <a:r>
              <a:rPr lang="en-US" sz="1700">
                <a:solidFill>
                  <a:schemeClr val="bg1">
                    <a:lumMod val="75000"/>
                  </a:schemeClr>
                </a:solidFill>
              </a:rPr>
              <a:t>[Sand04, Grosch06, Jacobs08, Gallo09]</a:t>
            </a:r>
          </a:p>
          <a:p>
            <a:pPr lvl="2"/>
            <a:r>
              <a:rPr lang="en-US">
                <a:solidFill>
                  <a:schemeClr val="bg1">
                    <a:lumMod val="75000"/>
                  </a:schemeClr>
                </a:solidFill>
              </a:rPr>
              <a:t>Probability for a pixel to belong to a static part of the image </a:t>
            </a:r>
            <a:r>
              <a:rPr lang="en-US" sz="1700">
                <a:solidFill>
                  <a:schemeClr val="bg1">
                    <a:lumMod val="75000"/>
                  </a:schemeClr>
                </a:solidFill>
              </a:rPr>
              <a:t>[Khan06, Pedone08]</a:t>
            </a:r>
          </a:p>
          <a:p>
            <a:pPr lvl="2"/>
            <a:r>
              <a:rPr lang="en-US">
                <a:solidFill>
                  <a:schemeClr val="bg1">
                    <a:lumMod val="85000"/>
                  </a:schemeClr>
                </a:solidFill>
              </a:rPr>
              <a:t>Intensity mapping combined with mutual information or normalized cross-correlation for local warping </a:t>
            </a:r>
            <a:r>
              <a:rPr lang="en-US" sz="1700">
                <a:solidFill>
                  <a:schemeClr val="bg1">
                    <a:lumMod val="85000"/>
                  </a:schemeClr>
                </a:solidFill>
              </a:rPr>
              <a:t>[Ramirez12]</a:t>
            </a:r>
          </a:p>
          <a:p>
            <a:pPr lvl="3"/>
            <a:endParaRPr lang="en-US"/>
          </a:p>
          <a:p>
            <a:pPr lvl="3"/>
            <a:endParaRPr lang="en-US"/>
          </a:p>
          <a:p>
            <a:pPr marL="0" indent="0">
              <a:buNone/>
            </a:pP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88" y="319594"/>
            <a:ext cx="2307806"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1977" y="3227916"/>
            <a:ext cx="1913231"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1973" y="4911942"/>
            <a:ext cx="1913239"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ZoneTexte 17"/>
          <p:cNvSpPr txBox="1"/>
          <p:nvPr/>
        </p:nvSpPr>
        <p:spPr>
          <a:xfrm>
            <a:off x="8507016" y="2936626"/>
            <a:ext cx="1583153" cy="338554"/>
          </a:xfrm>
          <a:prstGeom prst="rect">
            <a:avLst/>
          </a:prstGeom>
          <a:noFill/>
        </p:spPr>
        <p:txBody>
          <a:bodyPr wrap="square" rtlCol="0">
            <a:spAutoFit/>
          </a:bodyPr>
          <a:lstStyle/>
          <a:p>
            <a:pPr algn="ctr"/>
            <a:r>
              <a:rPr lang="fr-FR" sz="1600" dirty="0"/>
              <a:t>Input images </a:t>
            </a:r>
          </a:p>
        </p:txBody>
      </p:sp>
      <p:sp>
        <p:nvSpPr>
          <p:cNvPr id="19" name="ZoneTexte 18"/>
          <p:cNvSpPr txBox="1"/>
          <p:nvPr/>
        </p:nvSpPr>
        <p:spPr>
          <a:xfrm>
            <a:off x="8184233" y="4620652"/>
            <a:ext cx="2228719" cy="338554"/>
          </a:xfrm>
          <a:prstGeom prst="rect">
            <a:avLst/>
          </a:prstGeom>
          <a:noFill/>
        </p:spPr>
        <p:txBody>
          <a:bodyPr wrap="square" rtlCol="0">
            <a:spAutoFit/>
          </a:bodyPr>
          <a:lstStyle/>
          <a:p>
            <a:pPr algn="ctr"/>
            <a:r>
              <a:rPr lang="fr-FR" sz="1600" dirty="0" err="1"/>
              <a:t>Computed</a:t>
            </a:r>
            <a:r>
              <a:rPr lang="fr-FR" sz="1600" dirty="0"/>
              <a:t> </a:t>
            </a:r>
            <a:r>
              <a:rPr lang="fr-FR" sz="1600" dirty="0" err="1"/>
              <a:t>labeling</a:t>
            </a:r>
            <a:endParaRPr lang="fr-FR" sz="1600" dirty="0"/>
          </a:p>
        </p:txBody>
      </p:sp>
      <p:sp>
        <p:nvSpPr>
          <p:cNvPr id="20" name="ZoneTexte 19"/>
          <p:cNvSpPr txBox="1"/>
          <p:nvPr/>
        </p:nvSpPr>
        <p:spPr>
          <a:xfrm>
            <a:off x="8074455" y="6304680"/>
            <a:ext cx="2448272" cy="338554"/>
          </a:xfrm>
          <a:prstGeom prst="rect">
            <a:avLst/>
          </a:prstGeom>
          <a:noFill/>
        </p:spPr>
        <p:txBody>
          <a:bodyPr wrap="square" rtlCol="0">
            <a:spAutoFit/>
          </a:bodyPr>
          <a:lstStyle/>
          <a:p>
            <a:pPr algn="ctr"/>
            <a:r>
              <a:rPr lang="fr-FR" sz="1600" dirty="0" err="1"/>
              <a:t>Estimated</a:t>
            </a:r>
            <a:r>
              <a:rPr lang="fr-FR" sz="1600" dirty="0"/>
              <a:t> background </a:t>
            </a:r>
          </a:p>
        </p:txBody>
      </p:sp>
      <p:sp>
        <p:nvSpPr>
          <p:cNvPr id="21" name="ZoneTexte 20"/>
          <p:cNvSpPr txBox="1"/>
          <p:nvPr/>
        </p:nvSpPr>
        <p:spPr>
          <a:xfrm>
            <a:off x="10452494" y="1471780"/>
            <a:ext cx="1583153" cy="369332"/>
          </a:xfrm>
          <a:prstGeom prst="rect">
            <a:avLst/>
          </a:prstGeom>
          <a:noFill/>
        </p:spPr>
        <p:txBody>
          <a:bodyPr wrap="square" rtlCol="0">
            <a:spAutoFit/>
          </a:bodyPr>
          <a:lstStyle/>
          <a:p>
            <a:pPr algn="ctr"/>
            <a:r>
              <a:rPr lang="fr-FR" dirty="0"/>
              <a:t>Granados08</a:t>
            </a:r>
          </a:p>
        </p:txBody>
      </p:sp>
    </p:spTree>
    <p:extLst>
      <p:ext uri="{BB962C8B-B14F-4D97-AF65-F5344CB8AC3E}">
        <p14:creationId xmlns:p14="http://schemas.microsoft.com/office/powerpoint/2010/main" val="386461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HDR acquisition</a:t>
            </a:r>
          </a:p>
        </p:txBody>
      </p:sp>
      <p:sp>
        <p:nvSpPr>
          <p:cNvPr id="3" name="Espace réservé du contenu 2"/>
          <p:cNvSpPr>
            <a:spLocks noGrp="1"/>
          </p:cNvSpPr>
          <p:nvPr>
            <p:ph idx="1"/>
          </p:nvPr>
        </p:nvSpPr>
        <p:spPr>
          <a:xfrm>
            <a:off x="595119" y="1371117"/>
            <a:ext cx="6789527" cy="5184575"/>
          </a:xfrm>
        </p:spPr>
        <p:txBody>
          <a:bodyPr>
            <a:normAutofit/>
          </a:bodyPr>
          <a:lstStyle/>
          <a:p>
            <a:r>
              <a:rPr lang="fr-FR" dirty="0" err="1"/>
              <a:t>Dynamic</a:t>
            </a:r>
            <a:r>
              <a:rPr lang="fr-FR" dirty="0"/>
              <a:t> </a:t>
            </a:r>
            <a:r>
              <a:rPr lang="fr-FR" dirty="0" err="1"/>
              <a:t>scenes</a:t>
            </a:r>
            <a:r>
              <a:rPr lang="fr-FR" dirty="0"/>
              <a:t> </a:t>
            </a:r>
            <a:r>
              <a:rPr lang="fr-FR" dirty="0" err="1"/>
              <a:t>with</a:t>
            </a:r>
            <a:r>
              <a:rPr lang="en-US" dirty="0"/>
              <a:t> small movement</a:t>
            </a:r>
          </a:p>
          <a:p>
            <a:pPr lvl="1"/>
            <a:r>
              <a:rPr lang="fr-FR" dirty="0"/>
              <a:t>Reconstruction </a:t>
            </a:r>
            <a:r>
              <a:rPr lang="fr-FR" b="1" dirty="0" err="1"/>
              <a:t>without</a:t>
            </a:r>
            <a:r>
              <a:rPr lang="fr-FR" dirty="0"/>
              <a:t> the </a:t>
            </a:r>
            <a:r>
              <a:rPr lang="fr-FR" dirty="0" err="1"/>
              <a:t>objects</a:t>
            </a:r>
            <a:r>
              <a:rPr lang="fr-FR" dirty="0"/>
              <a:t> in </a:t>
            </a:r>
            <a:r>
              <a:rPr lang="fr-FR" dirty="0" err="1"/>
              <a:t>movement</a:t>
            </a:r>
            <a:r>
              <a:rPr lang="fr-FR" dirty="0"/>
              <a:t> </a:t>
            </a:r>
            <a:r>
              <a:rPr lang="fr-FR" sz="1900" dirty="0"/>
              <a:t>[Granados08]</a:t>
            </a:r>
          </a:p>
          <a:p>
            <a:pPr lvl="1"/>
            <a:r>
              <a:rPr lang="fr-FR" dirty="0"/>
              <a:t>Reconstruction </a:t>
            </a:r>
            <a:r>
              <a:rPr lang="fr-FR" b="1" dirty="0" err="1"/>
              <a:t>with</a:t>
            </a:r>
            <a:r>
              <a:rPr lang="fr-FR" dirty="0"/>
              <a:t> the </a:t>
            </a:r>
            <a:r>
              <a:rPr lang="fr-FR" dirty="0" err="1"/>
              <a:t>objects</a:t>
            </a:r>
            <a:r>
              <a:rPr lang="fr-FR" dirty="0"/>
              <a:t> in </a:t>
            </a:r>
            <a:r>
              <a:rPr lang="fr-FR" dirty="0" err="1"/>
              <a:t>movement</a:t>
            </a:r>
            <a:r>
              <a:rPr lang="fr-FR" dirty="0"/>
              <a:t> </a:t>
            </a:r>
          </a:p>
          <a:p>
            <a:pPr lvl="2"/>
            <a:r>
              <a:rPr lang="fr-FR" dirty="0" err="1"/>
              <a:t>Detection</a:t>
            </a:r>
            <a:r>
              <a:rPr lang="fr-FR" dirty="0"/>
              <a:t> of the </a:t>
            </a:r>
            <a:r>
              <a:rPr lang="fr-FR" dirty="0" err="1"/>
              <a:t>movement</a:t>
            </a:r>
            <a:r>
              <a:rPr lang="fr-FR" dirty="0"/>
              <a:t> </a:t>
            </a:r>
            <a:r>
              <a:rPr lang="fr-FR" sz="1700" dirty="0"/>
              <a:t>[Sand04, Grosch06, Jacobs08, Gallo09]</a:t>
            </a:r>
          </a:p>
          <a:p>
            <a:pPr lvl="2"/>
            <a:r>
              <a:rPr lang="en-US" dirty="0"/>
              <a:t>Probability for a pixel to belong to a static part of the image </a:t>
            </a:r>
            <a:r>
              <a:rPr lang="fr-FR" sz="1700" dirty="0"/>
              <a:t>[Khan06, Pedone08]</a:t>
            </a:r>
          </a:p>
          <a:p>
            <a:pPr lvl="2"/>
            <a:r>
              <a:rPr lang="fr-FR" dirty="0" err="1">
                <a:solidFill>
                  <a:schemeClr val="tx1"/>
                </a:solidFill>
              </a:rPr>
              <a:t>Intensity</a:t>
            </a:r>
            <a:r>
              <a:rPr lang="fr-FR" dirty="0">
                <a:solidFill>
                  <a:schemeClr val="tx1"/>
                </a:solidFill>
              </a:rPr>
              <a:t> </a:t>
            </a:r>
            <a:r>
              <a:rPr lang="fr-FR" dirty="0" err="1">
                <a:solidFill>
                  <a:schemeClr val="tx1"/>
                </a:solidFill>
              </a:rPr>
              <a:t>mapping</a:t>
            </a:r>
            <a:r>
              <a:rPr lang="fr-FR" dirty="0">
                <a:solidFill>
                  <a:schemeClr val="tx1"/>
                </a:solidFill>
              </a:rPr>
              <a:t> </a:t>
            </a:r>
            <a:r>
              <a:rPr lang="fr-FR" dirty="0" err="1">
                <a:solidFill>
                  <a:schemeClr val="tx1"/>
                </a:solidFill>
              </a:rPr>
              <a:t>combined</a:t>
            </a:r>
            <a:r>
              <a:rPr lang="fr-FR" dirty="0">
                <a:solidFill>
                  <a:schemeClr val="tx1"/>
                </a:solidFill>
              </a:rPr>
              <a:t> </a:t>
            </a:r>
            <a:r>
              <a:rPr lang="fr-FR" dirty="0" err="1">
                <a:solidFill>
                  <a:schemeClr val="tx1"/>
                </a:solidFill>
              </a:rPr>
              <a:t>with</a:t>
            </a:r>
            <a:r>
              <a:rPr lang="fr-FR" dirty="0">
                <a:solidFill>
                  <a:schemeClr val="tx1"/>
                </a:solidFill>
              </a:rPr>
              <a:t> </a:t>
            </a:r>
            <a:r>
              <a:rPr lang="fr-FR" dirty="0" err="1">
                <a:solidFill>
                  <a:schemeClr val="tx1"/>
                </a:solidFill>
              </a:rPr>
              <a:t>mutual</a:t>
            </a:r>
            <a:r>
              <a:rPr lang="fr-FR" dirty="0">
                <a:solidFill>
                  <a:schemeClr val="tx1"/>
                </a:solidFill>
              </a:rPr>
              <a:t> information or </a:t>
            </a:r>
            <a:r>
              <a:rPr lang="fr-FR" dirty="0" err="1">
                <a:solidFill>
                  <a:schemeClr val="tx1"/>
                </a:solidFill>
              </a:rPr>
              <a:t>normalized</a:t>
            </a:r>
            <a:r>
              <a:rPr lang="fr-FR" dirty="0">
                <a:solidFill>
                  <a:schemeClr val="tx1"/>
                </a:solidFill>
              </a:rPr>
              <a:t> cross-</a:t>
            </a:r>
            <a:r>
              <a:rPr lang="fr-FR" dirty="0" err="1">
                <a:solidFill>
                  <a:schemeClr val="tx1"/>
                </a:solidFill>
              </a:rPr>
              <a:t>correlation</a:t>
            </a:r>
            <a:r>
              <a:rPr lang="fr-FR" dirty="0">
                <a:solidFill>
                  <a:schemeClr val="tx1"/>
                </a:solidFill>
              </a:rPr>
              <a:t> for local </a:t>
            </a:r>
            <a:r>
              <a:rPr lang="fr-FR" dirty="0" err="1">
                <a:solidFill>
                  <a:schemeClr val="tx1"/>
                </a:solidFill>
              </a:rPr>
              <a:t>warping</a:t>
            </a:r>
            <a:r>
              <a:rPr lang="fr-FR" dirty="0">
                <a:solidFill>
                  <a:schemeClr val="tx1"/>
                </a:solidFill>
              </a:rPr>
              <a:t> </a:t>
            </a:r>
            <a:r>
              <a:rPr lang="fr-FR" sz="1700" dirty="0">
                <a:solidFill>
                  <a:schemeClr val="tx1"/>
                </a:solidFill>
              </a:rPr>
              <a:t>[Ramirez12]</a:t>
            </a:r>
          </a:p>
          <a:p>
            <a:pPr lvl="3"/>
            <a:endParaRPr lang="fr-FR" dirty="0"/>
          </a:p>
          <a:p>
            <a:pPr lvl="3"/>
            <a:endParaRPr lang="fr-FR" dirty="0"/>
          </a:p>
          <a:p>
            <a:pPr marL="0" indent="0">
              <a:buNone/>
            </a:pPr>
            <a:endParaRPr lang="en-US" dirty="0"/>
          </a:p>
        </p:txBody>
      </p:sp>
      <p:grpSp>
        <p:nvGrpSpPr>
          <p:cNvPr id="4" name="Groupe 3">
            <a:extLst>
              <a:ext uri="{FF2B5EF4-FFF2-40B4-BE49-F238E27FC236}">
                <a16:creationId xmlns:a16="http://schemas.microsoft.com/office/drawing/2014/main" id="{1A33AE0F-D73C-405D-8D8C-7C3209A4DE2E}"/>
              </a:ext>
            </a:extLst>
          </p:cNvPr>
          <p:cNvGrpSpPr/>
          <p:nvPr/>
        </p:nvGrpSpPr>
        <p:grpSpPr>
          <a:xfrm>
            <a:off x="7823435" y="1371117"/>
            <a:ext cx="4115190" cy="3154577"/>
            <a:chOff x="7811559" y="2229148"/>
            <a:chExt cx="2880320" cy="2207964"/>
          </a:xfrm>
        </p:grpSpPr>
        <p:sp>
          <p:nvSpPr>
            <p:cNvPr id="11" name="ZoneTexte 10">
              <a:extLst>
                <a:ext uri="{FF2B5EF4-FFF2-40B4-BE49-F238E27FC236}">
                  <a16:creationId xmlns:a16="http://schemas.microsoft.com/office/drawing/2014/main" id="{3FA197F3-1721-4C0B-A5CE-C556D5A0CCBB}"/>
                </a:ext>
              </a:extLst>
            </p:cNvPr>
            <p:cNvSpPr txBox="1"/>
            <p:nvPr/>
          </p:nvSpPr>
          <p:spPr>
            <a:xfrm>
              <a:off x="8054294" y="3513782"/>
              <a:ext cx="2394853" cy="923330"/>
            </a:xfrm>
            <a:prstGeom prst="rect">
              <a:avLst/>
            </a:prstGeom>
            <a:noFill/>
          </p:spPr>
          <p:txBody>
            <a:bodyPr wrap="square" rtlCol="0">
              <a:spAutoFit/>
            </a:bodyPr>
            <a:lstStyle/>
            <a:p>
              <a:pPr algn="ctr"/>
              <a:r>
                <a:rPr lang="fr-FR" dirty="0" err="1"/>
                <a:t>Whole</a:t>
              </a:r>
              <a:r>
                <a:rPr lang="fr-FR" dirty="0"/>
                <a:t> HDR image </a:t>
              </a:r>
              <a:r>
                <a:rPr lang="fr-FR" dirty="0" err="1"/>
                <a:t>from</a:t>
              </a:r>
              <a:r>
                <a:rPr lang="fr-FR" dirty="0"/>
                <a:t> a </a:t>
              </a:r>
              <a:r>
                <a:rPr lang="fr-FR" dirty="0" err="1"/>
                <a:t>dynamic</a:t>
              </a:r>
              <a:r>
                <a:rPr lang="fr-FR" dirty="0"/>
                <a:t> </a:t>
              </a:r>
              <a:r>
                <a:rPr lang="fr-FR" dirty="0" err="1"/>
                <a:t>scene</a:t>
              </a:r>
              <a:r>
                <a:rPr lang="fr-FR" dirty="0"/>
                <a:t> [Ramirez12]</a:t>
              </a:r>
            </a:p>
          </p:txBody>
        </p:sp>
        <p:grpSp>
          <p:nvGrpSpPr>
            <p:cNvPr id="12" name="Groupe 11">
              <a:extLst>
                <a:ext uri="{FF2B5EF4-FFF2-40B4-BE49-F238E27FC236}">
                  <a16:creationId xmlns:a16="http://schemas.microsoft.com/office/drawing/2014/main" id="{6A7B65AF-FF53-4702-929C-246702A922E4}"/>
                </a:ext>
              </a:extLst>
            </p:cNvPr>
            <p:cNvGrpSpPr/>
            <p:nvPr/>
          </p:nvGrpSpPr>
          <p:grpSpPr>
            <a:xfrm>
              <a:off x="7811559" y="2229148"/>
              <a:ext cx="2880320" cy="1256770"/>
              <a:chOff x="6228184" y="1700808"/>
              <a:chExt cx="2880320" cy="1256770"/>
            </a:xfrm>
          </p:grpSpPr>
          <p:pic>
            <p:nvPicPr>
              <p:cNvPr id="13" name="Picture 2">
                <a:extLst>
                  <a:ext uri="{FF2B5EF4-FFF2-40B4-BE49-F238E27FC236}">
                    <a16:creationId xmlns:a16="http://schemas.microsoft.com/office/drawing/2014/main" id="{505AD95C-FB9A-409A-9C1D-17B972DC1A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1700808"/>
                <a:ext cx="1875074" cy="1256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a:extLst>
                  <a:ext uri="{FF2B5EF4-FFF2-40B4-BE49-F238E27FC236}">
                    <a16:creationId xmlns:a16="http://schemas.microsoft.com/office/drawing/2014/main" id="{573FEFC3-627D-4D83-92FF-96F7E8AD80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356" y="2112839"/>
                <a:ext cx="908148" cy="81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066685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HDR acquisition</a:t>
            </a:r>
          </a:p>
        </p:txBody>
      </p:sp>
      <p:sp>
        <p:nvSpPr>
          <p:cNvPr id="3" name="Espace réservé du contenu 2"/>
          <p:cNvSpPr>
            <a:spLocks noGrp="1"/>
          </p:cNvSpPr>
          <p:nvPr>
            <p:ph idx="1"/>
          </p:nvPr>
        </p:nvSpPr>
        <p:spPr>
          <a:xfrm>
            <a:off x="595119" y="1371117"/>
            <a:ext cx="6789527" cy="5184575"/>
          </a:xfrm>
        </p:spPr>
        <p:txBody>
          <a:bodyPr>
            <a:normAutofit/>
          </a:bodyPr>
          <a:lstStyle/>
          <a:p>
            <a:r>
              <a:rPr lang="fr-FR" dirty="0" err="1"/>
              <a:t>Dynamic</a:t>
            </a:r>
            <a:r>
              <a:rPr lang="fr-FR" dirty="0"/>
              <a:t> </a:t>
            </a:r>
            <a:r>
              <a:rPr lang="fr-FR" dirty="0" err="1"/>
              <a:t>scenes</a:t>
            </a:r>
            <a:r>
              <a:rPr lang="fr-FR" dirty="0"/>
              <a:t> </a:t>
            </a:r>
            <a:r>
              <a:rPr lang="fr-FR" dirty="0" err="1"/>
              <a:t>with</a:t>
            </a:r>
            <a:r>
              <a:rPr lang="en-US" dirty="0"/>
              <a:t> small movement</a:t>
            </a:r>
          </a:p>
          <a:p>
            <a:pPr lvl="1"/>
            <a:r>
              <a:rPr lang="fr-FR" dirty="0">
                <a:solidFill>
                  <a:schemeClr val="bg1">
                    <a:lumMod val="75000"/>
                  </a:schemeClr>
                </a:solidFill>
              </a:rPr>
              <a:t>Reconstruction </a:t>
            </a:r>
            <a:r>
              <a:rPr lang="fr-FR" b="1" dirty="0" err="1">
                <a:solidFill>
                  <a:schemeClr val="bg1">
                    <a:lumMod val="75000"/>
                  </a:schemeClr>
                </a:solidFill>
              </a:rPr>
              <a:t>without</a:t>
            </a:r>
            <a:r>
              <a:rPr lang="fr-FR" dirty="0">
                <a:solidFill>
                  <a:schemeClr val="bg1">
                    <a:lumMod val="75000"/>
                  </a:schemeClr>
                </a:solidFill>
              </a:rPr>
              <a:t> the </a:t>
            </a:r>
            <a:r>
              <a:rPr lang="fr-FR" dirty="0" err="1">
                <a:solidFill>
                  <a:schemeClr val="bg1">
                    <a:lumMod val="75000"/>
                  </a:schemeClr>
                </a:solidFill>
              </a:rPr>
              <a:t>objects</a:t>
            </a:r>
            <a:r>
              <a:rPr lang="fr-FR" dirty="0">
                <a:solidFill>
                  <a:schemeClr val="bg1">
                    <a:lumMod val="75000"/>
                  </a:schemeClr>
                </a:solidFill>
              </a:rPr>
              <a:t> in </a:t>
            </a:r>
            <a:r>
              <a:rPr lang="fr-FR" dirty="0" err="1">
                <a:solidFill>
                  <a:schemeClr val="bg1">
                    <a:lumMod val="75000"/>
                  </a:schemeClr>
                </a:solidFill>
              </a:rPr>
              <a:t>movement</a:t>
            </a:r>
            <a:r>
              <a:rPr lang="fr-FR" dirty="0">
                <a:solidFill>
                  <a:schemeClr val="bg1">
                    <a:lumMod val="75000"/>
                  </a:schemeClr>
                </a:solidFill>
              </a:rPr>
              <a:t> </a:t>
            </a:r>
            <a:r>
              <a:rPr lang="fr-FR" sz="1900" dirty="0">
                <a:solidFill>
                  <a:schemeClr val="bg1">
                    <a:lumMod val="75000"/>
                  </a:schemeClr>
                </a:solidFill>
              </a:rPr>
              <a:t>[Granados08]</a:t>
            </a:r>
          </a:p>
          <a:p>
            <a:pPr lvl="1"/>
            <a:r>
              <a:rPr lang="fr-FR" dirty="0">
                <a:solidFill>
                  <a:schemeClr val="bg1">
                    <a:lumMod val="75000"/>
                  </a:schemeClr>
                </a:solidFill>
              </a:rPr>
              <a:t>Reconstruction </a:t>
            </a:r>
            <a:r>
              <a:rPr lang="fr-FR" b="1" dirty="0" err="1">
                <a:solidFill>
                  <a:schemeClr val="bg1">
                    <a:lumMod val="75000"/>
                  </a:schemeClr>
                </a:solidFill>
              </a:rPr>
              <a:t>with</a:t>
            </a:r>
            <a:r>
              <a:rPr lang="fr-FR" dirty="0">
                <a:solidFill>
                  <a:schemeClr val="bg1">
                    <a:lumMod val="75000"/>
                  </a:schemeClr>
                </a:solidFill>
              </a:rPr>
              <a:t> the </a:t>
            </a:r>
            <a:r>
              <a:rPr lang="fr-FR" dirty="0" err="1">
                <a:solidFill>
                  <a:schemeClr val="bg1">
                    <a:lumMod val="75000"/>
                  </a:schemeClr>
                </a:solidFill>
              </a:rPr>
              <a:t>objects</a:t>
            </a:r>
            <a:r>
              <a:rPr lang="fr-FR" dirty="0">
                <a:solidFill>
                  <a:schemeClr val="bg1">
                    <a:lumMod val="75000"/>
                  </a:schemeClr>
                </a:solidFill>
              </a:rPr>
              <a:t> in </a:t>
            </a:r>
            <a:r>
              <a:rPr lang="fr-FR" dirty="0" err="1">
                <a:solidFill>
                  <a:schemeClr val="bg1">
                    <a:lumMod val="75000"/>
                  </a:schemeClr>
                </a:solidFill>
              </a:rPr>
              <a:t>movement</a:t>
            </a:r>
            <a:r>
              <a:rPr lang="fr-FR" dirty="0">
                <a:solidFill>
                  <a:schemeClr val="bg1">
                    <a:lumMod val="75000"/>
                  </a:schemeClr>
                </a:solidFill>
              </a:rPr>
              <a:t> </a:t>
            </a:r>
          </a:p>
          <a:p>
            <a:pPr lvl="2"/>
            <a:r>
              <a:rPr lang="fr-FR" dirty="0" err="1">
                <a:solidFill>
                  <a:schemeClr val="bg1">
                    <a:lumMod val="75000"/>
                  </a:schemeClr>
                </a:solidFill>
              </a:rPr>
              <a:t>Detection</a:t>
            </a:r>
            <a:r>
              <a:rPr lang="fr-FR" dirty="0">
                <a:solidFill>
                  <a:schemeClr val="bg1">
                    <a:lumMod val="75000"/>
                  </a:schemeClr>
                </a:solidFill>
              </a:rPr>
              <a:t> of the </a:t>
            </a:r>
            <a:r>
              <a:rPr lang="fr-FR" dirty="0" err="1">
                <a:solidFill>
                  <a:schemeClr val="bg1">
                    <a:lumMod val="75000"/>
                  </a:schemeClr>
                </a:solidFill>
              </a:rPr>
              <a:t>movement</a:t>
            </a:r>
            <a:r>
              <a:rPr lang="fr-FR" dirty="0">
                <a:solidFill>
                  <a:schemeClr val="bg1">
                    <a:lumMod val="75000"/>
                  </a:schemeClr>
                </a:solidFill>
              </a:rPr>
              <a:t> </a:t>
            </a:r>
            <a:r>
              <a:rPr lang="fr-FR" sz="1700" dirty="0">
                <a:solidFill>
                  <a:schemeClr val="bg1">
                    <a:lumMod val="75000"/>
                  </a:schemeClr>
                </a:solidFill>
              </a:rPr>
              <a:t>[Sand04, Grosch06, Jacobs08, Gallo09]</a:t>
            </a:r>
          </a:p>
          <a:p>
            <a:pPr lvl="2"/>
            <a:r>
              <a:rPr lang="en-US" dirty="0">
                <a:solidFill>
                  <a:schemeClr val="bg1">
                    <a:lumMod val="75000"/>
                  </a:schemeClr>
                </a:solidFill>
              </a:rPr>
              <a:t>Probability for a pixel to belong to a static part of the image </a:t>
            </a:r>
            <a:r>
              <a:rPr lang="fr-FR" sz="1700" dirty="0">
                <a:solidFill>
                  <a:schemeClr val="bg1">
                    <a:lumMod val="75000"/>
                  </a:schemeClr>
                </a:solidFill>
              </a:rPr>
              <a:t>[Khan06, Pedone08]</a:t>
            </a:r>
          </a:p>
          <a:p>
            <a:pPr lvl="2"/>
            <a:r>
              <a:rPr lang="fr-FR" dirty="0" err="1">
                <a:solidFill>
                  <a:schemeClr val="bg1">
                    <a:lumMod val="75000"/>
                  </a:schemeClr>
                </a:solidFill>
              </a:rPr>
              <a:t>Intensity</a:t>
            </a:r>
            <a:r>
              <a:rPr lang="fr-FR" dirty="0">
                <a:solidFill>
                  <a:schemeClr val="bg1">
                    <a:lumMod val="75000"/>
                  </a:schemeClr>
                </a:solidFill>
              </a:rPr>
              <a:t> mapping </a:t>
            </a:r>
            <a:r>
              <a:rPr lang="fr-FR" dirty="0" err="1">
                <a:solidFill>
                  <a:schemeClr val="bg1">
                    <a:lumMod val="75000"/>
                  </a:schemeClr>
                </a:solidFill>
              </a:rPr>
              <a:t>combined</a:t>
            </a:r>
            <a:r>
              <a:rPr lang="fr-FR" dirty="0">
                <a:solidFill>
                  <a:schemeClr val="bg1">
                    <a:lumMod val="75000"/>
                  </a:schemeClr>
                </a:solidFill>
              </a:rPr>
              <a:t> </a:t>
            </a:r>
            <a:r>
              <a:rPr lang="fr-FR" dirty="0" err="1">
                <a:solidFill>
                  <a:schemeClr val="bg1">
                    <a:lumMod val="75000"/>
                  </a:schemeClr>
                </a:solidFill>
              </a:rPr>
              <a:t>with</a:t>
            </a:r>
            <a:r>
              <a:rPr lang="fr-FR" dirty="0">
                <a:solidFill>
                  <a:schemeClr val="bg1">
                    <a:lumMod val="75000"/>
                  </a:schemeClr>
                </a:solidFill>
              </a:rPr>
              <a:t> </a:t>
            </a:r>
            <a:r>
              <a:rPr lang="fr-FR" dirty="0" err="1">
                <a:solidFill>
                  <a:schemeClr val="bg1">
                    <a:lumMod val="75000"/>
                  </a:schemeClr>
                </a:solidFill>
              </a:rPr>
              <a:t>mutual</a:t>
            </a:r>
            <a:r>
              <a:rPr lang="fr-FR" dirty="0">
                <a:solidFill>
                  <a:schemeClr val="bg1">
                    <a:lumMod val="75000"/>
                  </a:schemeClr>
                </a:solidFill>
              </a:rPr>
              <a:t> information or </a:t>
            </a:r>
            <a:r>
              <a:rPr lang="fr-FR" dirty="0" err="1">
                <a:solidFill>
                  <a:schemeClr val="bg1">
                    <a:lumMod val="75000"/>
                  </a:schemeClr>
                </a:solidFill>
              </a:rPr>
              <a:t>normalized</a:t>
            </a:r>
            <a:r>
              <a:rPr lang="fr-FR" dirty="0">
                <a:solidFill>
                  <a:schemeClr val="bg1">
                    <a:lumMod val="75000"/>
                  </a:schemeClr>
                </a:solidFill>
              </a:rPr>
              <a:t> cross-</a:t>
            </a:r>
            <a:r>
              <a:rPr lang="fr-FR" dirty="0" err="1">
                <a:solidFill>
                  <a:schemeClr val="bg1">
                    <a:lumMod val="75000"/>
                  </a:schemeClr>
                </a:solidFill>
              </a:rPr>
              <a:t>correlation</a:t>
            </a:r>
            <a:r>
              <a:rPr lang="fr-FR" dirty="0">
                <a:solidFill>
                  <a:schemeClr val="bg1">
                    <a:lumMod val="75000"/>
                  </a:schemeClr>
                </a:solidFill>
              </a:rPr>
              <a:t> for local </a:t>
            </a:r>
            <a:r>
              <a:rPr lang="fr-FR" dirty="0" err="1">
                <a:solidFill>
                  <a:schemeClr val="bg1">
                    <a:lumMod val="75000"/>
                  </a:schemeClr>
                </a:solidFill>
              </a:rPr>
              <a:t>warping</a:t>
            </a:r>
            <a:r>
              <a:rPr lang="fr-FR" dirty="0">
                <a:solidFill>
                  <a:schemeClr val="bg1">
                    <a:lumMod val="75000"/>
                  </a:schemeClr>
                </a:solidFill>
              </a:rPr>
              <a:t> </a:t>
            </a:r>
            <a:r>
              <a:rPr lang="fr-FR" sz="1700" dirty="0">
                <a:solidFill>
                  <a:schemeClr val="bg1">
                    <a:lumMod val="75000"/>
                  </a:schemeClr>
                </a:solidFill>
              </a:rPr>
              <a:t>[Ramirez12]</a:t>
            </a:r>
          </a:p>
          <a:p>
            <a:pPr lvl="1"/>
            <a:r>
              <a:rPr lang="fr-FR" sz="1900" dirty="0">
                <a:solidFill>
                  <a:schemeClr val="tx1"/>
                </a:solidFill>
              </a:rPr>
              <a:t>One shot: use of a </a:t>
            </a:r>
            <a:r>
              <a:rPr lang="fr-FR" sz="1900" dirty="0" err="1">
                <a:solidFill>
                  <a:schemeClr val="tx1"/>
                </a:solidFill>
              </a:rPr>
              <a:t>mask</a:t>
            </a:r>
            <a:r>
              <a:rPr lang="fr-FR" sz="1900" dirty="0">
                <a:solidFill>
                  <a:schemeClr val="tx1"/>
                </a:solidFill>
              </a:rPr>
              <a:t> </a:t>
            </a:r>
            <a:r>
              <a:rPr lang="fr-FR" sz="1900" dirty="0" err="1">
                <a:solidFill>
                  <a:schemeClr val="tx1"/>
                </a:solidFill>
              </a:rPr>
              <a:t>inside</a:t>
            </a:r>
            <a:r>
              <a:rPr lang="fr-FR" sz="1900" dirty="0">
                <a:solidFill>
                  <a:schemeClr val="tx1"/>
                </a:solidFill>
              </a:rPr>
              <a:t> the camera [Nayar00]</a:t>
            </a:r>
          </a:p>
          <a:p>
            <a:pPr lvl="3"/>
            <a:endParaRPr lang="fr-FR" dirty="0"/>
          </a:p>
          <a:p>
            <a:pPr lvl="3"/>
            <a:endParaRPr lang="fr-FR" dirty="0"/>
          </a:p>
          <a:p>
            <a:pPr marL="0" indent="0">
              <a:buNone/>
            </a:pPr>
            <a:endParaRPr lang="en-US" dirty="0"/>
          </a:p>
        </p:txBody>
      </p:sp>
      <p:grpSp>
        <p:nvGrpSpPr>
          <p:cNvPr id="16" name="Groupe 15">
            <a:extLst>
              <a:ext uri="{FF2B5EF4-FFF2-40B4-BE49-F238E27FC236}">
                <a16:creationId xmlns:a16="http://schemas.microsoft.com/office/drawing/2014/main" id="{2AB67DBF-9D24-431A-BBD9-D4A9C4C76D9A}"/>
              </a:ext>
            </a:extLst>
          </p:cNvPr>
          <p:cNvGrpSpPr/>
          <p:nvPr/>
        </p:nvGrpSpPr>
        <p:grpSpPr>
          <a:xfrm>
            <a:off x="7384646" y="2107002"/>
            <a:ext cx="4607669" cy="3712804"/>
            <a:chOff x="6578887" y="2103453"/>
            <a:chExt cx="2592288" cy="2088834"/>
          </a:xfrm>
        </p:grpSpPr>
        <p:sp>
          <p:nvSpPr>
            <p:cNvPr id="17" name="ZoneTexte 16">
              <a:extLst>
                <a:ext uri="{FF2B5EF4-FFF2-40B4-BE49-F238E27FC236}">
                  <a16:creationId xmlns:a16="http://schemas.microsoft.com/office/drawing/2014/main" id="{D1480203-1C4C-478D-9A2B-9BDB1AF68C28}"/>
                </a:ext>
              </a:extLst>
            </p:cNvPr>
            <p:cNvSpPr txBox="1"/>
            <p:nvPr/>
          </p:nvSpPr>
          <p:spPr>
            <a:xfrm>
              <a:off x="6578887" y="3545956"/>
              <a:ext cx="2592288" cy="646331"/>
            </a:xfrm>
            <a:prstGeom prst="rect">
              <a:avLst/>
            </a:prstGeom>
            <a:noFill/>
          </p:spPr>
          <p:txBody>
            <a:bodyPr wrap="square" rtlCol="0">
              <a:spAutoFit/>
            </a:bodyPr>
            <a:lstStyle/>
            <a:p>
              <a:pPr algn="ctr"/>
              <a:r>
                <a:rPr lang="fr-FR" dirty="0"/>
                <a:t>Optical </a:t>
              </a:r>
              <a:r>
                <a:rPr lang="fr-FR" dirty="0" err="1"/>
                <a:t>mask</a:t>
              </a:r>
              <a:r>
                <a:rPr lang="fr-FR" dirty="0"/>
                <a:t> [Nayar00]</a:t>
              </a:r>
            </a:p>
          </p:txBody>
        </p:sp>
        <p:pic>
          <p:nvPicPr>
            <p:cNvPr id="22" name="Picture 2">
              <a:extLst>
                <a:ext uri="{FF2B5EF4-FFF2-40B4-BE49-F238E27FC236}">
                  <a16:creationId xmlns:a16="http://schemas.microsoft.com/office/drawing/2014/main" id="{7E7F0340-1B99-4922-A538-BD293FE18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111" y="2103453"/>
              <a:ext cx="1799838" cy="134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11131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cardesignonline.com/design/modelling/cad/hdri-imaging/images/spheron-hdr-came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079" y="3555186"/>
            <a:ext cx="14859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HDR </a:t>
            </a:r>
            <a:r>
              <a:rPr lang="fr-FR" dirty="0" err="1"/>
              <a:t>video</a:t>
            </a:r>
            <a:r>
              <a:rPr lang="fr-FR" dirty="0"/>
              <a:t> acquisition</a:t>
            </a:r>
          </a:p>
        </p:txBody>
      </p:sp>
      <p:sp>
        <p:nvSpPr>
          <p:cNvPr id="3" name="Espace réservé du contenu 2"/>
          <p:cNvSpPr>
            <a:spLocks noGrp="1"/>
          </p:cNvSpPr>
          <p:nvPr>
            <p:ph idx="1"/>
          </p:nvPr>
        </p:nvSpPr>
        <p:spPr>
          <a:xfrm>
            <a:off x="627471" y="1405751"/>
            <a:ext cx="7020238" cy="5145435"/>
          </a:xfrm>
        </p:spPr>
        <p:txBody>
          <a:bodyPr/>
          <a:lstStyle/>
          <a:p>
            <a:r>
              <a:rPr lang="fr-FR" dirty="0" err="1"/>
              <a:t>Dynamic</a:t>
            </a:r>
            <a:r>
              <a:rPr lang="fr-FR" dirty="0"/>
              <a:t> </a:t>
            </a:r>
            <a:r>
              <a:rPr lang="fr-FR" dirty="0" err="1"/>
              <a:t>scenes</a:t>
            </a:r>
            <a:r>
              <a:rPr lang="fr-FR" dirty="0"/>
              <a:t> </a:t>
            </a:r>
            <a:r>
              <a:rPr lang="fr-FR" dirty="0" err="1"/>
              <a:t>with</a:t>
            </a:r>
            <a:r>
              <a:rPr lang="fr-FR" dirty="0"/>
              <a:t> changes in the </a:t>
            </a:r>
            <a:r>
              <a:rPr lang="fr-FR" dirty="0" err="1"/>
              <a:t>whole</a:t>
            </a:r>
            <a:r>
              <a:rPr lang="fr-FR" dirty="0"/>
              <a:t> </a:t>
            </a:r>
            <a:r>
              <a:rPr lang="fr-FR" dirty="0" err="1"/>
              <a:t>scene</a:t>
            </a:r>
            <a:endParaRPr lang="fr-FR" dirty="0"/>
          </a:p>
          <a:p>
            <a:pPr lvl="1"/>
            <a:r>
              <a:rPr lang="en-US" dirty="0"/>
              <a:t>Two exposure times for each frame </a:t>
            </a:r>
            <a:r>
              <a:rPr lang="en-US" sz="1600" dirty="0"/>
              <a:t>[Kang03]</a:t>
            </a:r>
            <a:r>
              <a:rPr lang="fr-FR" sz="1600" dirty="0"/>
              <a:t> </a:t>
            </a:r>
          </a:p>
          <a:p>
            <a:endParaRPr lang="en-US" dirty="0"/>
          </a:p>
          <a:p>
            <a:r>
              <a:rPr lang="en-US" dirty="0"/>
              <a:t>Devices </a:t>
            </a:r>
          </a:p>
          <a:p>
            <a:pPr lvl="1"/>
            <a:r>
              <a:rPr lang="en-US" dirty="0"/>
              <a:t>HDR cameras </a:t>
            </a:r>
            <a:r>
              <a:rPr lang="en-US" sz="1600" dirty="0"/>
              <a:t>[Tocci11, SpheronCamHDR11]</a:t>
            </a:r>
            <a:endParaRPr lang="fr-FR" sz="16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331" y="1164683"/>
            <a:ext cx="1620000" cy="118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2331" y="2460827"/>
            <a:ext cx="1620000" cy="117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2331" y="3782377"/>
            <a:ext cx="1620000" cy="1183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2331" y="5125123"/>
            <a:ext cx="1620000" cy="118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93528" y="1164683"/>
            <a:ext cx="1620000" cy="118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93528" y="2462723"/>
            <a:ext cx="1620000" cy="119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3528" y="3790175"/>
            <a:ext cx="1620000" cy="118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93528" y="5126320"/>
            <a:ext cx="1620000" cy="1198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9062252" y="6324354"/>
            <a:ext cx="1555307" cy="369332"/>
          </a:xfrm>
          <a:prstGeom prst="rect">
            <a:avLst/>
          </a:prstGeom>
          <a:noFill/>
        </p:spPr>
        <p:txBody>
          <a:bodyPr wrap="square" rtlCol="0">
            <a:spAutoFit/>
          </a:bodyPr>
          <a:lstStyle/>
          <a:p>
            <a:pPr algn="ctr"/>
            <a:r>
              <a:rPr lang="fr-FR" dirty="0"/>
              <a:t>Kang03</a:t>
            </a:r>
          </a:p>
        </p:txBody>
      </p:sp>
      <p:sp>
        <p:nvSpPr>
          <p:cNvPr id="20" name="ZoneTexte 19"/>
          <p:cNvSpPr txBox="1"/>
          <p:nvPr/>
        </p:nvSpPr>
        <p:spPr>
          <a:xfrm>
            <a:off x="5255898" y="6228021"/>
            <a:ext cx="2280262" cy="646331"/>
          </a:xfrm>
          <a:prstGeom prst="rect">
            <a:avLst/>
          </a:prstGeom>
          <a:noFill/>
        </p:spPr>
        <p:txBody>
          <a:bodyPr wrap="square" rtlCol="0">
            <a:spAutoFit/>
          </a:bodyPr>
          <a:lstStyle/>
          <a:p>
            <a:pPr algn="ctr"/>
            <a:r>
              <a:rPr lang="fr-FR" dirty="0"/>
              <a:t>HDR </a:t>
            </a:r>
            <a:r>
              <a:rPr lang="fr-FR" dirty="0" err="1"/>
              <a:t>Spheron</a:t>
            </a:r>
            <a:r>
              <a:rPr lang="fr-FR" dirty="0"/>
              <a:t> camera</a:t>
            </a:r>
          </a:p>
        </p:txBody>
      </p:sp>
      <p:pic>
        <p:nvPicPr>
          <p:cNvPr id="21" name="Picture 2" descr="Highslide JS">
            <a:extLst>
              <a:ext uri="{FF2B5EF4-FFF2-40B4-BE49-F238E27FC236}">
                <a16:creationId xmlns:a16="http://schemas.microsoft.com/office/drawing/2014/main" id="{4C963362-A88D-4EB2-A48C-706FD83536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9399" y="4592952"/>
            <a:ext cx="2115721" cy="1429707"/>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AB007C9F-9B1D-4E02-9A97-0B2953FA3E44}"/>
              </a:ext>
            </a:extLst>
          </p:cNvPr>
          <p:cNvSpPr txBox="1"/>
          <p:nvPr/>
        </p:nvSpPr>
        <p:spPr>
          <a:xfrm>
            <a:off x="2731183" y="6080926"/>
            <a:ext cx="1220807" cy="369332"/>
          </a:xfrm>
          <a:prstGeom prst="rect">
            <a:avLst/>
          </a:prstGeom>
          <a:noFill/>
        </p:spPr>
        <p:txBody>
          <a:bodyPr wrap="square" rtlCol="0">
            <a:spAutoFit/>
          </a:bodyPr>
          <a:lstStyle/>
          <a:p>
            <a:pPr algn="ctr"/>
            <a:r>
              <a:rPr lang="fr-FR" dirty="0"/>
              <a:t>[Tocci11]</a:t>
            </a:r>
          </a:p>
        </p:txBody>
      </p:sp>
    </p:spTree>
    <p:extLst>
      <p:ext uri="{BB962C8B-B14F-4D97-AF65-F5344CB8AC3E}">
        <p14:creationId xmlns:p14="http://schemas.microsoft.com/office/powerpoint/2010/main" val="226447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87578AB0-6D75-45D1-9568-3A794F7C722B}"/>
              </a:ext>
            </a:extLst>
          </p:cNvPr>
          <p:cNvSpPr>
            <a:spLocks noGrp="1" noChangeArrowheads="1"/>
          </p:cNvSpPr>
          <p:nvPr>
            <p:ph type="title"/>
          </p:nvPr>
        </p:nvSpPr>
        <p:spPr/>
        <p:txBody>
          <a:bodyPr/>
          <a:lstStyle/>
          <a:p>
            <a:pPr eaLnBrk="1" hangingPunct="1"/>
            <a:r>
              <a:rPr lang="en-GB" altLang="fr-FR" dirty="0"/>
              <a:t>Conclusion</a:t>
            </a:r>
            <a:endParaRPr lang="en-US" altLang="fr-FR" dirty="0"/>
          </a:p>
        </p:txBody>
      </p:sp>
      <p:sp>
        <p:nvSpPr>
          <p:cNvPr id="80899" name="Rectangle 3">
            <a:extLst>
              <a:ext uri="{FF2B5EF4-FFF2-40B4-BE49-F238E27FC236}">
                <a16:creationId xmlns:a16="http://schemas.microsoft.com/office/drawing/2014/main" id="{0C956E5E-5D10-4471-8BDF-ACFEAF0D0905}"/>
              </a:ext>
            </a:extLst>
          </p:cNvPr>
          <p:cNvSpPr>
            <a:spLocks noGrp="1" noChangeArrowheads="1"/>
          </p:cNvSpPr>
          <p:nvPr>
            <p:ph idx="1"/>
          </p:nvPr>
        </p:nvSpPr>
        <p:spPr/>
        <p:txBody>
          <a:bodyPr/>
          <a:lstStyle/>
          <a:p>
            <a:pPr eaLnBrk="1" hangingPunct="1"/>
            <a:r>
              <a:rPr lang="en-GB" altLang="fr-FR" dirty="0"/>
              <a:t>HDR Imaging got many different proposals of methods </a:t>
            </a:r>
          </a:p>
          <a:p>
            <a:pPr lvl="1"/>
            <a:r>
              <a:rPr lang="en-GB" altLang="fr-FR" dirty="0"/>
              <a:t>First, HDR processing for static scenes</a:t>
            </a:r>
          </a:p>
          <a:p>
            <a:pPr lvl="1"/>
            <a:r>
              <a:rPr lang="en-GB" altLang="fr-FR" dirty="0"/>
              <a:t>Second, HDR processing to detect movement</a:t>
            </a:r>
          </a:p>
          <a:p>
            <a:pPr lvl="1"/>
            <a:r>
              <a:rPr lang="en-GB" altLang="fr-FR" dirty="0"/>
              <a:t>Third, HDR video processing</a:t>
            </a:r>
          </a:p>
          <a:p>
            <a:pPr lvl="1" eaLnBrk="1" hangingPunct="1"/>
            <a:endParaRPr lang="en-GB" altLang="fr-FR" dirty="0"/>
          </a:p>
          <a:p>
            <a:r>
              <a:rPr lang="en-GB" altLang="fr-FR" dirty="0"/>
              <a:t>New devices</a:t>
            </a:r>
          </a:p>
          <a:p>
            <a:pPr lvl="1"/>
            <a:r>
              <a:rPr lang="en-GB" altLang="fr-FR" dirty="0"/>
              <a:t>Dedicated sensors</a:t>
            </a:r>
          </a:p>
          <a:p>
            <a:pPr lvl="1" eaLnBrk="1" hangingPunct="1"/>
            <a:r>
              <a:rPr lang="en-GB" altLang="fr-FR" dirty="0"/>
              <a:t>Dedicated capture process</a:t>
            </a:r>
          </a:p>
          <a:p>
            <a:pPr eaLnBrk="1" hangingPunct="1"/>
            <a:endParaRPr lang="en-US" altLang="fr-FR" dirty="0"/>
          </a:p>
        </p:txBody>
      </p:sp>
    </p:spTree>
    <p:extLst>
      <p:ext uri="{BB962C8B-B14F-4D97-AF65-F5344CB8AC3E}">
        <p14:creationId xmlns:p14="http://schemas.microsoft.com/office/powerpoint/2010/main" val="1738685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5700-5FDB-47E9-AB20-0D84CDB59A56}"/>
              </a:ext>
            </a:extLst>
          </p:cNvPr>
          <p:cNvSpPr>
            <a:spLocks noGrp="1"/>
          </p:cNvSpPr>
          <p:nvPr>
            <p:ph type="title"/>
          </p:nvPr>
        </p:nvSpPr>
        <p:spPr>
          <a:xfrm>
            <a:off x="732368" y="107951"/>
            <a:ext cx="10723033" cy="1000413"/>
          </a:xfrm>
        </p:spPr>
        <p:txBody>
          <a:bodyPr/>
          <a:lstStyle/>
          <a:p>
            <a:r>
              <a:rPr lang="fr-FR" dirty="0" err="1"/>
              <a:t>Overview</a:t>
            </a:r>
            <a:endParaRPr lang="fr-FR" dirty="0"/>
          </a:p>
        </p:txBody>
      </p:sp>
      <p:sp>
        <p:nvSpPr>
          <p:cNvPr id="3" name="Espace réservé du contenu 2">
            <a:extLst>
              <a:ext uri="{FF2B5EF4-FFF2-40B4-BE49-F238E27FC236}">
                <a16:creationId xmlns:a16="http://schemas.microsoft.com/office/drawing/2014/main" id="{CF6BE30F-E673-4054-BC66-F7ED2B4E4D52}"/>
              </a:ext>
            </a:extLst>
          </p:cNvPr>
          <p:cNvSpPr>
            <a:spLocks noGrp="1"/>
          </p:cNvSpPr>
          <p:nvPr>
            <p:ph idx="1"/>
          </p:nvPr>
        </p:nvSpPr>
        <p:spPr/>
        <p:txBody>
          <a:bodyPr/>
          <a:lstStyle/>
          <a:p>
            <a:r>
              <a:rPr lang="en-US" dirty="0">
                <a:solidFill>
                  <a:srgbClr val="EBEBED"/>
                </a:solidFill>
              </a:rPr>
              <a:t>Content of the immersive 3D point cloud: acquisition and </a:t>
            </a:r>
            <a:r>
              <a:rPr lang="fr-FR" dirty="0" err="1">
                <a:solidFill>
                  <a:srgbClr val="EBEBED"/>
                </a:solidFill>
              </a:rPr>
              <a:t>processing</a:t>
            </a:r>
            <a:r>
              <a:rPr lang="fr-FR" dirty="0">
                <a:solidFill>
                  <a:srgbClr val="EBEBED"/>
                </a:solidFill>
              </a:rPr>
              <a:t> </a:t>
            </a:r>
            <a:r>
              <a:rPr lang="fr-FR" dirty="0" err="1">
                <a:solidFill>
                  <a:srgbClr val="EBEBED"/>
                </a:solidFill>
              </a:rPr>
              <a:t>approaches</a:t>
            </a:r>
            <a:endParaRPr lang="fr-FR" dirty="0">
              <a:solidFill>
                <a:srgbClr val="EBEBED"/>
              </a:solidFill>
            </a:endParaRPr>
          </a:p>
          <a:p>
            <a:pPr lvl="1"/>
            <a:r>
              <a:rPr lang="fr-FR" dirty="0">
                <a:solidFill>
                  <a:srgbClr val="EBEBED"/>
                </a:solidFill>
              </a:rPr>
              <a:t>i. Acquisition </a:t>
            </a:r>
            <a:r>
              <a:rPr lang="fr-FR" dirty="0" err="1">
                <a:solidFill>
                  <a:srgbClr val="EBEBED"/>
                </a:solidFill>
              </a:rPr>
              <a:t>systems</a:t>
            </a:r>
            <a:endParaRPr lang="fr-FR" dirty="0">
              <a:solidFill>
                <a:srgbClr val="EBEBED"/>
              </a:solidFill>
            </a:endParaRPr>
          </a:p>
          <a:p>
            <a:pPr lvl="1"/>
            <a:r>
              <a:rPr lang="fr-FR" dirty="0">
                <a:solidFill>
                  <a:srgbClr val="EBEBED"/>
                </a:solidFill>
              </a:rPr>
              <a:t>ii. 3D reconstruction</a:t>
            </a:r>
          </a:p>
          <a:p>
            <a:pPr lvl="1"/>
            <a:r>
              <a:rPr lang="en-US" dirty="0">
                <a:solidFill>
                  <a:srgbClr val="EBEBED"/>
                </a:solidFill>
              </a:rPr>
              <a:t>iii. High Dynamic Range (HDR)</a:t>
            </a:r>
          </a:p>
          <a:p>
            <a:r>
              <a:rPr lang="en-US" dirty="0"/>
              <a:t>From video to …</a:t>
            </a:r>
            <a:endParaRPr lang="fr-FR" dirty="0"/>
          </a:p>
          <a:p>
            <a:pPr lvl="1"/>
            <a:r>
              <a:rPr lang="fr-FR" dirty="0"/>
              <a:t>i. 3D point cloud</a:t>
            </a:r>
          </a:p>
          <a:p>
            <a:pPr lvl="1"/>
            <a:r>
              <a:rPr lang="fr-FR" dirty="0"/>
              <a:t>ii. 3D </a:t>
            </a:r>
            <a:r>
              <a:rPr lang="fr-FR" dirty="0" err="1"/>
              <a:t>video</a:t>
            </a:r>
            <a:endParaRPr lang="fr-FR" dirty="0"/>
          </a:p>
          <a:p>
            <a:pPr lvl="1"/>
            <a:r>
              <a:rPr lang="fr-FR" dirty="0"/>
              <a:t>iii. 3D HDR </a:t>
            </a:r>
            <a:r>
              <a:rPr lang="fr-FR" dirty="0" err="1"/>
              <a:t>video</a:t>
            </a:r>
            <a:endParaRPr lang="fr-FR" dirty="0"/>
          </a:p>
        </p:txBody>
      </p:sp>
    </p:spTree>
    <p:extLst>
      <p:ext uri="{BB962C8B-B14F-4D97-AF65-F5344CB8AC3E}">
        <p14:creationId xmlns:p14="http://schemas.microsoft.com/office/powerpoint/2010/main" val="2165146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5700-5FDB-47E9-AB20-0D84CDB59A56}"/>
              </a:ext>
            </a:extLst>
          </p:cNvPr>
          <p:cNvSpPr>
            <a:spLocks noGrp="1"/>
          </p:cNvSpPr>
          <p:nvPr>
            <p:ph type="title"/>
          </p:nvPr>
        </p:nvSpPr>
        <p:spPr>
          <a:xfrm>
            <a:off x="732368" y="107951"/>
            <a:ext cx="10723033" cy="1000413"/>
          </a:xfrm>
        </p:spPr>
        <p:txBody>
          <a:bodyPr/>
          <a:lstStyle/>
          <a:p>
            <a:r>
              <a:rPr lang="fr-FR" dirty="0" err="1"/>
              <a:t>Overview</a:t>
            </a:r>
            <a:endParaRPr lang="fr-FR" dirty="0"/>
          </a:p>
        </p:txBody>
      </p:sp>
      <p:sp>
        <p:nvSpPr>
          <p:cNvPr id="3" name="Espace réservé du contenu 2">
            <a:extLst>
              <a:ext uri="{FF2B5EF4-FFF2-40B4-BE49-F238E27FC236}">
                <a16:creationId xmlns:a16="http://schemas.microsoft.com/office/drawing/2014/main" id="{CF6BE30F-E673-4054-BC66-F7ED2B4E4D52}"/>
              </a:ext>
            </a:extLst>
          </p:cNvPr>
          <p:cNvSpPr>
            <a:spLocks noGrp="1"/>
          </p:cNvSpPr>
          <p:nvPr>
            <p:ph idx="1"/>
          </p:nvPr>
        </p:nvSpPr>
        <p:spPr/>
        <p:txBody>
          <a:bodyPr/>
          <a:lstStyle/>
          <a:p>
            <a:r>
              <a:rPr lang="en-US" dirty="0">
                <a:solidFill>
                  <a:srgbClr val="EBEBED"/>
                </a:solidFill>
              </a:rPr>
              <a:t>Content of the immersive 3D point cloud: acquisition and </a:t>
            </a:r>
            <a:r>
              <a:rPr lang="fr-FR" dirty="0" err="1">
                <a:solidFill>
                  <a:srgbClr val="EBEBED"/>
                </a:solidFill>
              </a:rPr>
              <a:t>processing</a:t>
            </a:r>
            <a:r>
              <a:rPr lang="fr-FR" dirty="0">
                <a:solidFill>
                  <a:srgbClr val="EBEBED"/>
                </a:solidFill>
              </a:rPr>
              <a:t> </a:t>
            </a:r>
            <a:r>
              <a:rPr lang="fr-FR" dirty="0" err="1">
                <a:solidFill>
                  <a:srgbClr val="EBEBED"/>
                </a:solidFill>
              </a:rPr>
              <a:t>approaches</a:t>
            </a:r>
            <a:endParaRPr lang="fr-FR" dirty="0">
              <a:solidFill>
                <a:srgbClr val="EBEBED"/>
              </a:solidFill>
            </a:endParaRPr>
          </a:p>
          <a:p>
            <a:pPr lvl="1"/>
            <a:r>
              <a:rPr lang="fr-FR" dirty="0">
                <a:solidFill>
                  <a:srgbClr val="EBEBED"/>
                </a:solidFill>
              </a:rPr>
              <a:t>i. Acquisition </a:t>
            </a:r>
            <a:r>
              <a:rPr lang="fr-FR" dirty="0" err="1">
                <a:solidFill>
                  <a:srgbClr val="EBEBED"/>
                </a:solidFill>
              </a:rPr>
              <a:t>systems</a:t>
            </a:r>
            <a:endParaRPr lang="fr-FR" dirty="0">
              <a:solidFill>
                <a:srgbClr val="EBEBED"/>
              </a:solidFill>
            </a:endParaRPr>
          </a:p>
          <a:p>
            <a:pPr lvl="1"/>
            <a:r>
              <a:rPr lang="fr-FR" dirty="0">
                <a:solidFill>
                  <a:srgbClr val="EBEBED"/>
                </a:solidFill>
              </a:rPr>
              <a:t>ii. 3D reconstruction</a:t>
            </a:r>
          </a:p>
          <a:p>
            <a:pPr lvl="1"/>
            <a:r>
              <a:rPr lang="en-US" dirty="0">
                <a:solidFill>
                  <a:srgbClr val="EBEBED"/>
                </a:solidFill>
              </a:rPr>
              <a:t>iii. High Dynamic Range (HDR)</a:t>
            </a:r>
          </a:p>
          <a:p>
            <a:r>
              <a:rPr lang="en-US" dirty="0"/>
              <a:t>From video to …</a:t>
            </a:r>
            <a:endParaRPr lang="fr-FR" dirty="0"/>
          </a:p>
          <a:p>
            <a:pPr lvl="1"/>
            <a:r>
              <a:rPr lang="fr-FR" dirty="0"/>
              <a:t>i. 3D point cloud</a:t>
            </a:r>
          </a:p>
          <a:p>
            <a:pPr lvl="1"/>
            <a:r>
              <a:rPr lang="fr-FR" dirty="0">
                <a:solidFill>
                  <a:srgbClr val="EBEBED"/>
                </a:solidFill>
              </a:rPr>
              <a:t>ii. 3D </a:t>
            </a:r>
            <a:r>
              <a:rPr lang="fr-FR" dirty="0" err="1">
                <a:solidFill>
                  <a:srgbClr val="EBEBED"/>
                </a:solidFill>
              </a:rPr>
              <a:t>video</a:t>
            </a:r>
            <a:endParaRPr lang="fr-FR" dirty="0">
              <a:solidFill>
                <a:srgbClr val="EBEBED"/>
              </a:solidFill>
            </a:endParaRPr>
          </a:p>
          <a:p>
            <a:pPr lvl="1"/>
            <a:r>
              <a:rPr lang="fr-FR" dirty="0">
                <a:solidFill>
                  <a:srgbClr val="EBEBED"/>
                </a:solidFill>
              </a:rPr>
              <a:t>iii. 3D HDR </a:t>
            </a:r>
            <a:r>
              <a:rPr lang="fr-FR" dirty="0" err="1">
                <a:solidFill>
                  <a:srgbClr val="EBEBED"/>
                </a:solidFill>
              </a:rPr>
              <a:t>video</a:t>
            </a:r>
            <a:endParaRPr lang="fr-FR" dirty="0">
              <a:solidFill>
                <a:srgbClr val="EBEBED"/>
              </a:solidFill>
            </a:endParaRPr>
          </a:p>
        </p:txBody>
      </p:sp>
    </p:spTree>
    <p:extLst>
      <p:ext uri="{BB962C8B-B14F-4D97-AF65-F5344CB8AC3E}">
        <p14:creationId xmlns:p14="http://schemas.microsoft.com/office/powerpoint/2010/main" val="2797260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A short </a:t>
            </a:r>
            <a:r>
              <a:rPr lang="fr-FR" dirty="0" err="1"/>
              <a:t>history</a:t>
            </a:r>
            <a:endParaRPr lang="fr-FR" dirty="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7894" y="1878595"/>
            <a:ext cx="3771900" cy="1790700"/>
          </a:xfrm>
        </p:spPr>
      </p:pic>
      <p:sp>
        <p:nvSpPr>
          <p:cNvPr id="4" name="Espace réservé du texte 3"/>
          <p:cNvSpPr>
            <a:spLocks noGrp="1"/>
          </p:cNvSpPr>
          <p:nvPr>
            <p:ph type="body" sz="quarter" idx="4294967295"/>
          </p:nvPr>
        </p:nvSpPr>
        <p:spPr>
          <a:xfrm>
            <a:off x="510639" y="1462150"/>
            <a:ext cx="12192000" cy="4429496"/>
          </a:xfrm>
        </p:spPr>
        <p:txBody>
          <a:bodyPr/>
          <a:lstStyle/>
          <a:p>
            <a:r>
              <a:rPr lang="en-US" dirty="0"/>
              <a:t>First 3D reconstruction systems from images</a:t>
            </a:r>
          </a:p>
          <a:p>
            <a:endParaRPr lang="en-US" dirty="0"/>
          </a:p>
        </p:txBody>
      </p:sp>
      <p:sp>
        <p:nvSpPr>
          <p:cNvPr id="8" name="ZoneTexte 7"/>
          <p:cNvSpPr txBox="1"/>
          <p:nvPr/>
        </p:nvSpPr>
        <p:spPr>
          <a:xfrm>
            <a:off x="1017894" y="3683247"/>
            <a:ext cx="5302734" cy="369332"/>
          </a:xfrm>
          <a:prstGeom prst="rect">
            <a:avLst/>
          </a:prstGeom>
          <a:noFill/>
        </p:spPr>
        <p:txBody>
          <a:bodyPr wrap="none" rtlCol="0">
            <a:spAutoFit/>
          </a:bodyPr>
          <a:lstStyle/>
          <a:p>
            <a:r>
              <a:rPr lang="fr-FR" dirty="0"/>
              <a:t>François </a:t>
            </a:r>
            <a:r>
              <a:rPr lang="fr-FR" dirty="0" err="1"/>
              <a:t>Willème</a:t>
            </a:r>
            <a:r>
              <a:rPr lang="fr-FR" dirty="0"/>
              <a:t> (1830-1905): Photosculpture</a:t>
            </a:r>
          </a:p>
        </p:txBody>
      </p:sp>
      <p:grpSp>
        <p:nvGrpSpPr>
          <p:cNvPr id="5" name="Groupe 4"/>
          <p:cNvGrpSpPr/>
          <p:nvPr/>
        </p:nvGrpSpPr>
        <p:grpSpPr>
          <a:xfrm>
            <a:off x="8166883" y="1522843"/>
            <a:ext cx="3288518" cy="2496575"/>
            <a:chOff x="5449136" y="3691946"/>
            <a:chExt cx="3288518" cy="2496575"/>
          </a:xfrm>
        </p:grpSpPr>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1872" y="3691946"/>
              <a:ext cx="1905782" cy="2496575"/>
            </a:xfrm>
            <a:prstGeom prst="rect">
              <a:avLst/>
            </a:prstGeom>
          </p:spPr>
        </p:pic>
        <p:sp>
          <p:nvSpPr>
            <p:cNvPr id="9" name="ZoneTexte 8"/>
            <p:cNvSpPr txBox="1"/>
            <p:nvPr/>
          </p:nvSpPr>
          <p:spPr>
            <a:xfrm>
              <a:off x="5449136" y="4600043"/>
              <a:ext cx="1579278" cy="369332"/>
            </a:xfrm>
            <a:prstGeom prst="rect">
              <a:avLst/>
            </a:prstGeom>
            <a:noFill/>
          </p:spPr>
          <p:txBody>
            <a:bodyPr wrap="none" rtlCol="0">
              <a:spAutoFit/>
            </a:bodyPr>
            <a:lstStyle/>
            <a:p>
              <a:r>
                <a:rPr lang="fr-FR" dirty="0"/>
                <a:t>Pantographe</a:t>
              </a:r>
            </a:p>
          </p:txBody>
        </p:sp>
      </p:gr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894" y="4044748"/>
            <a:ext cx="8560670" cy="1886920"/>
          </a:xfrm>
          <a:prstGeom prst="rect">
            <a:avLst/>
          </a:prstGeom>
        </p:spPr>
      </p:pic>
    </p:spTree>
    <p:extLst>
      <p:ext uri="{BB962C8B-B14F-4D97-AF65-F5344CB8AC3E}">
        <p14:creationId xmlns:p14="http://schemas.microsoft.com/office/powerpoint/2010/main" val="2411949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C:\Users\Stephanie\Downloads\StudioCapture_Recover3D_Kevin.png">
            <a:extLst>
              <a:ext uri="{FF2B5EF4-FFF2-40B4-BE49-F238E27FC236}">
                <a16:creationId xmlns:a16="http://schemas.microsoft.com/office/drawing/2014/main" id="{6F841ED6-4479-4CFB-A3C1-B4B8F202568B}"/>
              </a:ext>
            </a:extLst>
          </p:cNvPr>
          <p:cNvPicPr preferRelativeResize="0">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9150" y="2212975"/>
            <a:ext cx="4768850"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5">
            <a:extLst>
              <a:ext uri="{FF2B5EF4-FFF2-40B4-BE49-F238E27FC236}">
                <a16:creationId xmlns:a16="http://schemas.microsoft.com/office/drawing/2014/main" id="{CDF44154-C1DF-4692-8E64-A95F3E57BD9D}"/>
              </a:ext>
            </a:extLst>
          </p:cNvPr>
          <p:cNvGrpSpPr>
            <a:grpSpLocks/>
          </p:cNvGrpSpPr>
          <p:nvPr/>
        </p:nvGrpSpPr>
        <p:grpSpPr bwMode="auto">
          <a:xfrm>
            <a:off x="6565901" y="1062038"/>
            <a:ext cx="3986213" cy="1778000"/>
            <a:chOff x="5041901" y="822753"/>
            <a:chExt cx="3985778" cy="1778933"/>
          </a:xfrm>
        </p:grpSpPr>
        <p:cxnSp>
          <p:nvCxnSpPr>
            <p:cNvPr id="33" name="Connecteur droit avec flèche 32">
              <a:extLst>
                <a:ext uri="{FF2B5EF4-FFF2-40B4-BE49-F238E27FC236}">
                  <a16:creationId xmlns:a16="http://schemas.microsoft.com/office/drawing/2014/main" id="{BCFA80FA-68F6-4DD9-B4AF-39D34294B376}"/>
                </a:ext>
              </a:extLst>
            </p:cNvPr>
            <p:cNvCxnSpPr>
              <a:stCxn id="18449" idx="2"/>
            </p:cNvCxnSpPr>
            <p:nvPr/>
          </p:nvCxnSpPr>
          <p:spPr>
            <a:xfrm>
              <a:off x="7035583" y="1192834"/>
              <a:ext cx="239687" cy="1350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avec flèche 33">
              <a:extLst>
                <a:ext uri="{FF2B5EF4-FFF2-40B4-BE49-F238E27FC236}">
                  <a16:creationId xmlns:a16="http://schemas.microsoft.com/office/drawing/2014/main" id="{85B42822-BDBE-4D31-B9A0-D4F8EC2898C6}"/>
                </a:ext>
              </a:extLst>
            </p:cNvPr>
            <p:cNvCxnSpPr>
              <a:stCxn id="18449" idx="2"/>
            </p:cNvCxnSpPr>
            <p:nvPr/>
          </p:nvCxnSpPr>
          <p:spPr>
            <a:xfrm flipH="1">
              <a:off x="5616513" y="1192834"/>
              <a:ext cx="1419070" cy="14088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449" name="ZoneTexte 34">
              <a:extLst>
                <a:ext uri="{FF2B5EF4-FFF2-40B4-BE49-F238E27FC236}">
                  <a16:creationId xmlns:a16="http://schemas.microsoft.com/office/drawing/2014/main" id="{6AED210F-E25D-4A23-AD66-D55AB484F329}"/>
                </a:ext>
              </a:extLst>
            </p:cNvPr>
            <p:cNvSpPr txBox="1">
              <a:spLocks noChangeArrowheads="1"/>
            </p:cNvSpPr>
            <p:nvPr/>
          </p:nvSpPr>
          <p:spPr bwMode="auto">
            <a:xfrm>
              <a:off x="5041901" y="822753"/>
              <a:ext cx="3985778"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err="1">
                  <a:solidFill>
                    <a:srgbClr val="000000"/>
                  </a:solidFill>
                  <a:cs typeface="DejaVu Sans"/>
                </a:rPr>
                <a:t>Monoscopic</a:t>
              </a:r>
              <a:r>
                <a:rPr lang="fr-FR" altLang="fr-FR" dirty="0">
                  <a:solidFill>
                    <a:srgbClr val="000000"/>
                  </a:solidFill>
                  <a:cs typeface="DejaVu Sans"/>
                </a:rPr>
                <a:t> </a:t>
              </a:r>
              <a:r>
                <a:rPr lang="fr-FR" altLang="fr-FR" dirty="0" err="1">
                  <a:solidFill>
                    <a:srgbClr val="000000"/>
                  </a:solidFill>
                  <a:cs typeface="DejaVu Sans"/>
                </a:rPr>
                <a:t>units</a:t>
              </a:r>
              <a:endParaRPr lang="fr-FR" altLang="fr-FR" dirty="0">
                <a:solidFill>
                  <a:srgbClr val="000000"/>
                </a:solidFill>
                <a:cs typeface="DejaVu Sans"/>
              </a:endParaRPr>
            </a:p>
          </p:txBody>
        </p:sp>
      </p:grpSp>
      <p:grpSp>
        <p:nvGrpSpPr>
          <p:cNvPr id="10" name="Groupe 9">
            <a:extLst>
              <a:ext uri="{FF2B5EF4-FFF2-40B4-BE49-F238E27FC236}">
                <a16:creationId xmlns:a16="http://schemas.microsoft.com/office/drawing/2014/main" id="{3772A851-B11E-4AEC-B2D7-045161E17BCB}"/>
              </a:ext>
            </a:extLst>
          </p:cNvPr>
          <p:cNvGrpSpPr>
            <a:grpSpLocks/>
          </p:cNvGrpSpPr>
          <p:nvPr/>
        </p:nvGrpSpPr>
        <p:grpSpPr bwMode="auto">
          <a:xfrm>
            <a:off x="1817688" y="3413636"/>
            <a:ext cx="5322888" cy="2375977"/>
            <a:chOff x="293093" y="3175780"/>
            <a:chExt cx="5322803" cy="2374855"/>
          </a:xfrm>
        </p:grpSpPr>
        <p:pic>
          <p:nvPicPr>
            <p:cNvPr id="18441" name="Image 28">
              <a:extLst>
                <a:ext uri="{FF2B5EF4-FFF2-40B4-BE49-F238E27FC236}">
                  <a16:creationId xmlns:a16="http://schemas.microsoft.com/office/drawing/2014/main" id="{E378301E-3599-4C0D-A67A-783424FC31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297" y="4185916"/>
              <a:ext cx="2142538" cy="136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Connecteur droit avec flèche 29">
              <a:extLst>
                <a:ext uri="{FF2B5EF4-FFF2-40B4-BE49-F238E27FC236}">
                  <a16:creationId xmlns:a16="http://schemas.microsoft.com/office/drawing/2014/main" id="{C3E2A2F8-DAEC-4071-9384-DF9AB0D9AE16}"/>
                </a:ext>
              </a:extLst>
            </p:cNvPr>
            <p:cNvCxnSpPr>
              <a:stCxn id="18444" idx="3"/>
            </p:cNvCxnSpPr>
            <p:nvPr/>
          </p:nvCxnSpPr>
          <p:spPr>
            <a:xfrm flipV="1">
              <a:off x="3904040" y="3175780"/>
              <a:ext cx="1102265" cy="7071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a:extLst>
                <a:ext uri="{FF2B5EF4-FFF2-40B4-BE49-F238E27FC236}">
                  <a16:creationId xmlns:a16="http://schemas.microsoft.com/office/drawing/2014/main" id="{6FD1D4FC-553B-4B85-8F23-BB6C1299D332}"/>
                </a:ext>
              </a:extLst>
            </p:cNvPr>
            <p:cNvCxnSpPr>
              <a:stCxn id="18444" idx="3"/>
            </p:cNvCxnSpPr>
            <p:nvPr/>
          </p:nvCxnSpPr>
          <p:spPr>
            <a:xfrm>
              <a:off x="3904040" y="3882977"/>
              <a:ext cx="1711856" cy="7399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444" name="ZoneTexte 31">
              <a:extLst>
                <a:ext uri="{FF2B5EF4-FFF2-40B4-BE49-F238E27FC236}">
                  <a16:creationId xmlns:a16="http://schemas.microsoft.com/office/drawing/2014/main" id="{6B9DA836-F90E-498D-A0DC-812B8DFB42B2}"/>
                </a:ext>
              </a:extLst>
            </p:cNvPr>
            <p:cNvSpPr txBox="1">
              <a:spLocks noChangeArrowheads="1"/>
            </p:cNvSpPr>
            <p:nvPr/>
          </p:nvSpPr>
          <p:spPr bwMode="auto">
            <a:xfrm>
              <a:off x="293093" y="3698399"/>
              <a:ext cx="3610947" cy="36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dirty="0">
                  <a:solidFill>
                    <a:srgbClr val="000000"/>
                  </a:solidFill>
                  <a:cs typeface="DejaVu Sans"/>
                </a:rPr>
                <a:t>Multiscopic system</a:t>
              </a:r>
            </a:p>
          </p:txBody>
        </p:sp>
      </p:grpSp>
      <p:sp>
        <p:nvSpPr>
          <p:cNvPr id="2" name="Titre 1">
            <a:extLst>
              <a:ext uri="{FF2B5EF4-FFF2-40B4-BE49-F238E27FC236}">
                <a16:creationId xmlns:a16="http://schemas.microsoft.com/office/drawing/2014/main" id="{5A06A950-E252-48A1-88BA-F57A094A4F27}"/>
              </a:ext>
            </a:extLst>
          </p:cNvPr>
          <p:cNvSpPr>
            <a:spLocks noGrp="1"/>
          </p:cNvSpPr>
          <p:nvPr>
            <p:ph type="title"/>
          </p:nvPr>
        </p:nvSpPr>
        <p:spPr/>
        <p:txBody>
          <a:bodyPr/>
          <a:lstStyle/>
          <a:p>
            <a:r>
              <a:rPr lang="fr-FR" dirty="0"/>
              <a:t>Multi-types </a:t>
            </a:r>
            <a:r>
              <a:rPr lang="fr-FR" dirty="0" err="1"/>
              <a:t>multiview</a:t>
            </a:r>
            <a:r>
              <a:rPr lang="fr-FR" dirty="0"/>
              <a:t> </a:t>
            </a:r>
            <a:r>
              <a:rPr lang="fr-FR" dirty="0" err="1"/>
              <a:t>systems</a:t>
            </a:r>
            <a:endParaRPr lang="fr-FR" dirty="0"/>
          </a:p>
        </p:txBody>
      </p:sp>
      <p:sp>
        <p:nvSpPr>
          <p:cNvPr id="3" name="Espace réservé du contenu 2">
            <a:extLst>
              <a:ext uri="{FF2B5EF4-FFF2-40B4-BE49-F238E27FC236}">
                <a16:creationId xmlns:a16="http://schemas.microsoft.com/office/drawing/2014/main" id="{AE8A6E00-5E47-4816-9C78-5771AFBE4D86}"/>
              </a:ext>
            </a:extLst>
          </p:cNvPr>
          <p:cNvSpPr>
            <a:spLocks noGrp="1"/>
          </p:cNvSpPr>
          <p:nvPr>
            <p:ph idx="1"/>
          </p:nvPr>
        </p:nvSpPr>
        <p:spPr>
          <a:xfrm>
            <a:off x="732368" y="1409702"/>
            <a:ext cx="10723033" cy="482860"/>
          </a:xfrm>
        </p:spPr>
        <p:txBody>
          <a:bodyPr/>
          <a:lstStyle/>
          <a:p>
            <a:r>
              <a:rPr lang="fr-FR" altLang="fr-FR" dirty="0">
                <a:solidFill>
                  <a:srgbClr val="000000"/>
                </a:solidFill>
                <a:cs typeface="DejaVu Sans"/>
              </a:rPr>
              <a:t>Example: the RECOVER3D system</a:t>
            </a:r>
          </a:p>
          <a:p>
            <a:endParaRPr lang="fr-FR" dirty="0"/>
          </a:p>
        </p:txBody>
      </p:sp>
    </p:spTree>
    <p:extLst>
      <p:ext uri="{BB962C8B-B14F-4D97-AF65-F5344CB8AC3E}">
        <p14:creationId xmlns:p14="http://schemas.microsoft.com/office/powerpoint/2010/main" val="1166146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ce réservé du contenu 2">
            <a:extLst>
              <a:ext uri="{FF2B5EF4-FFF2-40B4-BE49-F238E27FC236}">
                <a16:creationId xmlns:a16="http://schemas.microsoft.com/office/drawing/2014/main" id="{74F84678-5E7A-4EDF-AD4A-A524D04235D7}"/>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sp>
        <p:nvSpPr>
          <p:cNvPr id="11" name="ZoneTexte 10">
            <a:extLst>
              <a:ext uri="{FF2B5EF4-FFF2-40B4-BE49-F238E27FC236}">
                <a16:creationId xmlns:a16="http://schemas.microsoft.com/office/drawing/2014/main" id="{690C81D4-8173-42CC-AF22-7F778C68CD9A}"/>
              </a:ext>
            </a:extLst>
          </p:cNvPr>
          <p:cNvSpPr txBox="1"/>
          <p:nvPr/>
        </p:nvSpPr>
        <p:spPr>
          <a:xfrm>
            <a:off x="1860550" y="1303851"/>
            <a:ext cx="8675688" cy="4478149"/>
          </a:xfrm>
          <a:prstGeom prst="rect">
            <a:avLst/>
          </a:prstGeom>
          <a:noFill/>
        </p:spPr>
        <p:txBody>
          <a:bodyPr>
            <a:spAutoFit/>
          </a:bodyPr>
          <a:lstStyle/>
          <a:p>
            <a:pPr defTabSz="914400">
              <a:defRPr/>
            </a:pPr>
            <a:br>
              <a:rPr lang="fr-FR" b="1" dirty="0">
                <a:solidFill>
                  <a:srgbClr val="1F497D"/>
                </a:solidFill>
                <a:latin typeface="Arial"/>
                <a:cs typeface="Arial" pitchFamily="34" charset="0"/>
              </a:rPr>
            </a:br>
            <a:r>
              <a:rPr lang="fr-FR" b="1" dirty="0">
                <a:solidFill>
                  <a:srgbClr val="1F497D"/>
                </a:solidFill>
                <a:latin typeface="Arial"/>
                <a:cs typeface="Arial" pitchFamily="34" charset="0"/>
              </a:rPr>
              <a:t>							</a:t>
            </a: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defTabSz="914400">
              <a:defRPr/>
            </a:pPr>
            <a:endParaRPr lang="fr-FR" sz="1200" dirty="0">
              <a:solidFill>
                <a:srgbClr val="1F497D"/>
              </a:solidFill>
              <a:latin typeface="Arial"/>
              <a:cs typeface="Arial" pitchFamily="34" charset="0"/>
            </a:endParaRPr>
          </a:p>
          <a:p>
            <a:pPr marL="174625" indent="-174625" defTabSz="914400">
              <a:defRPr/>
            </a:pPr>
            <a:endParaRPr lang="fr-FR" sz="1200" dirty="0">
              <a:solidFill>
                <a:srgbClr val="1F497D"/>
              </a:solidFill>
              <a:latin typeface="Arial"/>
              <a:cs typeface="Arial" pitchFamily="34" charset="0"/>
            </a:endParaRPr>
          </a:p>
          <a:p>
            <a:pPr marL="631825" lvl="1" indent="-174625" defTabSz="914400">
              <a:lnSpc>
                <a:spcPct val="150000"/>
              </a:lnSpc>
              <a:buFont typeface="+mj-lt"/>
              <a:buAutoNum type="arabicPeriod"/>
              <a:defRPr/>
            </a:pPr>
            <a:r>
              <a:rPr lang="fr-FR" sz="1400" dirty="0" err="1">
                <a:solidFill>
                  <a:prstClr val="black"/>
                </a:solidFill>
                <a:latin typeface="Arial"/>
                <a:cs typeface="Arial" pitchFamily="34" charset="0"/>
              </a:rPr>
              <a:t>Initialize</a:t>
            </a:r>
            <a:r>
              <a:rPr lang="fr-FR" sz="1400" dirty="0">
                <a:solidFill>
                  <a:prstClr val="black"/>
                </a:solidFill>
                <a:latin typeface="Arial"/>
                <a:cs typeface="Arial" pitchFamily="34" charset="0"/>
              </a:rPr>
              <a:t> the </a:t>
            </a:r>
            <a:r>
              <a:rPr lang="fr-FR" sz="1400" dirty="0" err="1">
                <a:solidFill>
                  <a:prstClr val="black"/>
                </a:solidFill>
                <a:latin typeface="Arial"/>
                <a:cs typeface="Arial" pitchFamily="34" charset="0"/>
              </a:rPr>
              <a:t>bouding</a:t>
            </a:r>
            <a:r>
              <a:rPr lang="fr-FR" sz="1400" dirty="0">
                <a:solidFill>
                  <a:prstClr val="black"/>
                </a:solidFill>
                <a:latin typeface="Arial"/>
                <a:cs typeface="Arial" pitchFamily="34" charset="0"/>
              </a:rPr>
              <a:t> box</a:t>
            </a:r>
          </a:p>
          <a:p>
            <a:pPr marL="631825" lvl="1" indent="-174625" defTabSz="914400">
              <a:lnSpc>
                <a:spcPct val="150000"/>
              </a:lnSpc>
              <a:buFont typeface="+mj-lt"/>
              <a:buAutoNum type="arabicPeriod"/>
              <a:defRPr/>
            </a:pPr>
            <a:r>
              <a:rPr lang="fr-FR" sz="1400" dirty="0" err="1">
                <a:solidFill>
                  <a:prstClr val="black"/>
                </a:solidFill>
                <a:latin typeface="Arial"/>
                <a:cs typeface="Arial" pitchFamily="34" charset="0"/>
              </a:rPr>
              <a:t>Choose</a:t>
            </a:r>
            <a:r>
              <a:rPr lang="fr-FR" sz="1400" dirty="0">
                <a:solidFill>
                  <a:prstClr val="black"/>
                </a:solidFill>
                <a:latin typeface="Arial"/>
                <a:cs typeface="Arial" pitchFamily="34" charset="0"/>
              </a:rPr>
              <a:t> a voxel on the surface</a:t>
            </a:r>
          </a:p>
          <a:p>
            <a:pPr marL="631825" lvl="1" indent="-174625" defTabSz="914400">
              <a:lnSpc>
                <a:spcPct val="150000"/>
              </a:lnSpc>
              <a:buFont typeface="+mj-lt"/>
              <a:buAutoNum type="arabicPeriod"/>
              <a:defRPr/>
            </a:pPr>
            <a:r>
              <a:rPr lang="fr-FR" sz="1400" dirty="0">
                <a:solidFill>
                  <a:prstClr val="black"/>
                </a:solidFill>
                <a:latin typeface="Arial"/>
                <a:cs typeface="Arial" pitchFamily="34" charset="0"/>
              </a:rPr>
              <a:t>Projet onto camera image planes if visible</a:t>
            </a:r>
          </a:p>
          <a:p>
            <a:pPr marL="631825" lvl="1" indent="-174625" defTabSz="914400">
              <a:lnSpc>
                <a:spcPct val="150000"/>
              </a:lnSpc>
              <a:buFont typeface="+mj-lt"/>
              <a:buAutoNum type="arabicPeriod"/>
              <a:defRPr/>
            </a:pPr>
            <a:r>
              <a:rPr lang="fr-FR" sz="1400" dirty="0" err="1">
                <a:solidFill>
                  <a:prstClr val="black"/>
                </a:solidFill>
                <a:latin typeface="Arial"/>
                <a:cs typeface="Arial" pitchFamily="34" charset="0"/>
              </a:rPr>
              <a:t>Carve</a:t>
            </a:r>
            <a:r>
              <a:rPr lang="fr-FR" sz="1400" dirty="0">
                <a:solidFill>
                  <a:prstClr val="black"/>
                </a:solidFill>
                <a:latin typeface="Arial"/>
                <a:cs typeface="Arial" pitchFamily="34" charset="0"/>
              </a:rPr>
              <a:t> if not photo-</a:t>
            </a:r>
            <a:r>
              <a:rPr lang="fr-FR" sz="1400" dirty="0" err="1">
                <a:solidFill>
                  <a:prstClr val="black"/>
                </a:solidFill>
                <a:latin typeface="Arial"/>
                <a:cs typeface="Arial" pitchFamily="34" charset="0"/>
              </a:rPr>
              <a:t>coherent</a:t>
            </a:r>
            <a:endParaRPr lang="fr-FR" sz="1400" dirty="0">
              <a:solidFill>
                <a:prstClr val="black"/>
              </a:solidFill>
              <a:latin typeface="Arial"/>
              <a:cs typeface="Arial" pitchFamily="34" charset="0"/>
            </a:endParaRPr>
          </a:p>
          <a:p>
            <a:pPr marL="631825" lvl="1" indent="-174625" defTabSz="914400">
              <a:lnSpc>
                <a:spcPct val="150000"/>
              </a:lnSpc>
              <a:buFont typeface="+mj-lt"/>
              <a:buAutoNum type="arabicPeriod"/>
              <a:defRPr/>
            </a:pPr>
            <a:r>
              <a:rPr lang="fr-FR" sz="1400" dirty="0" err="1">
                <a:solidFill>
                  <a:prstClr val="black"/>
                </a:solidFill>
                <a:latin typeface="Arial"/>
                <a:cs typeface="Arial" pitchFamily="34" charset="0"/>
              </a:rPr>
              <a:t>Repeat</a:t>
            </a:r>
            <a:r>
              <a:rPr lang="fr-FR" sz="1400" dirty="0">
                <a:solidFill>
                  <a:prstClr val="black"/>
                </a:solidFill>
                <a:latin typeface="Arial"/>
                <a:cs typeface="Arial" pitchFamily="34" charset="0"/>
              </a:rPr>
              <a:t> </a:t>
            </a:r>
            <a:r>
              <a:rPr lang="fr-FR" sz="1400" dirty="0" err="1">
                <a:solidFill>
                  <a:prstClr val="black"/>
                </a:solidFill>
                <a:latin typeface="Arial"/>
                <a:cs typeface="Arial" pitchFamily="34" charset="0"/>
              </a:rPr>
              <a:t>until</a:t>
            </a:r>
            <a:r>
              <a:rPr lang="fr-FR" sz="1400" dirty="0">
                <a:solidFill>
                  <a:prstClr val="black"/>
                </a:solidFill>
                <a:latin typeface="Arial"/>
                <a:cs typeface="Arial" pitchFamily="34" charset="0"/>
              </a:rPr>
              <a:t> convergence</a:t>
            </a:r>
          </a:p>
        </p:txBody>
      </p:sp>
      <p:grpSp>
        <p:nvGrpSpPr>
          <p:cNvPr id="22532" name="Group 10">
            <a:extLst>
              <a:ext uri="{FF2B5EF4-FFF2-40B4-BE49-F238E27FC236}">
                <a16:creationId xmlns:a16="http://schemas.microsoft.com/office/drawing/2014/main" id="{1627BC97-DA98-4A63-9F6E-247412AA4B0B}"/>
              </a:ext>
            </a:extLst>
          </p:cNvPr>
          <p:cNvGrpSpPr>
            <a:grpSpLocks/>
          </p:cNvGrpSpPr>
          <p:nvPr/>
        </p:nvGrpSpPr>
        <p:grpSpPr bwMode="auto">
          <a:xfrm>
            <a:off x="5383214" y="1922976"/>
            <a:ext cx="1436687" cy="1281113"/>
            <a:chOff x="2431" y="960"/>
            <a:chExt cx="905" cy="807"/>
          </a:xfrm>
        </p:grpSpPr>
        <p:sp>
          <p:nvSpPr>
            <p:cNvPr id="22552" name="Rectangle 11">
              <a:extLst>
                <a:ext uri="{FF2B5EF4-FFF2-40B4-BE49-F238E27FC236}">
                  <a16:creationId xmlns:a16="http://schemas.microsoft.com/office/drawing/2014/main" id="{53016D92-8393-444B-836A-83F028048865}"/>
                </a:ext>
              </a:extLst>
            </p:cNvPr>
            <p:cNvSpPr>
              <a:spLocks noChangeArrowheads="1"/>
            </p:cNvSpPr>
            <p:nvPr/>
          </p:nvSpPr>
          <p:spPr bwMode="auto">
            <a:xfrm>
              <a:off x="2682" y="1439"/>
              <a:ext cx="160"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4" name="Rectangle 12">
              <a:extLst>
                <a:ext uri="{FF2B5EF4-FFF2-40B4-BE49-F238E27FC236}">
                  <a16:creationId xmlns:a16="http://schemas.microsoft.com/office/drawing/2014/main" id="{01D00CD6-3184-4E5A-A75D-B1115D410BB3}"/>
                </a:ext>
              </a:extLst>
            </p:cNvPr>
            <p:cNvSpPr>
              <a:spLocks noChangeArrowheads="1"/>
            </p:cNvSpPr>
            <p:nvPr/>
          </p:nvSpPr>
          <p:spPr bwMode="auto">
            <a:xfrm>
              <a:off x="2598" y="1523"/>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54" name="Rectangle 13">
              <a:extLst>
                <a:ext uri="{FF2B5EF4-FFF2-40B4-BE49-F238E27FC236}">
                  <a16:creationId xmlns:a16="http://schemas.microsoft.com/office/drawing/2014/main" id="{FF14F9C1-9463-4457-B82A-4826448BF3C2}"/>
                </a:ext>
              </a:extLst>
            </p:cNvPr>
            <p:cNvSpPr>
              <a:spLocks noChangeArrowheads="1"/>
            </p:cNvSpPr>
            <p:nvPr/>
          </p:nvSpPr>
          <p:spPr bwMode="auto">
            <a:xfrm>
              <a:off x="2682" y="1278"/>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55" name="Rectangle 14">
              <a:extLst>
                <a:ext uri="{FF2B5EF4-FFF2-40B4-BE49-F238E27FC236}">
                  <a16:creationId xmlns:a16="http://schemas.microsoft.com/office/drawing/2014/main" id="{0FD223A3-DDA6-4229-8E7D-FBAB44581922}"/>
                </a:ext>
              </a:extLst>
            </p:cNvPr>
            <p:cNvSpPr>
              <a:spLocks noChangeArrowheads="1"/>
            </p:cNvSpPr>
            <p:nvPr/>
          </p:nvSpPr>
          <p:spPr bwMode="auto">
            <a:xfrm>
              <a:off x="2598" y="1362"/>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7" name="Rectangle 15">
              <a:extLst>
                <a:ext uri="{FF2B5EF4-FFF2-40B4-BE49-F238E27FC236}">
                  <a16:creationId xmlns:a16="http://schemas.microsoft.com/office/drawing/2014/main" id="{4B04059D-6CBC-49C6-8804-6742AA6C3E59}"/>
                </a:ext>
              </a:extLst>
            </p:cNvPr>
            <p:cNvSpPr>
              <a:spLocks noChangeArrowheads="1"/>
            </p:cNvSpPr>
            <p:nvPr/>
          </p:nvSpPr>
          <p:spPr bwMode="auto">
            <a:xfrm>
              <a:off x="2515" y="1446"/>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57" name="Rectangle 16">
              <a:extLst>
                <a:ext uri="{FF2B5EF4-FFF2-40B4-BE49-F238E27FC236}">
                  <a16:creationId xmlns:a16="http://schemas.microsoft.com/office/drawing/2014/main" id="{7E9C2966-B031-42C0-9EFD-5FE1E5CCD6F5}"/>
                </a:ext>
              </a:extLst>
            </p:cNvPr>
            <p:cNvSpPr>
              <a:spLocks noChangeArrowheads="1"/>
            </p:cNvSpPr>
            <p:nvPr/>
          </p:nvSpPr>
          <p:spPr bwMode="auto">
            <a:xfrm>
              <a:off x="2682" y="1120"/>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58" name="Rectangle 17">
              <a:extLst>
                <a:ext uri="{FF2B5EF4-FFF2-40B4-BE49-F238E27FC236}">
                  <a16:creationId xmlns:a16="http://schemas.microsoft.com/office/drawing/2014/main" id="{7D43F7F6-0A28-4AFE-95AB-D873D43CE747}"/>
                </a:ext>
              </a:extLst>
            </p:cNvPr>
            <p:cNvSpPr>
              <a:spLocks noChangeArrowheads="1"/>
            </p:cNvSpPr>
            <p:nvPr/>
          </p:nvSpPr>
          <p:spPr bwMode="auto">
            <a:xfrm>
              <a:off x="2598" y="1204"/>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59" name="Rectangle 18">
              <a:extLst>
                <a:ext uri="{FF2B5EF4-FFF2-40B4-BE49-F238E27FC236}">
                  <a16:creationId xmlns:a16="http://schemas.microsoft.com/office/drawing/2014/main" id="{592F5245-B4EF-4954-853F-756F75D59112}"/>
                </a:ext>
              </a:extLst>
            </p:cNvPr>
            <p:cNvSpPr>
              <a:spLocks noChangeArrowheads="1"/>
            </p:cNvSpPr>
            <p:nvPr/>
          </p:nvSpPr>
          <p:spPr bwMode="auto">
            <a:xfrm>
              <a:off x="2515" y="1288"/>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3" name="Rectangle 19">
              <a:extLst>
                <a:ext uri="{FF2B5EF4-FFF2-40B4-BE49-F238E27FC236}">
                  <a16:creationId xmlns:a16="http://schemas.microsoft.com/office/drawing/2014/main" id="{F0F27576-23A3-41CC-B6BC-7208E915971F}"/>
                </a:ext>
              </a:extLst>
            </p:cNvPr>
            <p:cNvSpPr>
              <a:spLocks noChangeArrowheads="1"/>
            </p:cNvSpPr>
            <p:nvPr/>
          </p:nvSpPr>
          <p:spPr bwMode="auto">
            <a:xfrm>
              <a:off x="2431" y="1372"/>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tx1">
                  <a:lumMod val="65000"/>
                  <a:lumOff val="35000"/>
                </a:schemeClr>
              </a:extrusionClr>
              <a:contourClr>
                <a:schemeClr val="tx1">
                  <a:lumMod val="65000"/>
                  <a:lumOff val="3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4" name="Rectangle 20">
              <a:extLst>
                <a:ext uri="{FF2B5EF4-FFF2-40B4-BE49-F238E27FC236}">
                  <a16:creationId xmlns:a16="http://schemas.microsoft.com/office/drawing/2014/main" id="{3DDE22CD-B5DC-4A0E-883E-11E1031973D6}"/>
                </a:ext>
              </a:extLst>
            </p:cNvPr>
            <p:cNvSpPr>
              <a:spLocks noChangeArrowheads="1"/>
            </p:cNvSpPr>
            <p:nvPr/>
          </p:nvSpPr>
          <p:spPr bwMode="auto">
            <a:xfrm>
              <a:off x="2598" y="1044"/>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5" name="Rectangle 21">
              <a:extLst>
                <a:ext uri="{FF2B5EF4-FFF2-40B4-BE49-F238E27FC236}">
                  <a16:creationId xmlns:a16="http://schemas.microsoft.com/office/drawing/2014/main" id="{BE879446-F602-41F4-B781-CCE79982B3AF}"/>
                </a:ext>
              </a:extLst>
            </p:cNvPr>
            <p:cNvSpPr>
              <a:spLocks noChangeArrowheads="1"/>
            </p:cNvSpPr>
            <p:nvPr/>
          </p:nvSpPr>
          <p:spPr bwMode="auto">
            <a:xfrm>
              <a:off x="2515" y="1128"/>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6" name="Rectangle 22">
              <a:extLst>
                <a:ext uri="{FF2B5EF4-FFF2-40B4-BE49-F238E27FC236}">
                  <a16:creationId xmlns:a16="http://schemas.microsoft.com/office/drawing/2014/main" id="{9E876567-6F86-450C-A467-DDA1BBBE795E}"/>
                </a:ext>
              </a:extLst>
            </p:cNvPr>
            <p:cNvSpPr>
              <a:spLocks noChangeArrowheads="1"/>
            </p:cNvSpPr>
            <p:nvPr/>
          </p:nvSpPr>
          <p:spPr bwMode="auto">
            <a:xfrm>
              <a:off x="2431" y="1212"/>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64" name="Rectangle 23">
              <a:extLst>
                <a:ext uri="{FF2B5EF4-FFF2-40B4-BE49-F238E27FC236}">
                  <a16:creationId xmlns:a16="http://schemas.microsoft.com/office/drawing/2014/main" id="{E0E6A847-290C-474B-80B5-99BD33BB6176}"/>
                </a:ext>
              </a:extLst>
            </p:cNvPr>
            <p:cNvSpPr>
              <a:spLocks noChangeArrowheads="1"/>
            </p:cNvSpPr>
            <p:nvPr/>
          </p:nvSpPr>
          <p:spPr bwMode="auto">
            <a:xfrm>
              <a:off x="2846" y="1439"/>
              <a:ext cx="162"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65" name="Rectangle 24">
              <a:extLst>
                <a:ext uri="{FF2B5EF4-FFF2-40B4-BE49-F238E27FC236}">
                  <a16:creationId xmlns:a16="http://schemas.microsoft.com/office/drawing/2014/main" id="{C2113612-6F6F-4800-93FF-0000891F19B8}"/>
                </a:ext>
              </a:extLst>
            </p:cNvPr>
            <p:cNvSpPr>
              <a:spLocks noChangeArrowheads="1"/>
            </p:cNvSpPr>
            <p:nvPr/>
          </p:nvSpPr>
          <p:spPr bwMode="auto">
            <a:xfrm>
              <a:off x="2764" y="1523"/>
              <a:ext cx="160"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9" name="Rectangle 25">
              <a:extLst>
                <a:ext uri="{FF2B5EF4-FFF2-40B4-BE49-F238E27FC236}">
                  <a16:creationId xmlns:a16="http://schemas.microsoft.com/office/drawing/2014/main" id="{41A44C4D-2C34-4628-9410-1BC38FE9C36A}"/>
                </a:ext>
              </a:extLst>
            </p:cNvPr>
            <p:cNvSpPr>
              <a:spLocks noChangeArrowheads="1"/>
            </p:cNvSpPr>
            <p:nvPr/>
          </p:nvSpPr>
          <p:spPr bwMode="auto">
            <a:xfrm>
              <a:off x="2680" y="1607"/>
              <a:ext cx="161"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67" name="Rectangle 26">
              <a:extLst>
                <a:ext uri="{FF2B5EF4-FFF2-40B4-BE49-F238E27FC236}">
                  <a16:creationId xmlns:a16="http://schemas.microsoft.com/office/drawing/2014/main" id="{E174DD85-2278-4254-9D61-3F541F219BA2}"/>
                </a:ext>
              </a:extLst>
            </p:cNvPr>
            <p:cNvSpPr>
              <a:spLocks noChangeArrowheads="1"/>
            </p:cNvSpPr>
            <p:nvPr/>
          </p:nvSpPr>
          <p:spPr bwMode="auto">
            <a:xfrm>
              <a:off x="2846" y="1278"/>
              <a:ext cx="162"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68" name="Rectangle 27">
              <a:extLst>
                <a:ext uri="{FF2B5EF4-FFF2-40B4-BE49-F238E27FC236}">
                  <a16:creationId xmlns:a16="http://schemas.microsoft.com/office/drawing/2014/main" id="{0A2CB0EB-9B1D-4205-AC51-D39A2C03000E}"/>
                </a:ext>
              </a:extLst>
            </p:cNvPr>
            <p:cNvSpPr>
              <a:spLocks noChangeArrowheads="1"/>
            </p:cNvSpPr>
            <p:nvPr/>
          </p:nvSpPr>
          <p:spPr bwMode="auto">
            <a:xfrm>
              <a:off x="2764" y="1362"/>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32" name="Rectangle 28">
              <a:extLst>
                <a:ext uri="{FF2B5EF4-FFF2-40B4-BE49-F238E27FC236}">
                  <a16:creationId xmlns:a16="http://schemas.microsoft.com/office/drawing/2014/main" id="{AE310247-CAA5-4A13-B69B-05F06ECE3798}"/>
                </a:ext>
              </a:extLst>
            </p:cNvPr>
            <p:cNvSpPr>
              <a:spLocks noChangeArrowheads="1"/>
            </p:cNvSpPr>
            <p:nvPr/>
          </p:nvSpPr>
          <p:spPr bwMode="auto">
            <a:xfrm>
              <a:off x="2680" y="1446"/>
              <a:ext cx="161"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70" name="Rectangle 30">
              <a:extLst>
                <a:ext uri="{FF2B5EF4-FFF2-40B4-BE49-F238E27FC236}">
                  <a16:creationId xmlns:a16="http://schemas.microsoft.com/office/drawing/2014/main" id="{5A1BCA29-B8EF-408D-8DE3-01C22F244BB7}"/>
                </a:ext>
              </a:extLst>
            </p:cNvPr>
            <p:cNvSpPr>
              <a:spLocks noChangeArrowheads="1"/>
            </p:cNvSpPr>
            <p:nvPr/>
          </p:nvSpPr>
          <p:spPr bwMode="auto">
            <a:xfrm>
              <a:off x="2846" y="1120"/>
              <a:ext cx="162"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71" name="Rectangle 31">
              <a:extLst>
                <a:ext uri="{FF2B5EF4-FFF2-40B4-BE49-F238E27FC236}">
                  <a16:creationId xmlns:a16="http://schemas.microsoft.com/office/drawing/2014/main" id="{4087486D-129D-4953-912A-5261CCDE30C0}"/>
                </a:ext>
              </a:extLst>
            </p:cNvPr>
            <p:cNvSpPr>
              <a:spLocks noChangeArrowheads="1"/>
            </p:cNvSpPr>
            <p:nvPr/>
          </p:nvSpPr>
          <p:spPr bwMode="auto">
            <a:xfrm>
              <a:off x="2764" y="1204"/>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72" name="Rectangle 32">
              <a:extLst>
                <a:ext uri="{FF2B5EF4-FFF2-40B4-BE49-F238E27FC236}">
                  <a16:creationId xmlns:a16="http://schemas.microsoft.com/office/drawing/2014/main" id="{0F0C324A-A5D7-4482-BF34-5E094202F3DC}"/>
                </a:ext>
              </a:extLst>
            </p:cNvPr>
            <p:cNvSpPr>
              <a:spLocks noChangeArrowheads="1"/>
            </p:cNvSpPr>
            <p:nvPr/>
          </p:nvSpPr>
          <p:spPr bwMode="auto">
            <a:xfrm>
              <a:off x="2680" y="1288"/>
              <a:ext cx="161"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36" name="Rectangle 33">
              <a:extLst>
                <a:ext uri="{FF2B5EF4-FFF2-40B4-BE49-F238E27FC236}">
                  <a16:creationId xmlns:a16="http://schemas.microsoft.com/office/drawing/2014/main" id="{64779DCB-D853-4F6A-84AE-B48830B72D4B}"/>
                </a:ext>
              </a:extLst>
            </p:cNvPr>
            <p:cNvSpPr>
              <a:spLocks noChangeArrowheads="1"/>
            </p:cNvSpPr>
            <p:nvPr/>
          </p:nvSpPr>
          <p:spPr bwMode="auto">
            <a:xfrm>
              <a:off x="2597" y="1372"/>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tx1">
                  <a:lumMod val="65000"/>
                  <a:lumOff val="35000"/>
                </a:schemeClr>
              </a:extrusionClr>
              <a:contourClr>
                <a:schemeClr val="tx1">
                  <a:lumMod val="65000"/>
                  <a:lumOff val="3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37" name="Rectangle 34">
              <a:extLst>
                <a:ext uri="{FF2B5EF4-FFF2-40B4-BE49-F238E27FC236}">
                  <a16:creationId xmlns:a16="http://schemas.microsoft.com/office/drawing/2014/main" id="{EB057439-5B70-4BEA-B42A-A244F897913C}"/>
                </a:ext>
              </a:extLst>
            </p:cNvPr>
            <p:cNvSpPr>
              <a:spLocks noChangeArrowheads="1"/>
            </p:cNvSpPr>
            <p:nvPr/>
          </p:nvSpPr>
          <p:spPr bwMode="auto">
            <a:xfrm>
              <a:off x="2846" y="960"/>
              <a:ext cx="162"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38" name="Rectangle 35">
              <a:extLst>
                <a:ext uri="{FF2B5EF4-FFF2-40B4-BE49-F238E27FC236}">
                  <a16:creationId xmlns:a16="http://schemas.microsoft.com/office/drawing/2014/main" id="{B044461A-5034-4D11-A88B-DE172018063A}"/>
                </a:ext>
              </a:extLst>
            </p:cNvPr>
            <p:cNvSpPr>
              <a:spLocks noChangeArrowheads="1"/>
            </p:cNvSpPr>
            <p:nvPr/>
          </p:nvSpPr>
          <p:spPr bwMode="auto">
            <a:xfrm>
              <a:off x="2764" y="1044"/>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39" name="Rectangle 36">
              <a:extLst>
                <a:ext uri="{FF2B5EF4-FFF2-40B4-BE49-F238E27FC236}">
                  <a16:creationId xmlns:a16="http://schemas.microsoft.com/office/drawing/2014/main" id="{853DAB25-060B-494B-935E-1D39ED4859DD}"/>
                </a:ext>
              </a:extLst>
            </p:cNvPr>
            <p:cNvSpPr>
              <a:spLocks noChangeArrowheads="1"/>
            </p:cNvSpPr>
            <p:nvPr/>
          </p:nvSpPr>
          <p:spPr bwMode="auto">
            <a:xfrm>
              <a:off x="2680" y="1128"/>
              <a:ext cx="161"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77" name="Rectangle 37">
              <a:extLst>
                <a:ext uri="{FF2B5EF4-FFF2-40B4-BE49-F238E27FC236}">
                  <a16:creationId xmlns:a16="http://schemas.microsoft.com/office/drawing/2014/main" id="{715690AC-36CB-4305-91C3-0543C3FE5674}"/>
                </a:ext>
              </a:extLst>
            </p:cNvPr>
            <p:cNvSpPr>
              <a:spLocks noChangeArrowheads="1"/>
            </p:cNvSpPr>
            <p:nvPr/>
          </p:nvSpPr>
          <p:spPr bwMode="auto">
            <a:xfrm>
              <a:off x="3011" y="1439"/>
              <a:ext cx="160"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78" name="Rectangle 38">
              <a:extLst>
                <a:ext uri="{FF2B5EF4-FFF2-40B4-BE49-F238E27FC236}">
                  <a16:creationId xmlns:a16="http://schemas.microsoft.com/office/drawing/2014/main" id="{2447136B-48EE-439C-8952-A4CD29C8A879}"/>
                </a:ext>
              </a:extLst>
            </p:cNvPr>
            <p:cNvSpPr>
              <a:spLocks noChangeArrowheads="1"/>
            </p:cNvSpPr>
            <p:nvPr/>
          </p:nvSpPr>
          <p:spPr bwMode="auto">
            <a:xfrm>
              <a:off x="2927" y="1523"/>
              <a:ext cx="161"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42" name="Rectangle 39">
              <a:extLst>
                <a:ext uri="{FF2B5EF4-FFF2-40B4-BE49-F238E27FC236}">
                  <a16:creationId xmlns:a16="http://schemas.microsoft.com/office/drawing/2014/main" id="{66BA8C31-1604-4E65-AC80-48DD31DEBAEF}"/>
                </a:ext>
              </a:extLst>
            </p:cNvPr>
            <p:cNvSpPr>
              <a:spLocks noChangeArrowheads="1"/>
            </p:cNvSpPr>
            <p:nvPr/>
          </p:nvSpPr>
          <p:spPr bwMode="auto">
            <a:xfrm>
              <a:off x="2844" y="1607"/>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80" name="Rectangle 40">
              <a:extLst>
                <a:ext uri="{FF2B5EF4-FFF2-40B4-BE49-F238E27FC236}">
                  <a16:creationId xmlns:a16="http://schemas.microsoft.com/office/drawing/2014/main" id="{1888ECA1-C8BD-4C43-B24F-313EE24F22D9}"/>
                </a:ext>
              </a:extLst>
            </p:cNvPr>
            <p:cNvSpPr>
              <a:spLocks noChangeArrowheads="1"/>
            </p:cNvSpPr>
            <p:nvPr/>
          </p:nvSpPr>
          <p:spPr bwMode="auto">
            <a:xfrm>
              <a:off x="3011" y="1278"/>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81" name="Rectangle 41">
              <a:extLst>
                <a:ext uri="{FF2B5EF4-FFF2-40B4-BE49-F238E27FC236}">
                  <a16:creationId xmlns:a16="http://schemas.microsoft.com/office/drawing/2014/main" id="{41D8806C-2850-493C-AC74-CC3057D916FD}"/>
                </a:ext>
              </a:extLst>
            </p:cNvPr>
            <p:cNvSpPr>
              <a:spLocks noChangeArrowheads="1"/>
            </p:cNvSpPr>
            <p:nvPr/>
          </p:nvSpPr>
          <p:spPr bwMode="auto">
            <a:xfrm>
              <a:off x="2927" y="1362"/>
              <a:ext cx="161"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45" name="Rectangle 42">
              <a:extLst>
                <a:ext uri="{FF2B5EF4-FFF2-40B4-BE49-F238E27FC236}">
                  <a16:creationId xmlns:a16="http://schemas.microsoft.com/office/drawing/2014/main" id="{C3488AEF-6251-4EE1-ABD0-7DC590E0C78F}"/>
                </a:ext>
              </a:extLst>
            </p:cNvPr>
            <p:cNvSpPr>
              <a:spLocks noChangeArrowheads="1"/>
            </p:cNvSpPr>
            <p:nvPr/>
          </p:nvSpPr>
          <p:spPr bwMode="auto">
            <a:xfrm>
              <a:off x="2844" y="1446"/>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83" name="Rectangle 43">
              <a:extLst>
                <a:ext uri="{FF2B5EF4-FFF2-40B4-BE49-F238E27FC236}">
                  <a16:creationId xmlns:a16="http://schemas.microsoft.com/office/drawing/2014/main" id="{B7407AEC-46F6-4A33-9471-90DD8C4AE15C}"/>
                </a:ext>
              </a:extLst>
            </p:cNvPr>
            <p:cNvSpPr>
              <a:spLocks noChangeArrowheads="1"/>
            </p:cNvSpPr>
            <p:nvPr/>
          </p:nvSpPr>
          <p:spPr bwMode="auto">
            <a:xfrm>
              <a:off x="3011" y="1120"/>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47" name="Rectangle 44">
              <a:extLst>
                <a:ext uri="{FF2B5EF4-FFF2-40B4-BE49-F238E27FC236}">
                  <a16:creationId xmlns:a16="http://schemas.microsoft.com/office/drawing/2014/main" id="{029B953E-7BEE-4A3B-B66C-0A92705479A1}"/>
                </a:ext>
              </a:extLst>
            </p:cNvPr>
            <p:cNvSpPr>
              <a:spLocks noChangeArrowheads="1"/>
            </p:cNvSpPr>
            <p:nvPr/>
          </p:nvSpPr>
          <p:spPr bwMode="auto">
            <a:xfrm>
              <a:off x="2927" y="1204"/>
              <a:ext cx="161"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85" name="Rectangle 45">
              <a:extLst>
                <a:ext uri="{FF2B5EF4-FFF2-40B4-BE49-F238E27FC236}">
                  <a16:creationId xmlns:a16="http://schemas.microsoft.com/office/drawing/2014/main" id="{44C11315-7C89-4AFB-BD4B-EC2876814EF0}"/>
                </a:ext>
              </a:extLst>
            </p:cNvPr>
            <p:cNvSpPr>
              <a:spLocks noChangeArrowheads="1"/>
            </p:cNvSpPr>
            <p:nvPr/>
          </p:nvSpPr>
          <p:spPr bwMode="auto">
            <a:xfrm>
              <a:off x="2844" y="1288"/>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49" name="Rectangle 47">
              <a:extLst>
                <a:ext uri="{FF2B5EF4-FFF2-40B4-BE49-F238E27FC236}">
                  <a16:creationId xmlns:a16="http://schemas.microsoft.com/office/drawing/2014/main" id="{C6A2E0EE-5D96-4AA0-8997-91E1155ACDA5}"/>
                </a:ext>
              </a:extLst>
            </p:cNvPr>
            <p:cNvSpPr>
              <a:spLocks noChangeArrowheads="1"/>
            </p:cNvSpPr>
            <p:nvPr/>
          </p:nvSpPr>
          <p:spPr bwMode="auto">
            <a:xfrm>
              <a:off x="3011" y="960"/>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0" name="Rectangle 48">
              <a:extLst>
                <a:ext uri="{FF2B5EF4-FFF2-40B4-BE49-F238E27FC236}">
                  <a16:creationId xmlns:a16="http://schemas.microsoft.com/office/drawing/2014/main" id="{3DC402D3-1625-4D7E-A4D7-5B56F66EB148}"/>
                </a:ext>
              </a:extLst>
            </p:cNvPr>
            <p:cNvSpPr>
              <a:spLocks noChangeArrowheads="1"/>
            </p:cNvSpPr>
            <p:nvPr/>
          </p:nvSpPr>
          <p:spPr bwMode="auto">
            <a:xfrm>
              <a:off x="2844" y="1128"/>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1" name="Rectangle 49">
              <a:extLst>
                <a:ext uri="{FF2B5EF4-FFF2-40B4-BE49-F238E27FC236}">
                  <a16:creationId xmlns:a16="http://schemas.microsoft.com/office/drawing/2014/main" id="{6F5B7ABF-E382-48D6-BBE3-624B0C696C2E}"/>
                </a:ext>
              </a:extLst>
            </p:cNvPr>
            <p:cNvSpPr>
              <a:spLocks noChangeArrowheads="1"/>
            </p:cNvSpPr>
            <p:nvPr/>
          </p:nvSpPr>
          <p:spPr bwMode="auto">
            <a:xfrm>
              <a:off x="3176" y="1439"/>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2" name="Rectangle 50">
              <a:extLst>
                <a:ext uri="{FF2B5EF4-FFF2-40B4-BE49-F238E27FC236}">
                  <a16:creationId xmlns:a16="http://schemas.microsoft.com/office/drawing/2014/main" id="{702F4562-176B-4D5C-A9BD-95901E62DE4F}"/>
                </a:ext>
              </a:extLst>
            </p:cNvPr>
            <p:cNvSpPr>
              <a:spLocks noChangeArrowheads="1"/>
            </p:cNvSpPr>
            <p:nvPr/>
          </p:nvSpPr>
          <p:spPr bwMode="auto">
            <a:xfrm>
              <a:off x="3092" y="1523"/>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3" name="Rectangle 51">
              <a:extLst>
                <a:ext uri="{FF2B5EF4-FFF2-40B4-BE49-F238E27FC236}">
                  <a16:creationId xmlns:a16="http://schemas.microsoft.com/office/drawing/2014/main" id="{74A99BD6-B773-439A-BBD2-A7D4C9C777D3}"/>
                </a:ext>
              </a:extLst>
            </p:cNvPr>
            <p:cNvSpPr>
              <a:spLocks noChangeArrowheads="1"/>
            </p:cNvSpPr>
            <p:nvPr/>
          </p:nvSpPr>
          <p:spPr bwMode="auto">
            <a:xfrm>
              <a:off x="3009" y="1607"/>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4" name="Rectangle 52">
              <a:extLst>
                <a:ext uri="{FF2B5EF4-FFF2-40B4-BE49-F238E27FC236}">
                  <a16:creationId xmlns:a16="http://schemas.microsoft.com/office/drawing/2014/main" id="{276CD949-BF81-409E-B212-BA2DEB64726A}"/>
                </a:ext>
              </a:extLst>
            </p:cNvPr>
            <p:cNvSpPr>
              <a:spLocks noChangeArrowheads="1"/>
            </p:cNvSpPr>
            <p:nvPr/>
          </p:nvSpPr>
          <p:spPr bwMode="auto">
            <a:xfrm>
              <a:off x="3092" y="1362"/>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5" name="Rectangle 53">
              <a:extLst>
                <a:ext uri="{FF2B5EF4-FFF2-40B4-BE49-F238E27FC236}">
                  <a16:creationId xmlns:a16="http://schemas.microsoft.com/office/drawing/2014/main" id="{C32546D4-A249-49C5-8B45-3AACFFE02A6F}"/>
                </a:ext>
              </a:extLst>
            </p:cNvPr>
            <p:cNvSpPr>
              <a:spLocks noChangeArrowheads="1"/>
            </p:cNvSpPr>
            <p:nvPr/>
          </p:nvSpPr>
          <p:spPr bwMode="auto">
            <a:xfrm>
              <a:off x="3009" y="1446"/>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6" name="Rectangle 54">
              <a:extLst>
                <a:ext uri="{FF2B5EF4-FFF2-40B4-BE49-F238E27FC236}">
                  <a16:creationId xmlns:a16="http://schemas.microsoft.com/office/drawing/2014/main" id="{A531B1D6-941A-4941-A460-E75F4C819135}"/>
                </a:ext>
              </a:extLst>
            </p:cNvPr>
            <p:cNvSpPr>
              <a:spLocks noChangeArrowheads="1"/>
            </p:cNvSpPr>
            <p:nvPr/>
          </p:nvSpPr>
          <p:spPr bwMode="auto">
            <a:xfrm>
              <a:off x="2925" y="1530"/>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7" name="Rectangle 55">
              <a:extLst>
                <a:ext uri="{FF2B5EF4-FFF2-40B4-BE49-F238E27FC236}">
                  <a16:creationId xmlns:a16="http://schemas.microsoft.com/office/drawing/2014/main" id="{799A3438-49A6-4A54-995E-3D0060CA2052}"/>
                </a:ext>
              </a:extLst>
            </p:cNvPr>
            <p:cNvSpPr>
              <a:spLocks noChangeArrowheads="1"/>
            </p:cNvSpPr>
            <p:nvPr/>
          </p:nvSpPr>
          <p:spPr bwMode="auto">
            <a:xfrm>
              <a:off x="3176" y="1120"/>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8" name="Rectangle 56">
              <a:extLst>
                <a:ext uri="{FF2B5EF4-FFF2-40B4-BE49-F238E27FC236}">
                  <a16:creationId xmlns:a16="http://schemas.microsoft.com/office/drawing/2014/main" id="{127FB31A-DCB7-470D-A82F-7A4C88C4D8BC}"/>
                </a:ext>
              </a:extLst>
            </p:cNvPr>
            <p:cNvSpPr>
              <a:spLocks noChangeArrowheads="1"/>
            </p:cNvSpPr>
            <p:nvPr/>
          </p:nvSpPr>
          <p:spPr bwMode="auto">
            <a:xfrm>
              <a:off x="3176" y="960"/>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9" name="Rectangle 57">
              <a:extLst>
                <a:ext uri="{FF2B5EF4-FFF2-40B4-BE49-F238E27FC236}">
                  <a16:creationId xmlns:a16="http://schemas.microsoft.com/office/drawing/2014/main" id="{79DBC93C-871F-4481-9756-FA99DE396C0C}"/>
                </a:ext>
              </a:extLst>
            </p:cNvPr>
            <p:cNvSpPr>
              <a:spLocks noChangeArrowheads="1"/>
            </p:cNvSpPr>
            <p:nvPr/>
          </p:nvSpPr>
          <p:spPr bwMode="auto">
            <a:xfrm>
              <a:off x="3092" y="1044"/>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60" name="Rectangle 58">
              <a:extLst>
                <a:ext uri="{FF2B5EF4-FFF2-40B4-BE49-F238E27FC236}">
                  <a16:creationId xmlns:a16="http://schemas.microsoft.com/office/drawing/2014/main" id="{7E465C04-D6C0-45C5-BEC5-3016F49107CA}"/>
                </a:ext>
              </a:extLst>
            </p:cNvPr>
            <p:cNvSpPr>
              <a:spLocks noChangeArrowheads="1"/>
            </p:cNvSpPr>
            <p:nvPr/>
          </p:nvSpPr>
          <p:spPr bwMode="auto">
            <a:xfrm>
              <a:off x="2925" y="1372"/>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61" name="Rectangle 59">
              <a:extLst>
                <a:ext uri="{FF2B5EF4-FFF2-40B4-BE49-F238E27FC236}">
                  <a16:creationId xmlns:a16="http://schemas.microsoft.com/office/drawing/2014/main" id="{2EFB2958-BF5C-41A2-8120-BAB511FA2BD2}"/>
                </a:ext>
              </a:extLst>
            </p:cNvPr>
            <p:cNvSpPr>
              <a:spLocks noChangeArrowheads="1"/>
            </p:cNvSpPr>
            <p:nvPr/>
          </p:nvSpPr>
          <p:spPr bwMode="auto">
            <a:xfrm>
              <a:off x="2760" y="1212"/>
              <a:ext cx="162"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grpSp>
      <p:cxnSp>
        <p:nvCxnSpPr>
          <p:cNvPr id="62" name="Connecteur droit 61">
            <a:extLst>
              <a:ext uri="{FF2B5EF4-FFF2-40B4-BE49-F238E27FC236}">
                <a16:creationId xmlns:a16="http://schemas.microsoft.com/office/drawing/2014/main" id="{58466BF0-83D2-4632-A680-0618F7939377}"/>
              </a:ext>
            </a:extLst>
          </p:cNvPr>
          <p:cNvCxnSpPr>
            <a:stCxn id="22540" idx="0"/>
          </p:cNvCxnSpPr>
          <p:nvPr/>
        </p:nvCxnSpPr>
        <p:spPr>
          <a:xfrm flipV="1">
            <a:off x="7967664" y="3885126"/>
            <a:ext cx="1620837" cy="20002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A0DBEBB9-DEB9-436F-AE11-D80748B5190D}"/>
              </a:ext>
            </a:extLst>
          </p:cNvPr>
          <p:cNvCxnSpPr>
            <a:stCxn id="80" idx="1"/>
            <a:endCxn id="22539" idx="3"/>
          </p:cNvCxnSpPr>
          <p:nvPr/>
        </p:nvCxnSpPr>
        <p:spPr>
          <a:xfrm flipV="1">
            <a:off x="2544763" y="3323150"/>
            <a:ext cx="698500" cy="19208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4557CCCB-4512-4D52-9365-6D4AE12509B4}"/>
              </a:ext>
            </a:extLst>
          </p:cNvPr>
          <p:cNvCxnSpPr>
            <a:endCxn id="22539" idx="2"/>
          </p:cNvCxnSpPr>
          <p:nvPr/>
        </p:nvCxnSpPr>
        <p:spPr>
          <a:xfrm flipV="1">
            <a:off x="2516189" y="2408751"/>
            <a:ext cx="727075" cy="98901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CA7DC97F-35CB-40E1-A899-4FFB6565AD93}"/>
              </a:ext>
            </a:extLst>
          </p:cNvPr>
          <p:cNvCxnSpPr>
            <a:endCxn id="22539" idx="0"/>
          </p:cNvCxnSpPr>
          <p:nvPr/>
        </p:nvCxnSpPr>
        <p:spPr>
          <a:xfrm>
            <a:off x="2535239" y="3661288"/>
            <a:ext cx="1698625" cy="271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2537" name="Picture 3" descr="C:\Users\Stephanie\Downloads\1341072513_film_camera_16mm.png">
            <a:extLst>
              <a:ext uri="{FF2B5EF4-FFF2-40B4-BE49-F238E27FC236}">
                <a16:creationId xmlns:a16="http://schemas.microsoft.com/office/drawing/2014/main" id="{51CE1892-7DB6-4F85-814E-087CF1C01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88417" flipH="1">
            <a:off x="1622426" y="3067564"/>
            <a:ext cx="10699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3" descr="C:\Users\Stephanie\Downloads\1341072513_film_camera_16mm.png">
            <a:extLst>
              <a:ext uri="{FF2B5EF4-FFF2-40B4-BE49-F238E27FC236}">
                <a16:creationId xmlns:a16="http://schemas.microsoft.com/office/drawing/2014/main" id="{F5CE19C7-66AA-497D-9759-C3E54BC36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96516">
            <a:off x="9464676" y="3304101"/>
            <a:ext cx="10699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Freeform 4">
            <a:extLst>
              <a:ext uri="{FF2B5EF4-FFF2-40B4-BE49-F238E27FC236}">
                <a16:creationId xmlns:a16="http://schemas.microsoft.com/office/drawing/2014/main" id="{C1432626-B3F6-4C85-80CD-19BDB46FF5A6}"/>
              </a:ext>
            </a:extLst>
          </p:cNvPr>
          <p:cNvSpPr>
            <a:spLocks/>
          </p:cNvSpPr>
          <p:nvPr/>
        </p:nvSpPr>
        <p:spPr bwMode="auto">
          <a:xfrm>
            <a:off x="3243263" y="2408750"/>
            <a:ext cx="990600" cy="1524000"/>
          </a:xfrm>
          <a:custGeom>
            <a:avLst/>
            <a:gdLst>
              <a:gd name="T0" fmla="*/ 990600 w 624"/>
              <a:gd name="T1" fmla="*/ 1524000 h 960"/>
              <a:gd name="T2" fmla="*/ 990600 w 624"/>
              <a:gd name="T3" fmla="*/ 609600 h 960"/>
              <a:gd name="T4" fmla="*/ 0 w 624"/>
              <a:gd name="T5" fmla="*/ 0 h 960"/>
              <a:gd name="T6" fmla="*/ 0 w 624"/>
              <a:gd name="T7" fmla="*/ 914400 h 960"/>
              <a:gd name="T8" fmla="*/ 990600 w 624"/>
              <a:gd name="T9" fmla="*/ 1524000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960">
                <a:moveTo>
                  <a:pt x="624" y="960"/>
                </a:moveTo>
                <a:lnTo>
                  <a:pt x="624" y="384"/>
                </a:lnTo>
                <a:lnTo>
                  <a:pt x="0" y="0"/>
                </a:lnTo>
                <a:lnTo>
                  <a:pt x="0" y="576"/>
                </a:lnTo>
                <a:lnTo>
                  <a:pt x="624" y="960"/>
                </a:ln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2540" name="Freeform 5">
            <a:extLst>
              <a:ext uri="{FF2B5EF4-FFF2-40B4-BE49-F238E27FC236}">
                <a16:creationId xmlns:a16="http://schemas.microsoft.com/office/drawing/2014/main" id="{92A90DAF-C4B8-4E53-8716-3FCA33FB07E0}"/>
              </a:ext>
            </a:extLst>
          </p:cNvPr>
          <p:cNvSpPr>
            <a:spLocks/>
          </p:cNvSpPr>
          <p:nvPr/>
        </p:nvSpPr>
        <p:spPr bwMode="auto">
          <a:xfrm flipH="1">
            <a:off x="7967663" y="2561150"/>
            <a:ext cx="990600" cy="1524000"/>
          </a:xfrm>
          <a:custGeom>
            <a:avLst/>
            <a:gdLst>
              <a:gd name="T0" fmla="*/ 990600 w 624"/>
              <a:gd name="T1" fmla="*/ 1524000 h 960"/>
              <a:gd name="T2" fmla="*/ 990600 w 624"/>
              <a:gd name="T3" fmla="*/ 609600 h 960"/>
              <a:gd name="T4" fmla="*/ 0 w 624"/>
              <a:gd name="T5" fmla="*/ 0 h 960"/>
              <a:gd name="T6" fmla="*/ 0 w 624"/>
              <a:gd name="T7" fmla="*/ 914400 h 960"/>
              <a:gd name="T8" fmla="*/ 990600 w 624"/>
              <a:gd name="T9" fmla="*/ 1524000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960">
                <a:moveTo>
                  <a:pt x="624" y="960"/>
                </a:moveTo>
                <a:lnTo>
                  <a:pt x="624" y="384"/>
                </a:lnTo>
                <a:lnTo>
                  <a:pt x="0" y="0"/>
                </a:lnTo>
                <a:lnTo>
                  <a:pt x="0" y="576"/>
                </a:lnTo>
                <a:lnTo>
                  <a:pt x="624" y="960"/>
                </a:ln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2541" name="Text Box 6">
            <a:extLst>
              <a:ext uri="{FF2B5EF4-FFF2-40B4-BE49-F238E27FC236}">
                <a16:creationId xmlns:a16="http://schemas.microsoft.com/office/drawing/2014/main" id="{D0EFC74F-8D7E-4CAA-92A7-38BFC327A092}"/>
              </a:ext>
            </a:extLst>
          </p:cNvPr>
          <p:cNvSpPr txBox="1">
            <a:spLocks noChangeArrowheads="1"/>
          </p:cNvSpPr>
          <p:nvPr/>
        </p:nvSpPr>
        <p:spPr bwMode="auto">
          <a:xfrm>
            <a:off x="1935163" y="2911988"/>
            <a:ext cx="80645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spcBef>
                <a:spcPct val="50000"/>
              </a:spcBef>
            </a:pPr>
            <a:r>
              <a:rPr lang="en-US" altLang="fr-FR" sz="1300" b="1">
                <a:solidFill>
                  <a:srgbClr val="000000"/>
                </a:solidFill>
                <a:latin typeface="Arial" panose="020B0604020202020204" pitchFamily="34" charset="0"/>
                <a:cs typeface="Arial" panose="020B0604020202020204" pitchFamily="34" charset="0"/>
              </a:rPr>
              <a:t>Image 1</a:t>
            </a:r>
          </a:p>
        </p:txBody>
      </p:sp>
      <p:sp>
        <p:nvSpPr>
          <p:cNvPr id="22542" name="Text Box 7">
            <a:extLst>
              <a:ext uri="{FF2B5EF4-FFF2-40B4-BE49-F238E27FC236}">
                <a16:creationId xmlns:a16="http://schemas.microsoft.com/office/drawing/2014/main" id="{01F7052C-985F-49C2-85CD-0F8954D4EF17}"/>
              </a:ext>
            </a:extLst>
          </p:cNvPr>
          <p:cNvSpPr txBox="1">
            <a:spLocks noChangeArrowheads="1"/>
          </p:cNvSpPr>
          <p:nvPr/>
        </p:nvSpPr>
        <p:spPr bwMode="auto">
          <a:xfrm>
            <a:off x="9145589" y="2921513"/>
            <a:ext cx="83343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spcBef>
                <a:spcPct val="50000"/>
              </a:spcBef>
            </a:pPr>
            <a:r>
              <a:rPr lang="en-US" altLang="fr-FR" sz="1300" b="1">
                <a:solidFill>
                  <a:srgbClr val="000000"/>
                </a:solidFill>
                <a:latin typeface="Arial" panose="020B0604020202020204" pitchFamily="34" charset="0"/>
                <a:cs typeface="Arial" panose="020B0604020202020204" pitchFamily="34" charset="0"/>
              </a:rPr>
              <a:t>Image N</a:t>
            </a:r>
          </a:p>
        </p:txBody>
      </p:sp>
      <p:sp>
        <p:nvSpPr>
          <p:cNvPr id="72" name="Text Box 8">
            <a:extLst>
              <a:ext uri="{FF2B5EF4-FFF2-40B4-BE49-F238E27FC236}">
                <a16:creationId xmlns:a16="http://schemas.microsoft.com/office/drawing/2014/main" id="{5EB1197E-DA16-4900-A2DC-199F99225E99}"/>
              </a:ext>
            </a:extLst>
          </p:cNvPr>
          <p:cNvSpPr txBox="1">
            <a:spLocks noChangeArrowheads="1"/>
          </p:cNvSpPr>
          <p:nvPr/>
        </p:nvSpPr>
        <p:spPr bwMode="auto">
          <a:xfrm>
            <a:off x="5697539" y="3381372"/>
            <a:ext cx="60785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a:spcBef>
                <a:spcPct val="50000"/>
              </a:spcBef>
              <a:defRPr/>
            </a:pPr>
            <a:r>
              <a:rPr lang="en-US" dirty="0">
                <a:solidFill>
                  <a:prstClr val="black"/>
                </a:solidFill>
                <a:effectLst>
                  <a:outerShdw blurRad="38100" dist="38100" dir="2700000" algn="tl">
                    <a:srgbClr val="000000"/>
                  </a:outerShdw>
                </a:effectLst>
                <a:latin typeface="Arial"/>
              </a:rPr>
              <a:t>…...</a:t>
            </a:r>
          </a:p>
        </p:txBody>
      </p:sp>
      <p:sp>
        <p:nvSpPr>
          <p:cNvPr id="73" name="Rectangle 66">
            <a:extLst>
              <a:ext uri="{FF2B5EF4-FFF2-40B4-BE49-F238E27FC236}">
                <a16:creationId xmlns:a16="http://schemas.microsoft.com/office/drawing/2014/main" id="{43DD4B80-81A3-4BB2-93BA-8017D9B04463}"/>
              </a:ext>
            </a:extLst>
          </p:cNvPr>
          <p:cNvSpPr>
            <a:spLocks noChangeArrowheads="1"/>
          </p:cNvSpPr>
          <p:nvPr/>
        </p:nvSpPr>
        <p:spPr bwMode="auto">
          <a:xfrm>
            <a:off x="5903913" y="2580200"/>
            <a:ext cx="258762" cy="260350"/>
          </a:xfrm>
          <a:prstGeom prst="rect">
            <a:avLst/>
          </a:prstGeom>
          <a:solidFill>
            <a:schemeClr val="hlink"/>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grpSp>
        <p:nvGrpSpPr>
          <p:cNvPr id="74" name="Group 120">
            <a:extLst>
              <a:ext uri="{FF2B5EF4-FFF2-40B4-BE49-F238E27FC236}">
                <a16:creationId xmlns:a16="http://schemas.microsoft.com/office/drawing/2014/main" id="{923F59ED-6D33-4ECF-8787-F5A9865C2C28}"/>
              </a:ext>
            </a:extLst>
          </p:cNvPr>
          <p:cNvGrpSpPr>
            <a:grpSpLocks/>
          </p:cNvGrpSpPr>
          <p:nvPr/>
        </p:nvGrpSpPr>
        <p:grpSpPr bwMode="auto">
          <a:xfrm>
            <a:off x="2544764" y="2710375"/>
            <a:ext cx="7091363" cy="1047750"/>
            <a:chOff x="643" y="1456"/>
            <a:chExt cx="4467" cy="660"/>
          </a:xfrm>
          <a:solidFill>
            <a:schemeClr val="bg1">
              <a:lumMod val="65000"/>
            </a:schemeClr>
          </a:solidFill>
        </p:grpSpPr>
        <p:grpSp>
          <p:nvGrpSpPr>
            <p:cNvPr id="75" name="Group 121">
              <a:extLst>
                <a:ext uri="{FF2B5EF4-FFF2-40B4-BE49-F238E27FC236}">
                  <a16:creationId xmlns:a16="http://schemas.microsoft.com/office/drawing/2014/main" id="{905CAD8E-CAD0-45F5-B3DA-36D8E7577126}"/>
                </a:ext>
              </a:extLst>
            </p:cNvPr>
            <p:cNvGrpSpPr>
              <a:grpSpLocks/>
            </p:cNvGrpSpPr>
            <p:nvPr/>
          </p:nvGrpSpPr>
          <p:grpSpPr bwMode="auto">
            <a:xfrm>
              <a:off x="643" y="1456"/>
              <a:ext cx="2214" cy="507"/>
              <a:chOff x="658" y="2471"/>
              <a:chExt cx="2214" cy="507"/>
            </a:xfrm>
            <a:grpFill/>
          </p:grpSpPr>
          <p:sp>
            <p:nvSpPr>
              <p:cNvPr id="79" name="Line 122">
                <a:extLst>
                  <a:ext uri="{FF2B5EF4-FFF2-40B4-BE49-F238E27FC236}">
                    <a16:creationId xmlns:a16="http://schemas.microsoft.com/office/drawing/2014/main" id="{513E31F9-E033-4BBA-A21B-68E9AC8AB477}"/>
                  </a:ext>
                </a:extLst>
              </p:cNvPr>
              <p:cNvSpPr>
                <a:spLocks noChangeShapeType="1"/>
              </p:cNvSpPr>
              <p:nvPr/>
            </p:nvSpPr>
            <p:spPr bwMode="auto">
              <a:xfrm flipH="1">
                <a:off x="1719" y="2471"/>
                <a:ext cx="1153" cy="262"/>
              </a:xfrm>
              <a:prstGeom prst="line">
                <a:avLst/>
              </a:prstGeom>
              <a:grp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fr-FR">
                  <a:solidFill>
                    <a:prstClr val="black"/>
                  </a:solidFill>
                  <a:latin typeface="Arial"/>
                </a:endParaRPr>
              </a:p>
            </p:txBody>
          </p:sp>
          <p:sp>
            <p:nvSpPr>
              <p:cNvPr id="80" name="Line 123">
                <a:extLst>
                  <a:ext uri="{FF2B5EF4-FFF2-40B4-BE49-F238E27FC236}">
                    <a16:creationId xmlns:a16="http://schemas.microsoft.com/office/drawing/2014/main" id="{FB0974BB-D6AB-4020-812A-11E2A5B4E065}"/>
                  </a:ext>
                </a:extLst>
              </p:cNvPr>
              <p:cNvSpPr>
                <a:spLocks noChangeShapeType="1"/>
              </p:cNvSpPr>
              <p:nvPr/>
            </p:nvSpPr>
            <p:spPr bwMode="auto">
              <a:xfrm flipH="1">
                <a:off x="658" y="2805"/>
                <a:ext cx="749" cy="173"/>
              </a:xfrm>
              <a:prstGeom prst="line">
                <a:avLst/>
              </a:prstGeom>
              <a:grp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fr-FR">
                  <a:solidFill>
                    <a:prstClr val="black"/>
                  </a:solidFill>
                  <a:latin typeface="Arial"/>
                </a:endParaRPr>
              </a:p>
            </p:txBody>
          </p:sp>
        </p:grpSp>
        <p:grpSp>
          <p:nvGrpSpPr>
            <p:cNvPr id="76" name="Group 124">
              <a:extLst>
                <a:ext uri="{FF2B5EF4-FFF2-40B4-BE49-F238E27FC236}">
                  <a16:creationId xmlns:a16="http://schemas.microsoft.com/office/drawing/2014/main" id="{015A6D71-6D19-430D-9403-971D2726E303}"/>
                </a:ext>
              </a:extLst>
            </p:cNvPr>
            <p:cNvGrpSpPr>
              <a:grpSpLocks/>
            </p:cNvGrpSpPr>
            <p:nvPr/>
          </p:nvGrpSpPr>
          <p:grpSpPr bwMode="auto">
            <a:xfrm>
              <a:off x="2857" y="1456"/>
              <a:ext cx="2253" cy="660"/>
              <a:chOff x="2872" y="2471"/>
              <a:chExt cx="2253" cy="660"/>
            </a:xfrm>
            <a:grpFill/>
          </p:grpSpPr>
          <p:sp>
            <p:nvSpPr>
              <p:cNvPr id="77" name="Line 125">
                <a:extLst>
                  <a:ext uri="{FF2B5EF4-FFF2-40B4-BE49-F238E27FC236}">
                    <a16:creationId xmlns:a16="http://schemas.microsoft.com/office/drawing/2014/main" id="{6EF918BA-58ED-4A10-B1EE-6B8D0B4AFAEF}"/>
                  </a:ext>
                </a:extLst>
              </p:cNvPr>
              <p:cNvSpPr>
                <a:spLocks noChangeShapeType="1"/>
              </p:cNvSpPr>
              <p:nvPr/>
            </p:nvSpPr>
            <p:spPr bwMode="auto">
              <a:xfrm>
                <a:off x="2872" y="2471"/>
                <a:ext cx="1195" cy="349"/>
              </a:xfrm>
              <a:prstGeom prst="line">
                <a:avLst/>
              </a:prstGeom>
              <a:grp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fr-FR">
                  <a:solidFill>
                    <a:prstClr val="black"/>
                  </a:solidFill>
                  <a:latin typeface="Arial"/>
                </a:endParaRPr>
              </a:p>
            </p:txBody>
          </p:sp>
          <p:sp>
            <p:nvSpPr>
              <p:cNvPr id="78" name="Line 126">
                <a:extLst>
                  <a:ext uri="{FF2B5EF4-FFF2-40B4-BE49-F238E27FC236}">
                    <a16:creationId xmlns:a16="http://schemas.microsoft.com/office/drawing/2014/main" id="{A7F65D72-56C6-44E7-A5FA-AE782F5B3D98}"/>
                  </a:ext>
                </a:extLst>
              </p:cNvPr>
              <p:cNvSpPr>
                <a:spLocks noChangeShapeType="1"/>
              </p:cNvSpPr>
              <p:nvPr/>
            </p:nvSpPr>
            <p:spPr bwMode="auto">
              <a:xfrm>
                <a:off x="4437" y="2923"/>
                <a:ext cx="688" cy="208"/>
              </a:xfrm>
              <a:prstGeom prst="line">
                <a:avLst/>
              </a:prstGeom>
              <a:grp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fr-FR">
                  <a:solidFill>
                    <a:prstClr val="black"/>
                  </a:solidFill>
                  <a:latin typeface="Arial"/>
                </a:endParaRPr>
              </a:p>
            </p:txBody>
          </p:sp>
        </p:grpSp>
      </p:grpSp>
      <p:sp>
        <p:nvSpPr>
          <p:cNvPr id="22546" name="ZoneTexte 80">
            <a:extLst>
              <a:ext uri="{FF2B5EF4-FFF2-40B4-BE49-F238E27FC236}">
                <a16:creationId xmlns:a16="http://schemas.microsoft.com/office/drawing/2014/main" id="{56ED394A-94B9-43B1-AB4F-8285C8335AA3}"/>
              </a:ext>
            </a:extLst>
          </p:cNvPr>
          <p:cNvSpPr txBox="1">
            <a:spLocks noChangeArrowheads="1"/>
          </p:cNvSpPr>
          <p:nvPr/>
        </p:nvSpPr>
        <p:spPr bwMode="auto">
          <a:xfrm>
            <a:off x="3854450" y="6475925"/>
            <a:ext cx="68135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en-US" altLang="fr-FR" sz="900">
                <a:solidFill>
                  <a:srgbClr val="000000"/>
                </a:solidFill>
                <a:latin typeface="Arial" panose="020B0604020202020204" pitchFamily="34" charset="0"/>
                <a:cs typeface="DejaVu Sans"/>
              </a:rPr>
              <a:t>Kiriakos N. Kutulakos and Steven M. Seitz, A theory of shape by space carving, Int. J. </a:t>
            </a:r>
            <a:r>
              <a:rPr lang="fr-FR" altLang="fr-FR" sz="900">
                <a:solidFill>
                  <a:srgbClr val="000000"/>
                </a:solidFill>
                <a:latin typeface="Arial" panose="020B0604020202020204" pitchFamily="34" charset="0"/>
                <a:cs typeface="DejaVu Sans"/>
              </a:rPr>
              <a:t>Comput. Vision 38 (2000), no. 3, 199–218.</a:t>
            </a:r>
          </a:p>
        </p:txBody>
      </p:sp>
      <p:cxnSp>
        <p:nvCxnSpPr>
          <p:cNvPr id="82" name="Connecteur droit 81">
            <a:extLst>
              <a:ext uri="{FF2B5EF4-FFF2-40B4-BE49-F238E27FC236}">
                <a16:creationId xmlns:a16="http://schemas.microsoft.com/office/drawing/2014/main" id="{3A78B1D6-11E9-49FE-BEFF-C2EDE3AEB81A}"/>
              </a:ext>
            </a:extLst>
          </p:cNvPr>
          <p:cNvCxnSpPr>
            <a:endCxn id="22539" idx="1"/>
          </p:cNvCxnSpPr>
          <p:nvPr/>
        </p:nvCxnSpPr>
        <p:spPr>
          <a:xfrm flipV="1">
            <a:off x="2457451" y="3018351"/>
            <a:ext cx="1776413" cy="55562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F90E50EB-B9BB-4B2B-9108-1A3B6E56A6C9}"/>
              </a:ext>
            </a:extLst>
          </p:cNvPr>
          <p:cNvCxnSpPr>
            <a:endCxn id="22540" idx="1"/>
          </p:cNvCxnSpPr>
          <p:nvPr/>
        </p:nvCxnSpPr>
        <p:spPr>
          <a:xfrm flipH="1" flipV="1">
            <a:off x="7967663" y="3170751"/>
            <a:ext cx="1757362" cy="6270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F0066F38-E5A6-47ED-A9E5-BA498E481B9B}"/>
              </a:ext>
            </a:extLst>
          </p:cNvPr>
          <p:cNvCxnSpPr>
            <a:stCxn id="22540" idx="2"/>
          </p:cNvCxnSpPr>
          <p:nvPr/>
        </p:nvCxnSpPr>
        <p:spPr>
          <a:xfrm>
            <a:off x="8958263" y="2561151"/>
            <a:ext cx="639762" cy="105092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0B7F7E5E-4DF8-467B-9B62-05BA20668B23}"/>
              </a:ext>
            </a:extLst>
          </p:cNvPr>
          <p:cNvCxnSpPr>
            <a:stCxn id="22540" idx="3"/>
          </p:cNvCxnSpPr>
          <p:nvPr/>
        </p:nvCxnSpPr>
        <p:spPr>
          <a:xfrm>
            <a:off x="8958263" y="3475551"/>
            <a:ext cx="571500" cy="21431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Titre 2">
            <a:extLst>
              <a:ext uri="{FF2B5EF4-FFF2-40B4-BE49-F238E27FC236}">
                <a16:creationId xmlns:a16="http://schemas.microsoft.com/office/drawing/2014/main" id="{0F16A215-5719-4CB0-8085-F826B5BA780E}"/>
              </a:ext>
            </a:extLst>
          </p:cNvPr>
          <p:cNvSpPr>
            <a:spLocks noGrp="1"/>
          </p:cNvSpPr>
          <p:nvPr>
            <p:ph type="title"/>
          </p:nvPr>
        </p:nvSpPr>
        <p:spPr/>
        <p:txBody>
          <a:bodyPr/>
          <a:lstStyle/>
          <a:p>
            <a:r>
              <a:rPr lang="fr-FR" dirty="0" err="1"/>
              <a:t>Stereovision</a:t>
            </a:r>
            <a:r>
              <a:rPr lang="fr-FR" dirty="0"/>
              <a:t> </a:t>
            </a:r>
            <a:r>
              <a:rPr lang="fr-FR" dirty="0" err="1"/>
              <a:t>guided</a:t>
            </a:r>
            <a:r>
              <a:rPr lang="fr-FR" dirty="0"/>
              <a:t> by </a:t>
            </a:r>
            <a:r>
              <a:rPr lang="fr-FR" dirty="0" err="1"/>
              <a:t>visual</a:t>
            </a:r>
            <a:r>
              <a:rPr lang="fr-FR" dirty="0"/>
              <a:t> </a:t>
            </a:r>
            <a:r>
              <a:rPr lang="fr-FR" dirty="0" err="1"/>
              <a:t>hull</a:t>
            </a:r>
            <a:endParaRPr lang="fr-FR" dirty="0"/>
          </a:p>
        </p:txBody>
      </p:sp>
      <p:sp>
        <p:nvSpPr>
          <p:cNvPr id="4" name="Espace réservé du contenu 3">
            <a:extLst>
              <a:ext uri="{FF2B5EF4-FFF2-40B4-BE49-F238E27FC236}">
                <a16:creationId xmlns:a16="http://schemas.microsoft.com/office/drawing/2014/main" id="{D9996B36-8761-4665-9B95-410FE078B3CC}"/>
              </a:ext>
            </a:extLst>
          </p:cNvPr>
          <p:cNvSpPr>
            <a:spLocks noGrp="1"/>
          </p:cNvSpPr>
          <p:nvPr>
            <p:ph idx="1"/>
          </p:nvPr>
        </p:nvSpPr>
        <p:spPr>
          <a:xfrm>
            <a:off x="732368" y="1345331"/>
            <a:ext cx="10723033" cy="4689065"/>
          </a:xfrm>
        </p:spPr>
        <p:txBody>
          <a:bodyPr/>
          <a:lstStyle/>
          <a:p>
            <a:r>
              <a:rPr lang="fr-FR" i="1" dirty="0" err="1">
                <a:solidFill>
                  <a:prstClr val="black"/>
                </a:solidFill>
                <a:cs typeface="Arial" pitchFamily="34" charset="0"/>
              </a:rPr>
              <a:t>Space</a:t>
            </a:r>
            <a:r>
              <a:rPr lang="fr-FR" i="1" dirty="0">
                <a:solidFill>
                  <a:prstClr val="black"/>
                </a:solidFill>
                <a:cs typeface="Arial" pitchFamily="34" charset="0"/>
              </a:rPr>
              <a:t> </a:t>
            </a:r>
            <a:r>
              <a:rPr lang="fr-FR" i="1" dirty="0" err="1">
                <a:solidFill>
                  <a:prstClr val="black"/>
                </a:solidFill>
                <a:cs typeface="Arial" pitchFamily="34" charset="0"/>
              </a:rPr>
              <a:t>Carving</a:t>
            </a:r>
            <a:r>
              <a:rPr lang="fr-FR" i="1" dirty="0">
                <a:solidFill>
                  <a:prstClr val="black"/>
                </a:solidFill>
                <a:cs typeface="Arial" pitchFamily="34" charset="0"/>
              </a:rPr>
              <a:t> </a:t>
            </a:r>
            <a:r>
              <a:rPr lang="fr-FR" dirty="0" err="1">
                <a:solidFill>
                  <a:prstClr val="black"/>
                </a:solidFill>
                <a:cs typeface="Arial" pitchFamily="34" charset="0"/>
              </a:rPr>
              <a:t>initialized</a:t>
            </a:r>
            <a:r>
              <a:rPr lang="fr-FR" dirty="0">
                <a:solidFill>
                  <a:prstClr val="black"/>
                </a:solidFill>
                <a:cs typeface="Arial" pitchFamily="34" charset="0"/>
              </a:rPr>
              <a:t> by </a:t>
            </a:r>
            <a:r>
              <a:rPr lang="fr-FR" dirty="0" err="1">
                <a:solidFill>
                  <a:prstClr val="black"/>
                </a:solidFill>
                <a:cs typeface="Arial" pitchFamily="34" charset="0"/>
              </a:rPr>
              <a:t>visual</a:t>
            </a:r>
            <a:r>
              <a:rPr lang="fr-FR" dirty="0">
                <a:solidFill>
                  <a:prstClr val="black"/>
                </a:solidFill>
                <a:cs typeface="Arial" pitchFamily="34" charset="0"/>
              </a:rPr>
              <a:t> </a:t>
            </a:r>
            <a:r>
              <a:rPr lang="fr-FR" dirty="0" err="1">
                <a:solidFill>
                  <a:prstClr val="black"/>
                </a:solidFill>
                <a:cs typeface="Arial" pitchFamily="34" charset="0"/>
              </a:rPr>
              <a:t>hull</a:t>
            </a:r>
            <a:r>
              <a:rPr lang="fr-FR" dirty="0">
                <a:solidFill>
                  <a:prstClr val="black"/>
                </a:solidFill>
                <a:cs typeface="Arial" pitchFamily="34" charset="0"/>
              </a:rPr>
              <a:t>[</a:t>
            </a:r>
            <a:r>
              <a:rPr lang="fr-FR" dirty="0" err="1">
                <a:solidFill>
                  <a:prstClr val="black"/>
                </a:solidFill>
                <a:cs typeface="Arial" pitchFamily="34" charset="0"/>
              </a:rPr>
              <a:t>Kutulakos</a:t>
            </a:r>
            <a:r>
              <a:rPr lang="fr-FR" dirty="0">
                <a:solidFill>
                  <a:prstClr val="black"/>
                </a:solidFill>
                <a:cs typeface="Arial" pitchFamily="34" charset="0"/>
              </a:rPr>
              <a:t> </a:t>
            </a:r>
            <a:r>
              <a:rPr lang="fr-FR" i="1" dirty="0">
                <a:solidFill>
                  <a:prstClr val="black"/>
                </a:solidFill>
                <a:cs typeface="Arial" pitchFamily="34" charset="0"/>
              </a:rPr>
              <a:t>et al. </a:t>
            </a:r>
            <a:r>
              <a:rPr lang="fr-FR" dirty="0">
                <a:solidFill>
                  <a:prstClr val="black"/>
                </a:solidFill>
                <a:cs typeface="Arial" pitchFamily="34" charset="0"/>
              </a:rPr>
              <a:t>2000]</a:t>
            </a:r>
          </a:p>
          <a:p>
            <a:endParaRPr lang="fr-FR" dirty="0"/>
          </a:p>
        </p:txBody>
      </p:sp>
    </p:spTree>
    <p:extLst>
      <p:ext uri="{BB962C8B-B14F-4D97-AF65-F5344CB8AC3E}">
        <p14:creationId xmlns:p14="http://schemas.microsoft.com/office/powerpoint/2010/main" val="3101956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ce réservé du contenu 2">
            <a:extLst>
              <a:ext uri="{FF2B5EF4-FFF2-40B4-BE49-F238E27FC236}">
                <a16:creationId xmlns:a16="http://schemas.microsoft.com/office/drawing/2014/main" id="{74F84678-5E7A-4EDF-AD4A-A524D04235D7}"/>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sp>
        <p:nvSpPr>
          <p:cNvPr id="11" name="ZoneTexte 10">
            <a:extLst>
              <a:ext uri="{FF2B5EF4-FFF2-40B4-BE49-F238E27FC236}">
                <a16:creationId xmlns:a16="http://schemas.microsoft.com/office/drawing/2014/main" id="{690C81D4-8173-42CC-AF22-7F778C68CD9A}"/>
              </a:ext>
            </a:extLst>
          </p:cNvPr>
          <p:cNvSpPr txBox="1"/>
          <p:nvPr/>
        </p:nvSpPr>
        <p:spPr>
          <a:xfrm>
            <a:off x="1860550" y="1303851"/>
            <a:ext cx="8675688" cy="4478149"/>
          </a:xfrm>
          <a:prstGeom prst="rect">
            <a:avLst/>
          </a:prstGeom>
          <a:noFill/>
        </p:spPr>
        <p:txBody>
          <a:bodyPr>
            <a:spAutoFit/>
          </a:bodyPr>
          <a:lstStyle/>
          <a:p>
            <a:pPr defTabSz="914400">
              <a:defRPr/>
            </a:pPr>
            <a:br>
              <a:rPr lang="fr-FR" b="1" dirty="0">
                <a:solidFill>
                  <a:srgbClr val="1F497D"/>
                </a:solidFill>
                <a:latin typeface="Arial"/>
                <a:cs typeface="Arial" pitchFamily="34" charset="0"/>
              </a:rPr>
            </a:br>
            <a:r>
              <a:rPr lang="fr-FR" b="1" dirty="0">
                <a:solidFill>
                  <a:srgbClr val="1F497D"/>
                </a:solidFill>
                <a:latin typeface="Arial"/>
                <a:cs typeface="Arial" pitchFamily="34" charset="0"/>
              </a:rPr>
              <a:t>							</a:t>
            </a: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marL="174625" indent="-174625" defTabSz="914400">
              <a:buFont typeface="+mj-lt"/>
              <a:buAutoNum type="arabicPeriod"/>
              <a:defRPr/>
            </a:pPr>
            <a:endParaRPr lang="fr-FR" sz="1200" dirty="0">
              <a:solidFill>
                <a:srgbClr val="1F497D"/>
              </a:solidFill>
              <a:latin typeface="Arial"/>
              <a:cs typeface="Arial" pitchFamily="34" charset="0"/>
            </a:endParaRPr>
          </a:p>
          <a:p>
            <a:pPr defTabSz="914400">
              <a:defRPr/>
            </a:pPr>
            <a:endParaRPr lang="fr-FR" sz="1200" dirty="0">
              <a:solidFill>
                <a:srgbClr val="1F497D"/>
              </a:solidFill>
              <a:latin typeface="Arial"/>
              <a:cs typeface="Arial" pitchFamily="34" charset="0"/>
            </a:endParaRPr>
          </a:p>
          <a:p>
            <a:pPr marL="174625" indent="-174625" defTabSz="914400">
              <a:defRPr/>
            </a:pPr>
            <a:endParaRPr lang="fr-FR" sz="1200" dirty="0">
              <a:solidFill>
                <a:srgbClr val="1F497D"/>
              </a:solidFill>
              <a:latin typeface="Arial"/>
              <a:cs typeface="Arial" pitchFamily="34" charset="0"/>
            </a:endParaRPr>
          </a:p>
          <a:p>
            <a:pPr marL="631825" lvl="1" indent="-174625" defTabSz="914400">
              <a:lnSpc>
                <a:spcPct val="150000"/>
              </a:lnSpc>
              <a:buFont typeface="+mj-lt"/>
              <a:buAutoNum type="arabicPeriod"/>
              <a:defRPr/>
            </a:pPr>
            <a:r>
              <a:rPr lang="fr-FR" sz="1400" dirty="0" err="1">
                <a:solidFill>
                  <a:prstClr val="black"/>
                </a:solidFill>
                <a:latin typeface="Arial"/>
                <a:cs typeface="Arial" pitchFamily="34" charset="0"/>
              </a:rPr>
              <a:t>Initialize</a:t>
            </a:r>
            <a:r>
              <a:rPr lang="fr-FR" sz="1400" dirty="0">
                <a:solidFill>
                  <a:prstClr val="black"/>
                </a:solidFill>
                <a:latin typeface="Arial"/>
                <a:cs typeface="Arial" pitchFamily="34" charset="0"/>
              </a:rPr>
              <a:t> the </a:t>
            </a:r>
            <a:r>
              <a:rPr lang="fr-FR" sz="1400" dirty="0" err="1">
                <a:solidFill>
                  <a:prstClr val="black"/>
                </a:solidFill>
                <a:latin typeface="Arial"/>
                <a:cs typeface="Arial" pitchFamily="34" charset="0"/>
              </a:rPr>
              <a:t>bouding</a:t>
            </a:r>
            <a:r>
              <a:rPr lang="fr-FR" sz="1400" dirty="0">
                <a:solidFill>
                  <a:prstClr val="black"/>
                </a:solidFill>
                <a:latin typeface="Arial"/>
                <a:cs typeface="Arial" pitchFamily="34" charset="0"/>
              </a:rPr>
              <a:t> box</a:t>
            </a:r>
          </a:p>
          <a:p>
            <a:pPr marL="631825" lvl="1" indent="-174625" defTabSz="914400">
              <a:lnSpc>
                <a:spcPct val="150000"/>
              </a:lnSpc>
              <a:buFont typeface="+mj-lt"/>
              <a:buAutoNum type="arabicPeriod"/>
              <a:defRPr/>
            </a:pPr>
            <a:r>
              <a:rPr lang="fr-FR" sz="1400" dirty="0" err="1">
                <a:solidFill>
                  <a:prstClr val="black"/>
                </a:solidFill>
                <a:latin typeface="Arial"/>
                <a:cs typeface="Arial" pitchFamily="34" charset="0"/>
              </a:rPr>
              <a:t>Choose</a:t>
            </a:r>
            <a:r>
              <a:rPr lang="fr-FR" sz="1400" dirty="0">
                <a:solidFill>
                  <a:prstClr val="black"/>
                </a:solidFill>
                <a:latin typeface="Arial"/>
                <a:cs typeface="Arial" pitchFamily="34" charset="0"/>
              </a:rPr>
              <a:t> a voxel on the surface</a:t>
            </a:r>
          </a:p>
          <a:p>
            <a:pPr marL="631825" lvl="1" indent="-174625" defTabSz="914400">
              <a:lnSpc>
                <a:spcPct val="150000"/>
              </a:lnSpc>
              <a:buFont typeface="+mj-lt"/>
              <a:buAutoNum type="arabicPeriod"/>
              <a:defRPr/>
            </a:pPr>
            <a:r>
              <a:rPr lang="fr-FR" sz="1400" dirty="0">
                <a:solidFill>
                  <a:prstClr val="black"/>
                </a:solidFill>
                <a:latin typeface="Arial"/>
                <a:cs typeface="Arial" pitchFamily="34" charset="0"/>
              </a:rPr>
              <a:t>Projet onto camera image planes if visible</a:t>
            </a:r>
          </a:p>
          <a:p>
            <a:pPr marL="631825" lvl="1" indent="-174625" defTabSz="914400">
              <a:lnSpc>
                <a:spcPct val="150000"/>
              </a:lnSpc>
              <a:buFont typeface="+mj-lt"/>
              <a:buAutoNum type="arabicPeriod"/>
              <a:defRPr/>
            </a:pPr>
            <a:r>
              <a:rPr lang="fr-FR" sz="1400" dirty="0" err="1">
                <a:solidFill>
                  <a:prstClr val="black"/>
                </a:solidFill>
                <a:latin typeface="Arial"/>
                <a:cs typeface="Arial" pitchFamily="34" charset="0"/>
              </a:rPr>
              <a:t>Carve</a:t>
            </a:r>
            <a:r>
              <a:rPr lang="fr-FR" sz="1400" dirty="0">
                <a:solidFill>
                  <a:prstClr val="black"/>
                </a:solidFill>
                <a:latin typeface="Arial"/>
                <a:cs typeface="Arial" pitchFamily="34" charset="0"/>
              </a:rPr>
              <a:t> if not photo-</a:t>
            </a:r>
            <a:r>
              <a:rPr lang="fr-FR" sz="1400" dirty="0" err="1">
                <a:solidFill>
                  <a:prstClr val="black"/>
                </a:solidFill>
                <a:latin typeface="Arial"/>
                <a:cs typeface="Arial" pitchFamily="34" charset="0"/>
              </a:rPr>
              <a:t>coherent</a:t>
            </a:r>
            <a:endParaRPr lang="fr-FR" sz="1400" dirty="0">
              <a:solidFill>
                <a:prstClr val="black"/>
              </a:solidFill>
              <a:latin typeface="Arial"/>
              <a:cs typeface="Arial" pitchFamily="34" charset="0"/>
            </a:endParaRPr>
          </a:p>
          <a:p>
            <a:pPr marL="631825" lvl="1" indent="-174625" defTabSz="914400">
              <a:lnSpc>
                <a:spcPct val="150000"/>
              </a:lnSpc>
              <a:buFont typeface="+mj-lt"/>
              <a:buAutoNum type="arabicPeriod"/>
              <a:defRPr/>
            </a:pPr>
            <a:r>
              <a:rPr lang="fr-FR" sz="1400" dirty="0" err="1">
                <a:solidFill>
                  <a:prstClr val="black"/>
                </a:solidFill>
                <a:latin typeface="Arial"/>
                <a:cs typeface="Arial" pitchFamily="34" charset="0"/>
              </a:rPr>
              <a:t>Repeat</a:t>
            </a:r>
            <a:r>
              <a:rPr lang="fr-FR" sz="1400" dirty="0">
                <a:solidFill>
                  <a:prstClr val="black"/>
                </a:solidFill>
                <a:latin typeface="Arial"/>
                <a:cs typeface="Arial" pitchFamily="34" charset="0"/>
              </a:rPr>
              <a:t> </a:t>
            </a:r>
            <a:r>
              <a:rPr lang="fr-FR" sz="1400" dirty="0" err="1">
                <a:solidFill>
                  <a:prstClr val="black"/>
                </a:solidFill>
                <a:latin typeface="Arial"/>
                <a:cs typeface="Arial" pitchFamily="34" charset="0"/>
              </a:rPr>
              <a:t>until</a:t>
            </a:r>
            <a:r>
              <a:rPr lang="fr-FR" sz="1400" dirty="0">
                <a:solidFill>
                  <a:prstClr val="black"/>
                </a:solidFill>
                <a:latin typeface="Arial"/>
                <a:cs typeface="Arial" pitchFamily="34" charset="0"/>
              </a:rPr>
              <a:t> convergence</a:t>
            </a:r>
          </a:p>
        </p:txBody>
      </p:sp>
      <p:grpSp>
        <p:nvGrpSpPr>
          <p:cNvPr id="22532" name="Group 10">
            <a:extLst>
              <a:ext uri="{FF2B5EF4-FFF2-40B4-BE49-F238E27FC236}">
                <a16:creationId xmlns:a16="http://schemas.microsoft.com/office/drawing/2014/main" id="{1627BC97-DA98-4A63-9F6E-247412AA4B0B}"/>
              </a:ext>
            </a:extLst>
          </p:cNvPr>
          <p:cNvGrpSpPr>
            <a:grpSpLocks/>
          </p:cNvGrpSpPr>
          <p:nvPr/>
        </p:nvGrpSpPr>
        <p:grpSpPr bwMode="auto">
          <a:xfrm>
            <a:off x="5383214" y="1922976"/>
            <a:ext cx="1436687" cy="1281113"/>
            <a:chOff x="2431" y="960"/>
            <a:chExt cx="905" cy="807"/>
          </a:xfrm>
        </p:grpSpPr>
        <p:sp>
          <p:nvSpPr>
            <p:cNvPr id="22552" name="Rectangle 11">
              <a:extLst>
                <a:ext uri="{FF2B5EF4-FFF2-40B4-BE49-F238E27FC236}">
                  <a16:creationId xmlns:a16="http://schemas.microsoft.com/office/drawing/2014/main" id="{53016D92-8393-444B-836A-83F028048865}"/>
                </a:ext>
              </a:extLst>
            </p:cNvPr>
            <p:cNvSpPr>
              <a:spLocks noChangeArrowheads="1"/>
            </p:cNvSpPr>
            <p:nvPr/>
          </p:nvSpPr>
          <p:spPr bwMode="auto">
            <a:xfrm>
              <a:off x="2682" y="1439"/>
              <a:ext cx="160"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4" name="Rectangle 12">
              <a:extLst>
                <a:ext uri="{FF2B5EF4-FFF2-40B4-BE49-F238E27FC236}">
                  <a16:creationId xmlns:a16="http://schemas.microsoft.com/office/drawing/2014/main" id="{01D00CD6-3184-4E5A-A75D-B1115D410BB3}"/>
                </a:ext>
              </a:extLst>
            </p:cNvPr>
            <p:cNvSpPr>
              <a:spLocks noChangeArrowheads="1"/>
            </p:cNvSpPr>
            <p:nvPr/>
          </p:nvSpPr>
          <p:spPr bwMode="auto">
            <a:xfrm>
              <a:off x="2598" y="1523"/>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54" name="Rectangle 13">
              <a:extLst>
                <a:ext uri="{FF2B5EF4-FFF2-40B4-BE49-F238E27FC236}">
                  <a16:creationId xmlns:a16="http://schemas.microsoft.com/office/drawing/2014/main" id="{FF14F9C1-9463-4457-B82A-4826448BF3C2}"/>
                </a:ext>
              </a:extLst>
            </p:cNvPr>
            <p:cNvSpPr>
              <a:spLocks noChangeArrowheads="1"/>
            </p:cNvSpPr>
            <p:nvPr/>
          </p:nvSpPr>
          <p:spPr bwMode="auto">
            <a:xfrm>
              <a:off x="2682" y="1278"/>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55" name="Rectangle 14">
              <a:extLst>
                <a:ext uri="{FF2B5EF4-FFF2-40B4-BE49-F238E27FC236}">
                  <a16:creationId xmlns:a16="http://schemas.microsoft.com/office/drawing/2014/main" id="{0FD223A3-DDA6-4229-8E7D-FBAB44581922}"/>
                </a:ext>
              </a:extLst>
            </p:cNvPr>
            <p:cNvSpPr>
              <a:spLocks noChangeArrowheads="1"/>
            </p:cNvSpPr>
            <p:nvPr/>
          </p:nvSpPr>
          <p:spPr bwMode="auto">
            <a:xfrm>
              <a:off x="2598" y="1362"/>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7" name="Rectangle 15">
              <a:extLst>
                <a:ext uri="{FF2B5EF4-FFF2-40B4-BE49-F238E27FC236}">
                  <a16:creationId xmlns:a16="http://schemas.microsoft.com/office/drawing/2014/main" id="{4B04059D-6CBC-49C6-8804-6742AA6C3E59}"/>
                </a:ext>
              </a:extLst>
            </p:cNvPr>
            <p:cNvSpPr>
              <a:spLocks noChangeArrowheads="1"/>
            </p:cNvSpPr>
            <p:nvPr/>
          </p:nvSpPr>
          <p:spPr bwMode="auto">
            <a:xfrm>
              <a:off x="2515" y="1446"/>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57" name="Rectangle 16">
              <a:extLst>
                <a:ext uri="{FF2B5EF4-FFF2-40B4-BE49-F238E27FC236}">
                  <a16:creationId xmlns:a16="http://schemas.microsoft.com/office/drawing/2014/main" id="{7E9C2966-B031-42C0-9EFD-5FE1E5CCD6F5}"/>
                </a:ext>
              </a:extLst>
            </p:cNvPr>
            <p:cNvSpPr>
              <a:spLocks noChangeArrowheads="1"/>
            </p:cNvSpPr>
            <p:nvPr/>
          </p:nvSpPr>
          <p:spPr bwMode="auto">
            <a:xfrm>
              <a:off x="2682" y="1120"/>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58" name="Rectangle 17">
              <a:extLst>
                <a:ext uri="{FF2B5EF4-FFF2-40B4-BE49-F238E27FC236}">
                  <a16:creationId xmlns:a16="http://schemas.microsoft.com/office/drawing/2014/main" id="{7D43F7F6-0A28-4AFE-95AB-D873D43CE747}"/>
                </a:ext>
              </a:extLst>
            </p:cNvPr>
            <p:cNvSpPr>
              <a:spLocks noChangeArrowheads="1"/>
            </p:cNvSpPr>
            <p:nvPr/>
          </p:nvSpPr>
          <p:spPr bwMode="auto">
            <a:xfrm>
              <a:off x="2598" y="1204"/>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59" name="Rectangle 18">
              <a:extLst>
                <a:ext uri="{FF2B5EF4-FFF2-40B4-BE49-F238E27FC236}">
                  <a16:creationId xmlns:a16="http://schemas.microsoft.com/office/drawing/2014/main" id="{592F5245-B4EF-4954-853F-756F75D59112}"/>
                </a:ext>
              </a:extLst>
            </p:cNvPr>
            <p:cNvSpPr>
              <a:spLocks noChangeArrowheads="1"/>
            </p:cNvSpPr>
            <p:nvPr/>
          </p:nvSpPr>
          <p:spPr bwMode="auto">
            <a:xfrm>
              <a:off x="2515" y="1288"/>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3" name="Rectangle 19">
              <a:extLst>
                <a:ext uri="{FF2B5EF4-FFF2-40B4-BE49-F238E27FC236}">
                  <a16:creationId xmlns:a16="http://schemas.microsoft.com/office/drawing/2014/main" id="{F0F27576-23A3-41CC-B6BC-7208E915971F}"/>
                </a:ext>
              </a:extLst>
            </p:cNvPr>
            <p:cNvSpPr>
              <a:spLocks noChangeArrowheads="1"/>
            </p:cNvSpPr>
            <p:nvPr/>
          </p:nvSpPr>
          <p:spPr bwMode="auto">
            <a:xfrm>
              <a:off x="2431" y="1372"/>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tx1">
                  <a:lumMod val="65000"/>
                  <a:lumOff val="35000"/>
                </a:schemeClr>
              </a:extrusionClr>
              <a:contourClr>
                <a:schemeClr val="tx1">
                  <a:lumMod val="65000"/>
                  <a:lumOff val="3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4" name="Rectangle 20">
              <a:extLst>
                <a:ext uri="{FF2B5EF4-FFF2-40B4-BE49-F238E27FC236}">
                  <a16:creationId xmlns:a16="http://schemas.microsoft.com/office/drawing/2014/main" id="{3DDE22CD-B5DC-4A0E-883E-11E1031973D6}"/>
                </a:ext>
              </a:extLst>
            </p:cNvPr>
            <p:cNvSpPr>
              <a:spLocks noChangeArrowheads="1"/>
            </p:cNvSpPr>
            <p:nvPr/>
          </p:nvSpPr>
          <p:spPr bwMode="auto">
            <a:xfrm>
              <a:off x="2598" y="1044"/>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5" name="Rectangle 21">
              <a:extLst>
                <a:ext uri="{FF2B5EF4-FFF2-40B4-BE49-F238E27FC236}">
                  <a16:creationId xmlns:a16="http://schemas.microsoft.com/office/drawing/2014/main" id="{BE879446-F602-41F4-B781-CCE79982B3AF}"/>
                </a:ext>
              </a:extLst>
            </p:cNvPr>
            <p:cNvSpPr>
              <a:spLocks noChangeArrowheads="1"/>
            </p:cNvSpPr>
            <p:nvPr/>
          </p:nvSpPr>
          <p:spPr bwMode="auto">
            <a:xfrm>
              <a:off x="2515" y="1128"/>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6" name="Rectangle 22">
              <a:extLst>
                <a:ext uri="{FF2B5EF4-FFF2-40B4-BE49-F238E27FC236}">
                  <a16:creationId xmlns:a16="http://schemas.microsoft.com/office/drawing/2014/main" id="{9E876567-6F86-450C-A467-DDA1BBBE795E}"/>
                </a:ext>
              </a:extLst>
            </p:cNvPr>
            <p:cNvSpPr>
              <a:spLocks noChangeArrowheads="1"/>
            </p:cNvSpPr>
            <p:nvPr/>
          </p:nvSpPr>
          <p:spPr bwMode="auto">
            <a:xfrm>
              <a:off x="2431" y="1212"/>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64" name="Rectangle 23">
              <a:extLst>
                <a:ext uri="{FF2B5EF4-FFF2-40B4-BE49-F238E27FC236}">
                  <a16:creationId xmlns:a16="http://schemas.microsoft.com/office/drawing/2014/main" id="{E0E6A847-290C-474B-80B5-99BD33BB6176}"/>
                </a:ext>
              </a:extLst>
            </p:cNvPr>
            <p:cNvSpPr>
              <a:spLocks noChangeArrowheads="1"/>
            </p:cNvSpPr>
            <p:nvPr/>
          </p:nvSpPr>
          <p:spPr bwMode="auto">
            <a:xfrm>
              <a:off x="2846" y="1439"/>
              <a:ext cx="162"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65" name="Rectangle 24">
              <a:extLst>
                <a:ext uri="{FF2B5EF4-FFF2-40B4-BE49-F238E27FC236}">
                  <a16:creationId xmlns:a16="http://schemas.microsoft.com/office/drawing/2014/main" id="{C2113612-6F6F-4800-93FF-0000891F19B8}"/>
                </a:ext>
              </a:extLst>
            </p:cNvPr>
            <p:cNvSpPr>
              <a:spLocks noChangeArrowheads="1"/>
            </p:cNvSpPr>
            <p:nvPr/>
          </p:nvSpPr>
          <p:spPr bwMode="auto">
            <a:xfrm>
              <a:off x="2764" y="1523"/>
              <a:ext cx="160"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9" name="Rectangle 25">
              <a:extLst>
                <a:ext uri="{FF2B5EF4-FFF2-40B4-BE49-F238E27FC236}">
                  <a16:creationId xmlns:a16="http://schemas.microsoft.com/office/drawing/2014/main" id="{41A44C4D-2C34-4628-9410-1BC38FE9C36A}"/>
                </a:ext>
              </a:extLst>
            </p:cNvPr>
            <p:cNvSpPr>
              <a:spLocks noChangeArrowheads="1"/>
            </p:cNvSpPr>
            <p:nvPr/>
          </p:nvSpPr>
          <p:spPr bwMode="auto">
            <a:xfrm>
              <a:off x="2680" y="1607"/>
              <a:ext cx="161"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67" name="Rectangle 26">
              <a:extLst>
                <a:ext uri="{FF2B5EF4-FFF2-40B4-BE49-F238E27FC236}">
                  <a16:creationId xmlns:a16="http://schemas.microsoft.com/office/drawing/2014/main" id="{E174DD85-2278-4254-9D61-3F541F219BA2}"/>
                </a:ext>
              </a:extLst>
            </p:cNvPr>
            <p:cNvSpPr>
              <a:spLocks noChangeArrowheads="1"/>
            </p:cNvSpPr>
            <p:nvPr/>
          </p:nvSpPr>
          <p:spPr bwMode="auto">
            <a:xfrm>
              <a:off x="2846" y="1278"/>
              <a:ext cx="162"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68" name="Rectangle 27">
              <a:extLst>
                <a:ext uri="{FF2B5EF4-FFF2-40B4-BE49-F238E27FC236}">
                  <a16:creationId xmlns:a16="http://schemas.microsoft.com/office/drawing/2014/main" id="{0A2CB0EB-9B1D-4205-AC51-D39A2C03000E}"/>
                </a:ext>
              </a:extLst>
            </p:cNvPr>
            <p:cNvSpPr>
              <a:spLocks noChangeArrowheads="1"/>
            </p:cNvSpPr>
            <p:nvPr/>
          </p:nvSpPr>
          <p:spPr bwMode="auto">
            <a:xfrm>
              <a:off x="2764" y="1362"/>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32" name="Rectangle 28">
              <a:extLst>
                <a:ext uri="{FF2B5EF4-FFF2-40B4-BE49-F238E27FC236}">
                  <a16:creationId xmlns:a16="http://schemas.microsoft.com/office/drawing/2014/main" id="{AE310247-CAA5-4A13-B69B-05F06ECE3798}"/>
                </a:ext>
              </a:extLst>
            </p:cNvPr>
            <p:cNvSpPr>
              <a:spLocks noChangeArrowheads="1"/>
            </p:cNvSpPr>
            <p:nvPr/>
          </p:nvSpPr>
          <p:spPr bwMode="auto">
            <a:xfrm>
              <a:off x="2680" y="1446"/>
              <a:ext cx="161"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70" name="Rectangle 30">
              <a:extLst>
                <a:ext uri="{FF2B5EF4-FFF2-40B4-BE49-F238E27FC236}">
                  <a16:creationId xmlns:a16="http://schemas.microsoft.com/office/drawing/2014/main" id="{5A1BCA29-B8EF-408D-8DE3-01C22F244BB7}"/>
                </a:ext>
              </a:extLst>
            </p:cNvPr>
            <p:cNvSpPr>
              <a:spLocks noChangeArrowheads="1"/>
            </p:cNvSpPr>
            <p:nvPr/>
          </p:nvSpPr>
          <p:spPr bwMode="auto">
            <a:xfrm>
              <a:off x="2846" y="1120"/>
              <a:ext cx="162"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71" name="Rectangle 31">
              <a:extLst>
                <a:ext uri="{FF2B5EF4-FFF2-40B4-BE49-F238E27FC236}">
                  <a16:creationId xmlns:a16="http://schemas.microsoft.com/office/drawing/2014/main" id="{4087486D-129D-4953-912A-5261CCDE30C0}"/>
                </a:ext>
              </a:extLst>
            </p:cNvPr>
            <p:cNvSpPr>
              <a:spLocks noChangeArrowheads="1"/>
            </p:cNvSpPr>
            <p:nvPr/>
          </p:nvSpPr>
          <p:spPr bwMode="auto">
            <a:xfrm>
              <a:off x="2764" y="1204"/>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72" name="Rectangle 32">
              <a:extLst>
                <a:ext uri="{FF2B5EF4-FFF2-40B4-BE49-F238E27FC236}">
                  <a16:creationId xmlns:a16="http://schemas.microsoft.com/office/drawing/2014/main" id="{0F0C324A-A5D7-4482-BF34-5E094202F3DC}"/>
                </a:ext>
              </a:extLst>
            </p:cNvPr>
            <p:cNvSpPr>
              <a:spLocks noChangeArrowheads="1"/>
            </p:cNvSpPr>
            <p:nvPr/>
          </p:nvSpPr>
          <p:spPr bwMode="auto">
            <a:xfrm>
              <a:off x="2680" y="1288"/>
              <a:ext cx="161"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36" name="Rectangle 33">
              <a:extLst>
                <a:ext uri="{FF2B5EF4-FFF2-40B4-BE49-F238E27FC236}">
                  <a16:creationId xmlns:a16="http://schemas.microsoft.com/office/drawing/2014/main" id="{64779DCB-D853-4F6A-84AE-B48830B72D4B}"/>
                </a:ext>
              </a:extLst>
            </p:cNvPr>
            <p:cNvSpPr>
              <a:spLocks noChangeArrowheads="1"/>
            </p:cNvSpPr>
            <p:nvPr/>
          </p:nvSpPr>
          <p:spPr bwMode="auto">
            <a:xfrm>
              <a:off x="2597" y="1372"/>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tx1">
                  <a:lumMod val="65000"/>
                  <a:lumOff val="35000"/>
                </a:schemeClr>
              </a:extrusionClr>
              <a:contourClr>
                <a:schemeClr val="tx1">
                  <a:lumMod val="65000"/>
                  <a:lumOff val="3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37" name="Rectangle 34">
              <a:extLst>
                <a:ext uri="{FF2B5EF4-FFF2-40B4-BE49-F238E27FC236}">
                  <a16:creationId xmlns:a16="http://schemas.microsoft.com/office/drawing/2014/main" id="{EB057439-5B70-4BEA-B42A-A244F897913C}"/>
                </a:ext>
              </a:extLst>
            </p:cNvPr>
            <p:cNvSpPr>
              <a:spLocks noChangeArrowheads="1"/>
            </p:cNvSpPr>
            <p:nvPr/>
          </p:nvSpPr>
          <p:spPr bwMode="auto">
            <a:xfrm>
              <a:off x="2846" y="960"/>
              <a:ext cx="162"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38" name="Rectangle 35">
              <a:extLst>
                <a:ext uri="{FF2B5EF4-FFF2-40B4-BE49-F238E27FC236}">
                  <a16:creationId xmlns:a16="http://schemas.microsoft.com/office/drawing/2014/main" id="{B044461A-5034-4D11-A88B-DE172018063A}"/>
                </a:ext>
              </a:extLst>
            </p:cNvPr>
            <p:cNvSpPr>
              <a:spLocks noChangeArrowheads="1"/>
            </p:cNvSpPr>
            <p:nvPr/>
          </p:nvSpPr>
          <p:spPr bwMode="auto">
            <a:xfrm>
              <a:off x="2764" y="1044"/>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39" name="Rectangle 36">
              <a:extLst>
                <a:ext uri="{FF2B5EF4-FFF2-40B4-BE49-F238E27FC236}">
                  <a16:creationId xmlns:a16="http://schemas.microsoft.com/office/drawing/2014/main" id="{853DAB25-060B-494B-935E-1D39ED4859DD}"/>
                </a:ext>
              </a:extLst>
            </p:cNvPr>
            <p:cNvSpPr>
              <a:spLocks noChangeArrowheads="1"/>
            </p:cNvSpPr>
            <p:nvPr/>
          </p:nvSpPr>
          <p:spPr bwMode="auto">
            <a:xfrm>
              <a:off x="2680" y="1128"/>
              <a:ext cx="161"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77" name="Rectangle 37">
              <a:extLst>
                <a:ext uri="{FF2B5EF4-FFF2-40B4-BE49-F238E27FC236}">
                  <a16:creationId xmlns:a16="http://schemas.microsoft.com/office/drawing/2014/main" id="{715690AC-36CB-4305-91C3-0543C3FE5674}"/>
                </a:ext>
              </a:extLst>
            </p:cNvPr>
            <p:cNvSpPr>
              <a:spLocks noChangeArrowheads="1"/>
            </p:cNvSpPr>
            <p:nvPr/>
          </p:nvSpPr>
          <p:spPr bwMode="auto">
            <a:xfrm>
              <a:off x="3011" y="1439"/>
              <a:ext cx="160"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78" name="Rectangle 38">
              <a:extLst>
                <a:ext uri="{FF2B5EF4-FFF2-40B4-BE49-F238E27FC236}">
                  <a16:creationId xmlns:a16="http://schemas.microsoft.com/office/drawing/2014/main" id="{2447136B-48EE-439C-8952-A4CD29C8A879}"/>
                </a:ext>
              </a:extLst>
            </p:cNvPr>
            <p:cNvSpPr>
              <a:spLocks noChangeArrowheads="1"/>
            </p:cNvSpPr>
            <p:nvPr/>
          </p:nvSpPr>
          <p:spPr bwMode="auto">
            <a:xfrm>
              <a:off x="2927" y="1523"/>
              <a:ext cx="161" cy="160"/>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42" name="Rectangle 39">
              <a:extLst>
                <a:ext uri="{FF2B5EF4-FFF2-40B4-BE49-F238E27FC236}">
                  <a16:creationId xmlns:a16="http://schemas.microsoft.com/office/drawing/2014/main" id="{66BA8C31-1604-4E65-AC80-48DD31DEBAEF}"/>
                </a:ext>
              </a:extLst>
            </p:cNvPr>
            <p:cNvSpPr>
              <a:spLocks noChangeArrowheads="1"/>
            </p:cNvSpPr>
            <p:nvPr/>
          </p:nvSpPr>
          <p:spPr bwMode="auto">
            <a:xfrm>
              <a:off x="2844" y="1607"/>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80" name="Rectangle 40">
              <a:extLst>
                <a:ext uri="{FF2B5EF4-FFF2-40B4-BE49-F238E27FC236}">
                  <a16:creationId xmlns:a16="http://schemas.microsoft.com/office/drawing/2014/main" id="{1888ECA1-C8BD-4C43-B24F-313EE24F22D9}"/>
                </a:ext>
              </a:extLst>
            </p:cNvPr>
            <p:cNvSpPr>
              <a:spLocks noChangeArrowheads="1"/>
            </p:cNvSpPr>
            <p:nvPr/>
          </p:nvSpPr>
          <p:spPr bwMode="auto">
            <a:xfrm>
              <a:off x="3011" y="1278"/>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22581" name="Rectangle 41">
              <a:extLst>
                <a:ext uri="{FF2B5EF4-FFF2-40B4-BE49-F238E27FC236}">
                  <a16:creationId xmlns:a16="http://schemas.microsoft.com/office/drawing/2014/main" id="{41D8806C-2850-493C-AC74-CC3057D916FD}"/>
                </a:ext>
              </a:extLst>
            </p:cNvPr>
            <p:cNvSpPr>
              <a:spLocks noChangeArrowheads="1"/>
            </p:cNvSpPr>
            <p:nvPr/>
          </p:nvSpPr>
          <p:spPr bwMode="auto">
            <a:xfrm>
              <a:off x="2927" y="1362"/>
              <a:ext cx="161"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45" name="Rectangle 42">
              <a:extLst>
                <a:ext uri="{FF2B5EF4-FFF2-40B4-BE49-F238E27FC236}">
                  <a16:creationId xmlns:a16="http://schemas.microsoft.com/office/drawing/2014/main" id="{C3488AEF-6251-4EE1-ABD0-7DC590E0C78F}"/>
                </a:ext>
              </a:extLst>
            </p:cNvPr>
            <p:cNvSpPr>
              <a:spLocks noChangeArrowheads="1"/>
            </p:cNvSpPr>
            <p:nvPr/>
          </p:nvSpPr>
          <p:spPr bwMode="auto">
            <a:xfrm>
              <a:off x="2844" y="1446"/>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83" name="Rectangle 43">
              <a:extLst>
                <a:ext uri="{FF2B5EF4-FFF2-40B4-BE49-F238E27FC236}">
                  <a16:creationId xmlns:a16="http://schemas.microsoft.com/office/drawing/2014/main" id="{B7407AEC-46F6-4A33-9471-90DD8C4AE15C}"/>
                </a:ext>
              </a:extLst>
            </p:cNvPr>
            <p:cNvSpPr>
              <a:spLocks noChangeArrowheads="1"/>
            </p:cNvSpPr>
            <p:nvPr/>
          </p:nvSpPr>
          <p:spPr bwMode="auto">
            <a:xfrm>
              <a:off x="3011" y="1120"/>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47" name="Rectangle 44">
              <a:extLst>
                <a:ext uri="{FF2B5EF4-FFF2-40B4-BE49-F238E27FC236}">
                  <a16:creationId xmlns:a16="http://schemas.microsoft.com/office/drawing/2014/main" id="{029B953E-7BEE-4A3B-B66C-0A92705479A1}"/>
                </a:ext>
              </a:extLst>
            </p:cNvPr>
            <p:cNvSpPr>
              <a:spLocks noChangeArrowheads="1"/>
            </p:cNvSpPr>
            <p:nvPr/>
          </p:nvSpPr>
          <p:spPr bwMode="auto">
            <a:xfrm>
              <a:off x="2927" y="1204"/>
              <a:ext cx="161"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22585" name="Rectangle 45">
              <a:extLst>
                <a:ext uri="{FF2B5EF4-FFF2-40B4-BE49-F238E27FC236}">
                  <a16:creationId xmlns:a16="http://schemas.microsoft.com/office/drawing/2014/main" id="{44C11315-7C89-4AFB-BD4B-EC2876814EF0}"/>
                </a:ext>
              </a:extLst>
            </p:cNvPr>
            <p:cNvSpPr>
              <a:spLocks noChangeArrowheads="1"/>
            </p:cNvSpPr>
            <p:nvPr/>
          </p:nvSpPr>
          <p:spPr bwMode="auto">
            <a:xfrm>
              <a:off x="2844" y="1288"/>
              <a:ext cx="160" cy="161"/>
            </a:xfrm>
            <a:prstGeom prst="rect">
              <a:avLst/>
            </a:prstGeom>
            <a:solidFill>
              <a:schemeClr val="tx1"/>
            </a:solidFill>
            <a:ln w="9525">
              <a:miter lim="800000"/>
              <a:headEnd/>
              <a:tailEnd/>
            </a:ln>
            <a:effectLst/>
            <a:scene3d>
              <a:camera prst="legacyObliqueTopRight"/>
              <a:lightRig rig="legacyFlat3" dir="b"/>
            </a:scene3d>
            <a:sp3d extrusionH="430200" prstMaterial="legacyPlastic">
              <a:bevelT w="13500" h="13500" prst="angle"/>
              <a:bevelB w="13500" h="13500" prst="angle"/>
              <a:extrusionClr>
                <a:schemeClr val="tx1"/>
              </a:extrusionClr>
              <a:contourClr>
                <a:schemeClr val="tx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49" name="Rectangle 47">
              <a:extLst>
                <a:ext uri="{FF2B5EF4-FFF2-40B4-BE49-F238E27FC236}">
                  <a16:creationId xmlns:a16="http://schemas.microsoft.com/office/drawing/2014/main" id="{C6A2E0EE-5D96-4AA0-8997-91E1155ACDA5}"/>
                </a:ext>
              </a:extLst>
            </p:cNvPr>
            <p:cNvSpPr>
              <a:spLocks noChangeArrowheads="1"/>
            </p:cNvSpPr>
            <p:nvPr/>
          </p:nvSpPr>
          <p:spPr bwMode="auto">
            <a:xfrm>
              <a:off x="3011" y="960"/>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0" name="Rectangle 48">
              <a:extLst>
                <a:ext uri="{FF2B5EF4-FFF2-40B4-BE49-F238E27FC236}">
                  <a16:creationId xmlns:a16="http://schemas.microsoft.com/office/drawing/2014/main" id="{3DC402D3-1625-4D7E-A4D7-5B56F66EB148}"/>
                </a:ext>
              </a:extLst>
            </p:cNvPr>
            <p:cNvSpPr>
              <a:spLocks noChangeArrowheads="1"/>
            </p:cNvSpPr>
            <p:nvPr/>
          </p:nvSpPr>
          <p:spPr bwMode="auto">
            <a:xfrm>
              <a:off x="2844" y="1128"/>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1" name="Rectangle 49">
              <a:extLst>
                <a:ext uri="{FF2B5EF4-FFF2-40B4-BE49-F238E27FC236}">
                  <a16:creationId xmlns:a16="http://schemas.microsoft.com/office/drawing/2014/main" id="{6F5B7ABF-E382-48D6-BBE3-624B0C696C2E}"/>
                </a:ext>
              </a:extLst>
            </p:cNvPr>
            <p:cNvSpPr>
              <a:spLocks noChangeArrowheads="1"/>
            </p:cNvSpPr>
            <p:nvPr/>
          </p:nvSpPr>
          <p:spPr bwMode="auto">
            <a:xfrm>
              <a:off x="3176" y="1439"/>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2" name="Rectangle 50">
              <a:extLst>
                <a:ext uri="{FF2B5EF4-FFF2-40B4-BE49-F238E27FC236}">
                  <a16:creationId xmlns:a16="http://schemas.microsoft.com/office/drawing/2014/main" id="{702F4562-176B-4D5C-A9BD-95901E62DE4F}"/>
                </a:ext>
              </a:extLst>
            </p:cNvPr>
            <p:cNvSpPr>
              <a:spLocks noChangeArrowheads="1"/>
            </p:cNvSpPr>
            <p:nvPr/>
          </p:nvSpPr>
          <p:spPr bwMode="auto">
            <a:xfrm>
              <a:off x="3092" y="1523"/>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3" name="Rectangle 51">
              <a:extLst>
                <a:ext uri="{FF2B5EF4-FFF2-40B4-BE49-F238E27FC236}">
                  <a16:creationId xmlns:a16="http://schemas.microsoft.com/office/drawing/2014/main" id="{74A99BD6-B773-439A-BBD2-A7D4C9C777D3}"/>
                </a:ext>
              </a:extLst>
            </p:cNvPr>
            <p:cNvSpPr>
              <a:spLocks noChangeArrowheads="1"/>
            </p:cNvSpPr>
            <p:nvPr/>
          </p:nvSpPr>
          <p:spPr bwMode="auto">
            <a:xfrm>
              <a:off x="3009" y="1607"/>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4" name="Rectangle 52">
              <a:extLst>
                <a:ext uri="{FF2B5EF4-FFF2-40B4-BE49-F238E27FC236}">
                  <a16:creationId xmlns:a16="http://schemas.microsoft.com/office/drawing/2014/main" id="{276CD949-BF81-409E-B212-BA2DEB64726A}"/>
                </a:ext>
              </a:extLst>
            </p:cNvPr>
            <p:cNvSpPr>
              <a:spLocks noChangeArrowheads="1"/>
            </p:cNvSpPr>
            <p:nvPr/>
          </p:nvSpPr>
          <p:spPr bwMode="auto">
            <a:xfrm>
              <a:off x="3092" y="1362"/>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5" name="Rectangle 53">
              <a:extLst>
                <a:ext uri="{FF2B5EF4-FFF2-40B4-BE49-F238E27FC236}">
                  <a16:creationId xmlns:a16="http://schemas.microsoft.com/office/drawing/2014/main" id="{C32546D4-A249-49C5-8B45-3AACFFE02A6F}"/>
                </a:ext>
              </a:extLst>
            </p:cNvPr>
            <p:cNvSpPr>
              <a:spLocks noChangeArrowheads="1"/>
            </p:cNvSpPr>
            <p:nvPr/>
          </p:nvSpPr>
          <p:spPr bwMode="auto">
            <a:xfrm>
              <a:off x="3009" y="1446"/>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6" name="Rectangle 54">
              <a:extLst>
                <a:ext uri="{FF2B5EF4-FFF2-40B4-BE49-F238E27FC236}">
                  <a16:creationId xmlns:a16="http://schemas.microsoft.com/office/drawing/2014/main" id="{A531B1D6-941A-4941-A460-E75F4C819135}"/>
                </a:ext>
              </a:extLst>
            </p:cNvPr>
            <p:cNvSpPr>
              <a:spLocks noChangeArrowheads="1"/>
            </p:cNvSpPr>
            <p:nvPr/>
          </p:nvSpPr>
          <p:spPr bwMode="auto">
            <a:xfrm>
              <a:off x="2925" y="1530"/>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7" name="Rectangle 55">
              <a:extLst>
                <a:ext uri="{FF2B5EF4-FFF2-40B4-BE49-F238E27FC236}">
                  <a16:creationId xmlns:a16="http://schemas.microsoft.com/office/drawing/2014/main" id="{799A3438-49A6-4A54-995E-3D0060CA2052}"/>
                </a:ext>
              </a:extLst>
            </p:cNvPr>
            <p:cNvSpPr>
              <a:spLocks noChangeArrowheads="1"/>
            </p:cNvSpPr>
            <p:nvPr/>
          </p:nvSpPr>
          <p:spPr bwMode="auto">
            <a:xfrm>
              <a:off x="3176" y="1120"/>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8" name="Rectangle 56">
              <a:extLst>
                <a:ext uri="{FF2B5EF4-FFF2-40B4-BE49-F238E27FC236}">
                  <a16:creationId xmlns:a16="http://schemas.microsoft.com/office/drawing/2014/main" id="{127FB31A-DCB7-470D-A82F-7A4C88C4D8BC}"/>
                </a:ext>
              </a:extLst>
            </p:cNvPr>
            <p:cNvSpPr>
              <a:spLocks noChangeArrowheads="1"/>
            </p:cNvSpPr>
            <p:nvPr/>
          </p:nvSpPr>
          <p:spPr bwMode="auto">
            <a:xfrm>
              <a:off x="3176" y="960"/>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59" name="Rectangle 57">
              <a:extLst>
                <a:ext uri="{FF2B5EF4-FFF2-40B4-BE49-F238E27FC236}">
                  <a16:creationId xmlns:a16="http://schemas.microsoft.com/office/drawing/2014/main" id="{79DBC93C-871F-4481-9756-FA99DE396C0C}"/>
                </a:ext>
              </a:extLst>
            </p:cNvPr>
            <p:cNvSpPr>
              <a:spLocks noChangeArrowheads="1"/>
            </p:cNvSpPr>
            <p:nvPr/>
          </p:nvSpPr>
          <p:spPr bwMode="auto">
            <a:xfrm>
              <a:off x="3092" y="1044"/>
              <a:ext cx="160"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60" name="Rectangle 58">
              <a:extLst>
                <a:ext uri="{FF2B5EF4-FFF2-40B4-BE49-F238E27FC236}">
                  <a16:creationId xmlns:a16="http://schemas.microsoft.com/office/drawing/2014/main" id="{7E465C04-D6C0-45C5-BEC5-3016F49107CA}"/>
                </a:ext>
              </a:extLst>
            </p:cNvPr>
            <p:cNvSpPr>
              <a:spLocks noChangeArrowheads="1"/>
            </p:cNvSpPr>
            <p:nvPr/>
          </p:nvSpPr>
          <p:spPr bwMode="auto">
            <a:xfrm>
              <a:off x="2925" y="1372"/>
              <a:ext cx="160" cy="161"/>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sp>
          <p:nvSpPr>
            <p:cNvPr id="61" name="Rectangle 59">
              <a:extLst>
                <a:ext uri="{FF2B5EF4-FFF2-40B4-BE49-F238E27FC236}">
                  <a16:creationId xmlns:a16="http://schemas.microsoft.com/office/drawing/2014/main" id="{2EFB2958-BF5C-41A2-8120-BAB511FA2BD2}"/>
                </a:ext>
              </a:extLst>
            </p:cNvPr>
            <p:cNvSpPr>
              <a:spLocks noChangeArrowheads="1"/>
            </p:cNvSpPr>
            <p:nvPr/>
          </p:nvSpPr>
          <p:spPr bwMode="auto">
            <a:xfrm>
              <a:off x="2760" y="1212"/>
              <a:ext cx="162" cy="160"/>
            </a:xfrm>
            <a:prstGeom prst="rect">
              <a:avLst/>
            </a:prstGeom>
            <a:solidFill>
              <a:schemeClr val="bg1">
                <a:lumMod val="65000"/>
              </a:schemeClr>
            </a:solidFill>
            <a:ln w="12700">
              <a:miter lim="800000"/>
              <a:headEnd/>
              <a:tailEnd/>
            </a:ln>
            <a:effectLst/>
            <a:scene3d>
              <a:camera prst="legacyObliqueTopRight"/>
              <a:lightRig rig="legacyFlat3" dir="b"/>
            </a:scene3d>
            <a:sp3d extrusionH="430200" contourW="12700" prstMaterial="legacyPlastic">
              <a:bevelT w="13500" h="13500" prst="angle"/>
              <a:bevelB w="13500" h="13500" prst="angle"/>
              <a:extrusionClr>
                <a:schemeClr val="bg1">
                  <a:lumMod val="65000"/>
                </a:schemeClr>
              </a:extrusionClr>
              <a:contourClr>
                <a:schemeClr val="bg1">
                  <a:lumMod val="65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a:defRPr/>
              </a:pPr>
              <a:endParaRPr lang="fr-FR">
                <a:solidFill>
                  <a:prstClr val="black"/>
                </a:solidFill>
                <a:latin typeface="Arial"/>
              </a:endParaRPr>
            </a:p>
          </p:txBody>
        </p:sp>
      </p:grpSp>
      <p:cxnSp>
        <p:nvCxnSpPr>
          <p:cNvPr id="62" name="Connecteur droit 61">
            <a:extLst>
              <a:ext uri="{FF2B5EF4-FFF2-40B4-BE49-F238E27FC236}">
                <a16:creationId xmlns:a16="http://schemas.microsoft.com/office/drawing/2014/main" id="{58466BF0-83D2-4632-A680-0618F7939377}"/>
              </a:ext>
            </a:extLst>
          </p:cNvPr>
          <p:cNvCxnSpPr>
            <a:stCxn id="22540" idx="0"/>
          </p:cNvCxnSpPr>
          <p:nvPr/>
        </p:nvCxnSpPr>
        <p:spPr>
          <a:xfrm flipV="1">
            <a:off x="7967664" y="3885126"/>
            <a:ext cx="1620837" cy="20002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A0DBEBB9-DEB9-436F-AE11-D80748B5190D}"/>
              </a:ext>
            </a:extLst>
          </p:cNvPr>
          <p:cNvCxnSpPr>
            <a:stCxn id="80" idx="1"/>
            <a:endCxn id="22539" idx="3"/>
          </p:cNvCxnSpPr>
          <p:nvPr/>
        </p:nvCxnSpPr>
        <p:spPr>
          <a:xfrm flipV="1">
            <a:off x="2544763" y="3323150"/>
            <a:ext cx="698500" cy="19208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4557CCCB-4512-4D52-9365-6D4AE12509B4}"/>
              </a:ext>
            </a:extLst>
          </p:cNvPr>
          <p:cNvCxnSpPr>
            <a:endCxn id="22539" idx="2"/>
          </p:cNvCxnSpPr>
          <p:nvPr/>
        </p:nvCxnSpPr>
        <p:spPr>
          <a:xfrm flipV="1">
            <a:off x="2516189" y="2408751"/>
            <a:ext cx="727075" cy="98901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CA7DC97F-35CB-40E1-A899-4FFB6565AD93}"/>
              </a:ext>
            </a:extLst>
          </p:cNvPr>
          <p:cNvCxnSpPr>
            <a:endCxn id="22539" idx="0"/>
          </p:cNvCxnSpPr>
          <p:nvPr/>
        </p:nvCxnSpPr>
        <p:spPr>
          <a:xfrm>
            <a:off x="2535239" y="3661288"/>
            <a:ext cx="1698625" cy="271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2537" name="Picture 3" descr="C:\Users\Stephanie\Downloads\1341072513_film_camera_16mm.png">
            <a:extLst>
              <a:ext uri="{FF2B5EF4-FFF2-40B4-BE49-F238E27FC236}">
                <a16:creationId xmlns:a16="http://schemas.microsoft.com/office/drawing/2014/main" id="{51CE1892-7DB6-4F85-814E-087CF1C01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88417" flipH="1">
            <a:off x="1622426" y="3067564"/>
            <a:ext cx="10699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3" descr="C:\Users\Stephanie\Downloads\1341072513_film_camera_16mm.png">
            <a:extLst>
              <a:ext uri="{FF2B5EF4-FFF2-40B4-BE49-F238E27FC236}">
                <a16:creationId xmlns:a16="http://schemas.microsoft.com/office/drawing/2014/main" id="{F5CE19C7-66AA-497D-9759-C3E54BC36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96516">
            <a:off x="9464676" y="3304101"/>
            <a:ext cx="10699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Freeform 4">
            <a:extLst>
              <a:ext uri="{FF2B5EF4-FFF2-40B4-BE49-F238E27FC236}">
                <a16:creationId xmlns:a16="http://schemas.microsoft.com/office/drawing/2014/main" id="{C1432626-B3F6-4C85-80CD-19BDB46FF5A6}"/>
              </a:ext>
            </a:extLst>
          </p:cNvPr>
          <p:cNvSpPr>
            <a:spLocks/>
          </p:cNvSpPr>
          <p:nvPr/>
        </p:nvSpPr>
        <p:spPr bwMode="auto">
          <a:xfrm>
            <a:off x="3243263" y="2408750"/>
            <a:ext cx="990600" cy="1524000"/>
          </a:xfrm>
          <a:custGeom>
            <a:avLst/>
            <a:gdLst>
              <a:gd name="T0" fmla="*/ 990600 w 624"/>
              <a:gd name="T1" fmla="*/ 1524000 h 960"/>
              <a:gd name="T2" fmla="*/ 990600 w 624"/>
              <a:gd name="T3" fmla="*/ 609600 h 960"/>
              <a:gd name="T4" fmla="*/ 0 w 624"/>
              <a:gd name="T5" fmla="*/ 0 h 960"/>
              <a:gd name="T6" fmla="*/ 0 w 624"/>
              <a:gd name="T7" fmla="*/ 914400 h 960"/>
              <a:gd name="T8" fmla="*/ 990600 w 624"/>
              <a:gd name="T9" fmla="*/ 1524000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960">
                <a:moveTo>
                  <a:pt x="624" y="960"/>
                </a:moveTo>
                <a:lnTo>
                  <a:pt x="624" y="384"/>
                </a:lnTo>
                <a:lnTo>
                  <a:pt x="0" y="0"/>
                </a:lnTo>
                <a:lnTo>
                  <a:pt x="0" y="576"/>
                </a:lnTo>
                <a:lnTo>
                  <a:pt x="624" y="960"/>
                </a:ln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2540" name="Freeform 5">
            <a:extLst>
              <a:ext uri="{FF2B5EF4-FFF2-40B4-BE49-F238E27FC236}">
                <a16:creationId xmlns:a16="http://schemas.microsoft.com/office/drawing/2014/main" id="{92A90DAF-C4B8-4E53-8716-3FCA33FB07E0}"/>
              </a:ext>
            </a:extLst>
          </p:cNvPr>
          <p:cNvSpPr>
            <a:spLocks/>
          </p:cNvSpPr>
          <p:nvPr/>
        </p:nvSpPr>
        <p:spPr bwMode="auto">
          <a:xfrm flipH="1">
            <a:off x="7967663" y="2561150"/>
            <a:ext cx="990600" cy="1524000"/>
          </a:xfrm>
          <a:custGeom>
            <a:avLst/>
            <a:gdLst>
              <a:gd name="T0" fmla="*/ 990600 w 624"/>
              <a:gd name="T1" fmla="*/ 1524000 h 960"/>
              <a:gd name="T2" fmla="*/ 990600 w 624"/>
              <a:gd name="T3" fmla="*/ 609600 h 960"/>
              <a:gd name="T4" fmla="*/ 0 w 624"/>
              <a:gd name="T5" fmla="*/ 0 h 960"/>
              <a:gd name="T6" fmla="*/ 0 w 624"/>
              <a:gd name="T7" fmla="*/ 914400 h 960"/>
              <a:gd name="T8" fmla="*/ 990600 w 624"/>
              <a:gd name="T9" fmla="*/ 1524000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960">
                <a:moveTo>
                  <a:pt x="624" y="960"/>
                </a:moveTo>
                <a:lnTo>
                  <a:pt x="624" y="384"/>
                </a:lnTo>
                <a:lnTo>
                  <a:pt x="0" y="0"/>
                </a:lnTo>
                <a:lnTo>
                  <a:pt x="0" y="576"/>
                </a:lnTo>
                <a:lnTo>
                  <a:pt x="624" y="960"/>
                </a:ln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2541" name="Text Box 6">
            <a:extLst>
              <a:ext uri="{FF2B5EF4-FFF2-40B4-BE49-F238E27FC236}">
                <a16:creationId xmlns:a16="http://schemas.microsoft.com/office/drawing/2014/main" id="{D0EFC74F-8D7E-4CAA-92A7-38BFC327A092}"/>
              </a:ext>
            </a:extLst>
          </p:cNvPr>
          <p:cNvSpPr txBox="1">
            <a:spLocks noChangeArrowheads="1"/>
          </p:cNvSpPr>
          <p:nvPr/>
        </p:nvSpPr>
        <p:spPr bwMode="auto">
          <a:xfrm>
            <a:off x="1935163" y="2911988"/>
            <a:ext cx="80645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spcBef>
                <a:spcPct val="50000"/>
              </a:spcBef>
            </a:pPr>
            <a:r>
              <a:rPr lang="en-US" altLang="fr-FR" sz="1300" b="1">
                <a:solidFill>
                  <a:srgbClr val="000000"/>
                </a:solidFill>
                <a:latin typeface="Arial" panose="020B0604020202020204" pitchFamily="34" charset="0"/>
                <a:cs typeface="Arial" panose="020B0604020202020204" pitchFamily="34" charset="0"/>
              </a:rPr>
              <a:t>Image 1</a:t>
            </a:r>
          </a:p>
        </p:txBody>
      </p:sp>
      <p:sp>
        <p:nvSpPr>
          <p:cNvPr id="22542" name="Text Box 7">
            <a:extLst>
              <a:ext uri="{FF2B5EF4-FFF2-40B4-BE49-F238E27FC236}">
                <a16:creationId xmlns:a16="http://schemas.microsoft.com/office/drawing/2014/main" id="{01F7052C-985F-49C2-85CD-0F8954D4EF17}"/>
              </a:ext>
            </a:extLst>
          </p:cNvPr>
          <p:cNvSpPr txBox="1">
            <a:spLocks noChangeArrowheads="1"/>
          </p:cNvSpPr>
          <p:nvPr/>
        </p:nvSpPr>
        <p:spPr bwMode="auto">
          <a:xfrm>
            <a:off x="9145589" y="2921513"/>
            <a:ext cx="83343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spcBef>
                <a:spcPct val="50000"/>
              </a:spcBef>
            </a:pPr>
            <a:r>
              <a:rPr lang="en-US" altLang="fr-FR" sz="1300" b="1">
                <a:solidFill>
                  <a:srgbClr val="000000"/>
                </a:solidFill>
                <a:latin typeface="Arial" panose="020B0604020202020204" pitchFamily="34" charset="0"/>
                <a:cs typeface="Arial" panose="020B0604020202020204" pitchFamily="34" charset="0"/>
              </a:rPr>
              <a:t>Image N</a:t>
            </a:r>
          </a:p>
        </p:txBody>
      </p:sp>
      <p:sp>
        <p:nvSpPr>
          <p:cNvPr id="72" name="Text Box 8">
            <a:extLst>
              <a:ext uri="{FF2B5EF4-FFF2-40B4-BE49-F238E27FC236}">
                <a16:creationId xmlns:a16="http://schemas.microsoft.com/office/drawing/2014/main" id="{5EB1197E-DA16-4900-A2DC-199F99225E99}"/>
              </a:ext>
            </a:extLst>
          </p:cNvPr>
          <p:cNvSpPr txBox="1">
            <a:spLocks noChangeArrowheads="1"/>
          </p:cNvSpPr>
          <p:nvPr/>
        </p:nvSpPr>
        <p:spPr bwMode="auto">
          <a:xfrm>
            <a:off x="5697539" y="3381372"/>
            <a:ext cx="60785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a:spcBef>
                <a:spcPct val="50000"/>
              </a:spcBef>
              <a:defRPr/>
            </a:pPr>
            <a:r>
              <a:rPr lang="en-US" dirty="0">
                <a:solidFill>
                  <a:prstClr val="black"/>
                </a:solidFill>
                <a:effectLst>
                  <a:outerShdw blurRad="38100" dist="38100" dir="2700000" algn="tl">
                    <a:srgbClr val="000000"/>
                  </a:outerShdw>
                </a:effectLst>
                <a:latin typeface="Arial"/>
              </a:rPr>
              <a:t>…...</a:t>
            </a:r>
          </a:p>
        </p:txBody>
      </p:sp>
      <p:sp>
        <p:nvSpPr>
          <p:cNvPr id="73" name="Rectangle 66">
            <a:extLst>
              <a:ext uri="{FF2B5EF4-FFF2-40B4-BE49-F238E27FC236}">
                <a16:creationId xmlns:a16="http://schemas.microsoft.com/office/drawing/2014/main" id="{43DD4B80-81A3-4BB2-93BA-8017D9B04463}"/>
              </a:ext>
            </a:extLst>
          </p:cNvPr>
          <p:cNvSpPr>
            <a:spLocks noChangeArrowheads="1"/>
          </p:cNvSpPr>
          <p:nvPr/>
        </p:nvSpPr>
        <p:spPr bwMode="auto">
          <a:xfrm>
            <a:off x="5903913" y="2580200"/>
            <a:ext cx="258762" cy="260350"/>
          </a:xfrm>
          <a:prstGeom prst="rect">
            <a:avLst/>
          </a:prstGeom>
          <a:solidFill>
            <a:schemeClr val="hlink"/>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grpSp>
        <p:nvGrpSpPr>
          <p:cNvPr id="74" name="Group 120">
            <a:extLst>
              <a:ext uri="{FF2B5EF4-FFF2-40B4-BE49-F238E27FC236}">
                <a16:creationId xmlns:a16="http://schemas.microsoft.com/office/drawing/2014/main" id="{923F59ED-6D33-4ECF-8787-F5A9865C2C28}"/>
              </a:ext>
            </a:extLst>
          </p:cNvPr>
          <p:cNvGrpSpPr>
            <a:grpSpLocks/>
          </p:cNvGrpSpPr>
          <p:nvPr/>
        </p:nvGrpSpPr>
        <p:grpSpPr bwMode="auto">
          <a:xfrm>
            <a:off x="2544764" y="2710375"/>
            <a:ext cx="7091363" cy="1047750"/>
            <a:chOff x="643" y="1456"/>
            <a:chExt cx="4467" cy="660"/>
          </a:xfrm>
          <a:solidFill>
            <a:schemeClr val="bg1">
              <a:lumMod val="65000"/>
            </a:schemeClr>
          </a:solidFill>
        </p:grpSpPr>
        <p:grpSp>
          <p:nvGrpSpPr>
            <p:cNvPr id="75" name="Group 121">
              <a:extLst>
                <a:ext uri="{FF2B5EF4-FFF2-40B4-BE49-F238E27FC236}">
                  <a16:creationId xmlns:a16="http://schemas.microsoft.com/office/drawing/2014/main" id="{905CAD8E-CAD0-45F5-B3DA-36D8E7577126}"/>
                </a:ext>
              </a:extLst>
            </p:cNvPr>
            <p:cNvGrpSpPr>
              <a:grpSpLocks/>
            </p:cNvGrpSpPr>
            <p:nvPr/>
          </p:nvGrpSpPr>
          <p:grpSpPr bwMode="auto">
            <a:xfrm>
              <a:off x="643" y="1456"/>
              <a:ext cx="2214" cy="507"/>
              <a:chOff x="658" y="2471"/>
              <a:chExt cx="2214" cy="507"/>
            </a:xfrm>
            <a:grpFill/>
          </p:grpSpPr>
          <p:sp>
            <p:nvSpPr>
              <p:cNvPr id="79" name="Line 122">
                <a:extLst>
                  <a:ext uri="{FF2B5EF4-FFF2-40B4-BE49-F238E27FC236}">
                    <a16:creationId xmlns:a16="http://schemas.microsoft.com/office/drawing/2014/main" id="{513E31F9-E033-4BBA-A21B-68E9AC8AB477}"/>
                  </a:ext>
                </a:extLst>
              </p:cNvPr>
              <p:cNvSpPr>
                <a:spLocks noChangeShapeType="1"/>
              </p:cNvSpPr>
              <p:nvPr/>
            </p:nvSpPr>
            <p:spPr bwMode="auto">
              <a:xfrm flipH="1">
                <a:off x="1719" y="2471"/>
                <a:ext cx="1153" cy="262"/>
              </a:xfrm>
              <a:prstGeom prst="line">
                <a:avLst/>
              </a:prstGeom>
              <a:grp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fr-FR">
                  <a:solidFill>
                    <a:prstClr val="black"/>
                  </a:solidFill>
                  <a:latin typeface="Arial"/>
                </a:endParaRPr>
              </a:p>
            </p:txBody>
          </p:sp>
          <p:sp>
            <p:nvSpPr>
              <p:cNvPr id="80" name="Line 123">
                <a:extLst>
                  <a:ext uri="{FF2B5EF4-FFF2-40B4-BE49-F238E27FC236}">
                    <a16:creationId xmlns:a16="http://schemas.microsoft.com/office/drawing/2014/main" id="{FB0974BB-D6AB-4020-812A-11E2A5B4E065}"/>
                  </a:ext>
                </a:extLst>
              </p:cNvPr>
              <p:cNvSpPr>
                <a:spLocks noChangeShapeType="1"/>
              </p:cNvSpPr>
              <p:nvPr/>
            </p:nvSpPr>
            <p:spPr bwMode="auto">
              <a:xfrm flipH="1">
                <a:off x="658" y="2805"/>
                <a:ext cx="749" cy="173"/>
              </a:xfrm>
              <a:prstGeom prst="line">
                <a:avLst/>
              </a:prstGeom>
              <a:grp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fr-FR">
                  <a:solidFill>
                    <a:prstClr val="black"/>
                  </a:solidFill>
                  <a:latin typeface="Arial"/>
                </a:endParaRPr>
              </a:p>
            </p:txBody>
          </p:sp>
        </p:grpSp>
        <p:grpSp>
          <p:nvGrpSpPr>
            <p:cNvPr id="76" name="Group 124">
              <a:extLst>
                <a:ext uri="{FF2B5EF4-FFF2-40B4-BE49-F238E27FC236}">
                  <a16:creationId xmlns:a16="http://schemas.microsoft.com/office/drawing/2014/main" id="{015A6D71-6D19-430D-9403-971D2726E303}"/>
                </a:ext>
              </a:extLst>
            </p:cNvPr>
            <p:cNvGrpSpPr>
              <a:grpSpLocks/>
            </p:cNvGrpSpPr>
            <p:nvPr/>
          </p:nvGrpSpPr>
          <p:grpSpPr bwMode="auto">
            <a:xfrm>
              <a:off x="2857" y="1456"/>
              <a:ext cx="2253" cy="660"/>
              <a:chOff x="2872" y="2471"/>
              <a:chExt cx="2253" cy="660"/>
            </a:xfrm>
            <a:grpFill/>
          </p:grpSpPr>
          <p:sp>
            <p:nvSpPr>
              <p:cNvPr id="77" name="Line 125">
                <a:extLst>
                  <a:ext uri="{FF2B5EF4-FFF2-40B4-BE49-F238E27FC236}">
                    <a16:creationId xmlns:a16="http://schemas.microsoft.com/office/drawing/2014/main" id="{6EF918BA-58ED-4A10-B1EE-6B8D0B4AFAEF}"/>
                  </a:ext>
                </a:extLst>
              </p:cNvPr>
              <p:cNvSpPr>
                <a:spLocks noChangeShapeType="1"/>
              </p:cNvSpPr>
              <p:nvPr/>
            </p:nvSpPr>
            <p:spPr bwMode="auto">
              <a:xfrm>
                <a:off x="2872" y="2471"/>
                <a:ext cx="1195" cy="349"/>
              </a:xfrm>
              <a:prstGeom prst="line">
                <a:avLst/>
              </a:prstGeom>
              <a:grp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fr-FR">
                  <a:solidFill>
                    <a:prstClr val="black"/>
                  </a:solidFill>
                  <a:latin typeface="Arial"/>
                </a:endParaRPr>
              </a:p>
            </p:txBody>
          </p:sp>
          <p:sp>
            <p:nvSpPr>
              <p:cNvPr id="78" name="Line 126">
                <a:extLst>
                  <a:ext uri="{FF2B5EF4-FFF2-40B4-BE49-F238E27FC236}">
                    <a16:creationId xmlns:a16="http://schemas.microsoft.com/office/drawing/2014/main" id="{A7F65D72-56C6-44E7-A5FA-AE782F5B3D98}"/>
                  </a:ext>
                </a:extLst>
              </p:cNvPr>
              <p:cNvSpPr>
                <a:spLocks noChangeShapeType="1"/>
              </p:cNvSpPr>
              <p:nvPr/>
            </p:nvSpPr>
            <p:spPr bwMode="auto">
              <a:xfrm>
                <a:off x="4437" y="2923"/>
                <a:ext cx="688" cy="208"/>
              </a:xfrm>
              <a:prstGeom prst="line">
                <a:avLst/>
              </a:prstGeom>
              <a:grpFill/>
              <a:ln w="2857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fr-FR">
                  <a:solidFill>
                    <a:prstClr val="black"/>
                  </a:solidFill>
                  <a:latin typeface="Arial"/>
                </a:endParaRPr>
              </a:p>
            </p:txBody>
          </p:sp>
        </p:grpSp>
      </p:grpSp>
      <p:sp>
        <p:nvSpPr>
          <p:cNvPr id="22546" name="ZoneTexte 80">
            <a:extLst>
              <a:ext uri="{FF2B5EF4-FFF2-40B4-BE49-F238E27FC236}">
                <a16:creationId xmlns:a16="http://schemas.microsoft.com/office/drawing/2014/main" id="{56ED394A-94B9-43B1-AB4F-8285C8335AA3}"/>
              </a:ext>
            </a:extLst>
          </p:cNvPr>
          <p:cNvSpPr txBox="1">
            <a:spLocks noChangeArrowheads="1"/>
          </p:cNvSpPr>
          <p:nvPr/>
        </p:nvSpPr>
        <p:spPr bwMode="auto">
          <a:xfrm>
            <a:off x="3854450" y="6475925"/>
            <a:ext cx="68135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en-US" altLang="fr-FR" sz="900">
                <a:solidFill>
                  <a:srgbClr val="000000"/>
                </a:solidFill>
                <a:latin typeface="Arial" panose="020B0604020202020204" pitchFamily="34" charset="0"/>
                <a:cs typeface="DejaVu Sans"/>
              </a:rPr>
              <a:t>Kiriakos N. Kutulakos and Steven M. Seitz, A theory of shape by space carving, Int. J. </a:t>
            </a:r>
            <a:r>
              <a:rPr lang="fr-FR" altLang="fr-FR" sz="900">
                <a:solidFill>
                  <a:srgbClr val="000000"/>
                </a:solidFill>
                <a:latin typeface="Arial" panose="020B0604020202020204" pitchFamily="34" charset="0"/>
                <a:cs typeface="DejaVu Sans"/>
              </a:rPr>
              <a:t>Comput. Vision 38 (2000), no. 3, 199–218.</a:t>
            </a:r>
          </a:p>
        </p:txBody>
      </p:sp>
      <p:cxnSp>
        <p:nvCxnSpPr>
          <p:cNvPr id="82" name="Connecteur droit 81">
            <a:extLst>
              <a:ext uri="{FF2B5EF4-FFF2-40B4-BE49-F238E27FC236}">
                <a16:creationId xmlns:a16="http://schemas.microsoft.com/office/drawing/2014/main" id="{3A78B1D6-11E9-49FE-BEFF-C2EDE3AEB81A}"/>
              </a:ext>
            </a:extLst>
          </p:cNvPr>
          <p:cNvCxnSpPr>
            <a:endCxn id="22539" idx="1"/>
          </p:cNvCxnSpPr>
          <p:nvPr/>
        </p:nvCxnSpPr>
        <p:spPr>
          <a:xfrm flipV="1">
            <a:off x="2457451" y="3018351"/>
            <a:ext cx="1776413" cy="55562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F90E50EB-B9BB-4B2B-9108-1A3B6E56A6C9}"/>
              </a:ext>
            </a:extLst>
          </p:cNvPr>
          <p:cNvCxnSpPr>
            <a:endCxn id="22540" idx="1"/>
          </p:cNvCxnSpPr>
          <p:nvPr/>
        </p:nvCxnSpPr>
        <p:spPr>
          <a:xfrm flipH="1" flipV="1">
            <a:off x="7967663" y="3170751"/>
            <a:ext cx="1757362" cy="6270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F0066F38-E5A6-47ED-A9E5-BA498E481B9B}"/>
              </a:ext>
            </a:extLst>
          </p:cNvPr>
          <p:cNvCxnSpPr>
            <a:stCxn id="22540" idx="2"/>
          </p:cNvCxnSpPr>
          <p:nvPr/>
        </p:nvCxnSpPr>
        <p:spPr>
          <a:xfrm>
            <a:off x="8958263" y="2561151"/>
            <a:ext cx="639762" cy="105092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0B7F7E5E-4DF8-467B-9B62-05BA20668B23}"/>
              </a:ext>
            </a:extLst>
          </p:cNvPr>
          <p:cNvCxnSpPr>
            <a:stCxn id="22540" idx="3"/>
          </p:cNvCxnSpPr>
          <p:nvPr/>
        </p:nvCxnSpPr>
        <p:spPr>
          <a:xfrm>
            <a:off x="8958263" y="3475551"/>
            <a:ext cx="571500" cy="21431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Titre 2">
            <a:extLst>
              <a:ext uri="{FF2B5EF4-FFF2-40B4-BE49-F238E27FC236}">
                <a16:creationId xmlns:a16="http://schemas.microsoft.com/office/drawing/2014/main" id="{0F16A215-5719-4CB0-8085-F826B5BA780E}"/>
              </a:ext>
            </a:extLst>
          </p:cNvPr>
          <p:cNvSpPr>
            <a:spLocks noGrp="1"/>
          </p:cNvSpPr>
          <p:nvPr>
            <p:ph type="title"/>
          </p:nvPr>
        </p:nvSpPr>
        <p:spPr/>
        <p:txBody>
          <a:bodyPr/>
          <a:lstStyle/>
          <a:p>
            <a:r>
              <a:rPr lang="fr-FR" dirty="0" err="1"/>
              <a:t>Stereovision</a:t>
            </a:r>
            <a:r>
              <a:rPr lang="fr-FR" dirty="0"/>
              <a:t> </a:t>
            </a:r>
            <a:r>
              <a:rPr lang="fr-FR" dirty="0" err="1"/>
              <a:t>guided</a:t>
            </a:r>
            <a:r>
              <a:rPr lang="fr-FR" dirty="0"/>
              <a:t> by </a:t>
            </a:r>
            <a:r>
              <a:rPr lang="fr-FR" dirty="0" err="1"/>
              <a:t>visual</a:t>
            </a:r>
            <a:r>
              <a:rPr lang="fr-FR" dirty="0"/>
              <a:t> </a:t>
            </a:r>
            <a:r>
              <a:rPr lang="fr-FR" dirty="0" err="1"/>
              <a:t>hull</a:t>
            </a:r>
            <a:endParaRPr lang="fr-FR" dirty="0"/>
          </a:p>
        </p:txBody>
      </p:sp>
      <p:sp>
        <p:nvSpPr>
          <p:cNvPr id="4" name="Espace réservé du contenu 3">
            <a:extLst>
              <a:ext uri="{FF2B5EF4-FFF2-40B4-BE49-F238E27FC236}">
                <a16:creationId xmlns:a16="http://schemas.microsoft.com/office/drawing/2014/main" id="{D9996B36-8761-4665-9B95-410FE078B3CC}"/>
              </a:ext>
            </a:extLst>
          </p:cNvPr>
          <p:cNvSpPr>
            <a:spLocks noGrp="1"/>
          </p:cNvSpPr>
          <p:nvPr>
            <p:ph idx="1"/>
          </p:nvPr>
        </p:nvSpPr>
        <p:spPr>
          <a:xfrm>
            <a:off x="732368" y="1345331"/>
            <a:ext cx="10723033" cy="4689065"/>
          </a:xfrm>
        </p:spPr>
        <p:txBody>
          <a:bodyPr/>
          <a:lstStyle/>
          <a:p>
            <a:r>
              <a:rPr lang="fr-FR" i="1" dirty="0" err="1">
                <a:solidFill>
                  <a:prstClr val="black"/>
                </a:solidFill>
                <a:cs typeface="Arial" pitchFamily="34" charset="0"/>
              </a:rPr>
              <a:t>Space</a:t>
            </a:r>
            <a:r>
              <a:rPr lang="fr-FR" i="1" dirty="0">
                <a:solidFill>
                  <a:prstClr val="black"/>
                </a:solidFill>
                <a:cs typeface="Arial" pitchFamily="34" charset="0"/>
              </a:rPr>
              <a:t> </a:t>
            </a:r>
            <a:r>
              <a:rPr lang="fr-FR" i="1" dirty="0" err="1">
                <a:solidFill>
                  <a:prstClr val="black"/>
                </a:solidFill>
                <a:cs typeface="Arial" pitchFamily="34" charset="0"/>
              </a:rPr>
              <a:t>Carving</a:t>
            </a:r>
            <a:r>
              <a:rPr lang="fr-FR" i="1" dirty="0">
                <a:solidFill>
                  <a:prstClr val="black"/>
                </a:solidFill>
                <a:cs typeface="Arial" pitchFamily="34" charset="0"/>
              </a:rPr>
              <a:t> </a:t>
            </a:r>
            <a:r>
              <a:rPr lang="fr-FR" dirty="0" err="1">
                <a:solidFill>
                  <a:prstClr val="black"/>
                </a:solidFill>
                <a:cs typeface="Arial" pitchFamily="34" charset="0"/>
              </a:rPr>
              <a:t>inilialisé</a:t>
            </a:r>
            <a:r>
              <a:rPr lang="fr-FR" dirty="0">
                <a:solidFill>
                  <a:prstClr val="black"/>
                </a:solidFill>
                <a:cs typeface="Arial" pitchFamily="34" charset="0"/>
              </a:rPr>
              <a:t> par enveloppe visuelle [</a:t>
            </a:r>
            <a:r>
              <a:rPr lang="fr-FR" dirty="0" err="1">
                <a:solidFill>
                  <a:prstClr val="black"/>
                </a:solidFill>
                <a:cs typeface="Arial" pitchFamily="34" charset="0"/>
              </a:rPr>
              <a:t>Kutulakos</a:t>
            </a:r>
            <a:r>
              <a:rPr lang="fr-FR" dirty="0">
                <a:solidFill>
                  <a:prstClr val="black"/>
                </a:solidFill>
                <a:cs typeface="Arial" pitchFamily="34" charset="0"/>
              </a:rPr>
              <a:t> </a:t>
            </a:r>
            <a:r>
              <a:rPr lang="fr-FR" i="1" dirty="0">
                <a:solidFill>
                  <a:prstClr val="black"/>
                </a:solidFill>
                <a:cs typeface="Arial" pitchFamily="34" charset="0"/>
              </a:rPr>
              <a:t>et al. </a:t>
            </a:r>
            <a:r>
              <a:rPr lang="fr-FR" dirty="0">
                <a:solidFill>
                  <a:prstClr val="black"/>
                </a:solidFill>
                <a:cs typeface="Arial" pitchFamily="34" charset="0"/>
              </a:rPr>
              <a:t>2000]</a:t>
            </a:r>
          </a:p>
          <a:p>
            <a:endParaRPr lang="fr-FR" dirty="0"/>
          </a:p>
        </p:txBody>
      </p:sp>
      <p:grpSp>
        <p:nvGrpSpPr>
          <p:cNvPr id="81" name="Groupe 80">
            <a:extLst>
              <a:ext uri="{FF2B5EF4-FFF2-40B4-BE49-F238E27FC236}">
                <a16:creationId xmlns:a16="http://schemas.microsoft.com/office/drawing/2014/main" id="{A8ED0EB6-F08B-4029-803F-B7405A78B71B}"/>
              </a:ext>
            </a:extLst>
          </p:cNvPr>
          <p:cNvGrpSpPr/>
          <p:nvPr/>
        </p:nvGrpSpPr>
        <p:grpSpPr>
          <a:xfrm>
            <a:off x="5221289" y="3780053"/>
            <a:ext cx="6645275" cy="2576511"/>
            <a:chOff x="2773364" y="1249364"/>
            <a:chExt cx="6645275" cy="2576511"/>
          </a:xfrm>
        </p:grpSpPr>
        <p:sp>
          <p:nvSpPr>
            <p:cNvPr id="86" name="Rectangle à coins arrondis 92">
              <a:extLst>
                <a:ext uri="{FF2B5EF4-FFF2-40B4-BE49-F238E27FC236}">
                  <a16:creationId xmlns:a16="http://schemas.microsoft.com/office/drawing/2014/main" id="{31A2935D-D7E7-4115-B49D-97B3156103CF}"/>
                </a:ext>
              </a:extLst>
            </p:cNvPr>
            <p:cNvSpPr/>
            <p:nvPr/>
          </p:nvSpPr>
          <p:spPr>
            <a:xfrm>
              <a:off x="2773364" y="1249364"/>
              <a:ext cx="6645275" cy="2576511"/>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prstClr val="black"/>
                </a:solidFill>
              </a:endParaRPr>
            </a:p>
          </p:txBody>
        </p:sp>
        <p:sp>
          <p:nvSpPr>
            <p:cNvPr id="87" name="ZoneTexte 136">
              <a:extLst>
                <a:ext uri="{FF2B5EF4-FFF2-40B4-BE49-F238E27FC236}">
                  <a16:creationId xmlns:a16="http://schemas.microsoft.com/office/drawing/2014/main" id="{7E706178-10B0-4B77-B049-B2AA266A54F7}"/>
                </a:ext>
              </a:extLst>
            </p:cNvPr>
            <p:cNvSpPr txBox="1"/>
            <p:nvPr/>
          </p:nvSpPr>
          <p:spPr>
            <a:xfrm>
              <a:off x="4656138" y="1676400"/>
              <a:ext cx="4375150" cy="2021451"/>
            </a:xfrm>
            <a:prstGeom prst="rect">
              <a:avLst/>
            </a:prstGeom>
            <a:noFill/>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4625" indent="-174625">
                <a:lnSpc>
                  <a:spcPct val="114000"/>
                </a:lnSpc>
                <a:defRPr/>
              </a:pPr>
              <a:r>
                <a:rPr lang="fr-FR" sz="2400" dirty="0">
                  <a:solidFill>
                    <a:srgbClr val="9BBB59">
                      <a:lumMod val="75000"/>
                    </a:srgbClr>
                  </a:solidFill>
                </a:rPr>
                <a:t>+</a:t>
              </a:r>
              <a:r>
                <a:rPr lang="fr-FR" sz="2000" dirty="0">
                  <a:solidFill>
                    <a:prstClr val="black"/>
                  </a:solidFill>
                </a:rPr>
                <a:t> </a:t>
              </a:r>
              <a:r>
                <a:rPr lang="fr-FR" sz="1400" dirty="0">
                  <a:solidFill>
                    <a:prstClr val="black"/>
                  </a:solidFill>
                  <a:cs typeface="Arial" pitchFamily="34" charset="0"/>
                </a:rPr>
                <a:t>Fast </a:t>
              </a:r>
              <a:r>
                <a:rPr lang="fr-FR" sz="1400" dirty="0" err="1">
                  <a:solidFill>
                    <a:prstClr val="black"/>
                  </a:solidFill>
                  <a:cs typeface="Arial" pitchFamily="34" charset="0"/>
                </a:rPr>
                <a:t>approach</a:t>
              </a:r>
              <a:r>
                <a:rPr lang="fr-FR" sz="1400" dirty="0">
                  <a:solidFill>
                    <a:prstClr val="black"/>
                  </a:solidFill>
                  <a:cs typeface="Arial" pitchFamily="34" charset="0"/>
                </a:rPr>
                <a:t> – good for real time </a:t>
              </a:r>
              <a:r>
                <a:rPr lang="fr-FR" sz="1400" dirty="0" err="1">
                  <a:solidFill>
                    <a:prstClr val="black"/>
                  </a:solidFill>
                  <a:cs typeface="Arial" pitchFamily="34" charset="0"/>
                </a:rPr>
                <a:t>constraints</a:t>
              </a:r>
              <a:endParaRPr lang="fr-FR" sz="1400" dirty="0">
                <a:solidFill>
                  <a:prstClr val="black"/>
                </a:solidFill>
                <a:cs typeface="Arial" pitchFamily="34" charset="0"/>
              </a:endParaRPr>
            </a:p>
            <a:p>
              <a:pPr marL="174625" indent="-174625">
                <a:defRPr/>
              </a:pPr>
              <a:r>
                <a:rPr lang="fr-FR" sz="2400" dirty="0">
                  <a:solidFill>
                    <a:srgbClr val="FF0000"/>
                  </a:solidFill>
                  <a:cs typeface="Arial" pitchFamily="34" charset="0"/>
                </a:rPr>
                <a:t>-</a:t>
              </a:r>
              <a:r>
                <a:rPr lang="fr-FR" sz="2800" dirty="0">
                  <a:solidFill>
                    <a:prstClr val="black"/>
                  </a:solidFill>
                  <a:cs typeface="Arial" pitchFamily="34" charset="0"/>
                </a:rPr>
                <a:t> </a:t>
              </a:r>
              <a:r>
                <a:rPr lang="fr-FR" sz="1400" dirty="0" err="1">
                  <a:solidFill>
                    <a:prstClr val="black"/>
                  </a:solidFill>
                  <a:cs typeface="Arial" pitchFamily="34" charset="0"/>
                </a:rPr>
                <a:t>Resolution</a:t>
              </a:r>
              <a:r>
                <a:rPr lang="fr-FR" sz="1400" dirty="0">
                  <a:solidFill>
                    <a:prstClr val="black"/>
                  </a:solidFill>
                  <a:cs typeface="Arial" pitchFamily="34" charset="0"/>
                </a:rPr>
                <a:t> </a:t>
              </a:r>
              <a:r>
                <a:rPr lang="fr-FR" sz="1400" dirty="0" err="1">
                  <a:solidFill>
                    <a:prstClr val="black"/>
                  </a:solidFill>
                  <a:cs typeface="Arial" pitchFamily="34" charset="0"/>
                </a:rPr>
                <a:t>lower</a:t>
              </a:r>
              <a:r>
                <a:rPr lang="fr-FR" sz="1400" dirty="0">
                  <a:solidFill>
                    <a:prstClr val="black"/>
                  </a:solidFill>
                  <a:cs typeface="Arial" pitchFamily="34" charset="0"/>
                </a:rPr>
                <a:t> </a:t>
              </a:r>
              <a:r>
                <a:rPr lang="fr-FR" sz="1400" dirty="0" err="1">
                  <a:solidFill>
                    <a:prstClr val="black"/>
                  </a:solidFill>
                  <a:cs typeface="Arial" pitchFamily="34" charset="0"/>
                </a:rPr>
                <a:t>than</a:t>
              </a:r>
              <a:r>
                <a:rPr lang="fr-FR" sz="1400" dirty="0">
                  <a:solidFill>
                    <a:prstClr val="black"/>
                  </a:solidFill>
                  <a:cs typeface="Arial" pitchFamily="34" charset="0"/>
                </a:rPr>
                <a:t> </a:t>
              </a:r>
              <a:r>
                <a:rPr lang="fr-FR" sz="1400" dirty="0" err="1">
                  <a:solidFill>
                    <a:prstClr val="black"/>
                  </a:solidFill>
                  <a:cs typeface="Arial" pitchFamily="34" charset="0"/>
                </a:rPr>
                <a:t>with</a:t>
              </a:r>
              <a:r>
                <a:rPr lang="fr-FR" sz="1400" dirty="0">
                  <a:solidFill>
                    <a:prstClr val="black"/>
                  </a:solidFill>
                  <a:cs typeface="Arial" pitchFamily="34" charset="0"/>
                </a:rPr>
                <a:t> </a:t>
              </a:r>
              <a:r>
                <a:rPr lang="fr-FR" sz="1400" dirty="0" err="1">
                  <a:solidFill>
                    <a:prstClr val="black"/>
                  </a:solidFill>
                  <a:cs typeface="Arial" pitchFamily="34" charset="0"/>
                </a:rPr>
                <a:t>stereovision</a:t>
              </a:r>
              <a:endParaRPr lang="fr-FR" sz="1400" dirty="0">
                <a:solidFill>
                  <a:prstClr val="black"/>
                </a:solidFill>
                <a:cs typeface="Arial" pitchFamily="34" charset="0"/>
              </a:endParaRPr>
            </a:p>
            <a:p>
              <a:pPr>
                <a:defRPr/>
              </a:pPr>
              <a:endParaRPr lang="fr-FR" sz="1400" dirty="0">
                <a:solidFill>
                  <a:prstClr val="black"/>
                </a:solidFill>
                <a:cs typeface="Arial" pitchFamily="34" charset="0"/>
              </a:endParaRPr>
            </a:p>
            <a:p>
              <a:pPr>
                <a:defRPr/>
              </a:pPr>
              <a:endParaRPr lang="fr-FR" sz="1400" dirty="0">
                <a:solidFill>
                  <a:prstClr val="black"/>
                </a:solidFill>
                <a:cs typeface="Arial" pitchFamily="34" charset="0"/>
              </a:endParaRPr>
            </a:p>
            <a:p>
              <a:pPr>
                <a:defRPr/>
              </a:pPr>
              <a:endParaRPr lang="fr-FR" sz="1400" dirty="0">
                <a:solidFill>
                  <a:prstClr val="black"/>
                </a:solidFill>
                <a:cs typeface="Arial" pitchFamily="34" charset="0"/>
              </a:endParaRPr>
            </a:p>
            <a:p>
              <a:pPr>
                <a:defRPr/>
              </a:pPr>
              <a:endParaRPr lang="fr-FR" sz="1400" dirty="0">
                <a:solidFill>
                  <a:prstClr val="black"/>
                </a:solidFill>
                <a:cs typeface="Arial" pitchFamily="34" charset="0"/>
              </a:endParaRPr>
            </a:p>
            <a:p>
              <a:pPr>
                <a:defRPr/>
              </a:pPr>
              <a:endParaRPr lang="fr-FR" sz="1400" dirty="0">
                <a:solidFill>
                  <a:prstClr val="black"/>
                </a:solidFill>
                <a:cs typeface="Arial" pitchFamily="34" charset="0"/>
              </a:endParaRPr>
            </a:p>
          </p:txBody>
        </p:sp>
        <p:pic>
          <p:nvPicPr>
            <p:cNvPr id="88" name="Image 87">
              <a:extLst>
                <a:ext uri="{FF2B5EF4-FFF2-40B4-BE49-F238E27FC236}">
                  <a16:creationId xmlns:a16="http://schemas.microsoft.com/office/drawing/2014/main" id="{9A9AD2ED-2D7A-4D31-B1FD-5D3F65AC10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1676" y="2224088"/>
              <a:ext cx="1185863"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38464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contenu 2">
            <a:extLst>
              <a:ext uri="{FF2B5EF4-FFF2-40B4-BE49-F238E27FC236}">
                <a16:creationId xmlns:a16="http://schemas.microsoft.com/office/drawing/2014/main" id="{A12A744D-4DB5-446C-B4C5-EBB7BCFD37D4}"/>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cxnSp>
        <p:nvCxnSpPr>
          <p:cNvPr id="122" name="Connecteur droit avec flèche 121">
            <a:extLst>
              <a:ext uri="{FF2B5EF4-FFF2-40B4-BE49-F238E27FC236}">
                <a16:creationId xmlns:a16="http://schemas.microsoft.com/office/drawing/2014/main" id="{028192FE-7A24-48C1-9F8B-C5BAF7527A36}"/>
              </a:ext>
            </a:extLst>
          </p:cNvPr>
          <p:cNvCxnSpPr/>
          <p:nvPr/>
        </p:nvCxnSpPr>
        <p:spPr>
          <a:xfrm>
            <a:off x="6094413" y="3714750"/>
            <a:ext cx="1395412"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6630" name="ZoneTexte 122">
            <a:extLst>
              <a:ext uri="{FF2B5EF4-FFF2-40B4-BE49-F238E27FC236}">
                <a16:creationId xmlns:a16="http://schemas.microsoft.com/office/drawing/2014/main" id="{9C828322-0E8C-4676-933F-A49B0FD8F136}"/>
              </a:ext>
            </a:extLst>
          </p:cNvPr>
          <p:cNvSpPr txBox="1">
            <a:spLocks noChangeArrowheads="1"/>
          </p:cNvSpPr>
          <p:nvPr/>
        </p:nvSpPr>
        <p:spPr bwMode="auto">
          <a:xfrm>
            <a:off x="7721601" y="3527425"/>
            <a:ext cx="1700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a:solidFill>
                  <a:srgbClr val="FF0000"/>
                </a:solidFill>
                <a:cs typeface="Arial" panose="020B0604020202020204" pitchFamily="34" charset="0"/>
              </a:rPr>
              <a:t>Min </a:t>
            </a:r>
            <a:r>
              <a:rPr lang="fr-FR" altLang="fr-FR" dirty="0" err="1">
                <a:solidFill>
                  <a:srgbClr val="FF0000"/>
                </a:solidFill>
                <a:cs typeface="Arial" panose="020B0604020202020204" pitchFamily="34" charset="0"/>
              </a:rPr>
              <a:t>depth</a:t>
            </a:r>
            <a:endParaRPr lang="fr-FR" altLang="fr-FR" dirty="0">
              <a:solidFill>
                <a:srgbClr val="FF0000"/>
              </a:solidFill>
              <a:cs typeface="Arial" panose="020B0604020202020204" pitchFamily="34" charset="0"/>
            </a:endParaRPr>
          </a:p>
        </p:txBody>
      </p:sp>
      <p:cxnSp>
        <p:nvCxnSpPr>
          <p:cNvPr id="124" name="Connecteur droit avec flèche 123">
            <a:extLst>
              <a:ext uri="{FF2B5EF4-FFF2-40B4-BE49-F238E27FC236}">
                <a16:creationId xmlns:a16="http://schemas.microsoft.com/office/drawing/2014/main" id="{9292E074-3D3D-4D83-BC3D-3673FA0B514C}"/>
              </a:ext>
            </a:extLst>
          </p:cNvPr>
          <p:cNvCxnSpPr/>
          <p:nvPr/>
        </p:nvCxnSpPr>
        <p:spPr>
          <a:xfrm>
            <a:off x="6234114" y="3176588"/>
            <a:ext cx="1298575" cy="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6632" name="ZoneTexte 124">
            <a:extLst>
              <a:ext uri="{FF2B5EF4-FFF2-40B4-BE49-F238E27FC236}">
                <a16:creationId xmlns:a16="http://schemas.microsoft.com/office/drawing/2014/main" id="{D476A032-2005-4714-AA73-DBA976589F20}"/>
              </a:ext>
            </a:extLst>
          </p:cNvPr>
          <p:cNvSpPr txBox="1">
            <a:spLocks noChangeArrowheads="1"/>
          </p:cNvSpPr>
          <p:nvPr/>
        </p:nvSpPr>
        <p:spPr bwMode="auto">
          <a:xfrm>
            <a:off x="7721601" y="2952750"/>
            <a:ext cx="1700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a:solidFill>
                  <a:srgbClr val="77933C"/>
                </a:solidFill>
                <a:cs typeface="Arial" panose="020B0604020202020204" pitchFamily="34" charset="0"/>
              </a:rPr>
              <a:t>Max </a:t>
            </a:r>
            <a:r>
              <a:rPr lang="fr-FR" altLang="fr-FR" dirty="0" err="1">
                <a:solidFill>
                  <a:srgbClr val="77933C"/>
                </a:solidFill>
                <a:cs typeface="Arial" panose="020B0604020202020204" pitchFamily="34" charset="0"/>
              </a:rPr>
              <a:t>depth</a:t>
            </a:r>
            <a:endParaRPr lang="fr-FR" altLang="fr-FR" dirty="0">
              <a:solidFill>
                <a:srgbClr val="77933C"/>
              </a:solidFill>
              <a:cs typeface="Arial" panose="020B0604020202020204" pitchFamily="34" charset="0"/>
            </a:endParaRPr>
          </a:p>
        </p:txBody>
      </p:sp>
      <p:sp>
        <p:nvSpPr>
          <p:cNvPr id="81" name="Rectangle 80">
            <a:extLst>
              <a:ext uri="{FF2B5EF4-FFF2-40B4-BE49-F238E27FC236}">
                <a16:creationId xmlns:a16="http://schemas.microsoft.com/office/drawing/2014/main" id="{C42EF7D4-99D5-4C6C-AFAF-0CB9363973EC}"/>
              </a:ext>
            </a:extLst>
          </p:cNvPr>
          <p:cNvSpPr/>
          <p:nvPr/>
        </p:nvSpPr>
        <p:spPr>
          <a:xfrm>
            <a:off x="5197475" y="2584451"/>
            <a:ext cx="1143000" cy="785813"/>
          </a:xfrm>
          <a:prstGeom prst="rect">
            <a:avLst/>
          </a:prstGeom>
          <a:solidFill>
            <a:srgbClr val="DCE6F2">
              <a:alpha val="50196"/>
            </a:srgb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sp>
        <p:nvSpPr>
          <p:cNvPr id="82" name="Rectangle 81">
            <a:extLst>
              <a:ext uri="{FF2B5EF4-FFF2-40B4-BE49-F238E27FC236}">
                <a16:creationId xmlns:a16="http://schemas.microsoft.com/office/drawing/2014/main" id="{0C961F63-5C1B-49BE-A2D4-95863BC2B016}"/>
              </a:ext>
            </a:extLst>
          </p:cNvPr>
          <p:cNvSpPr/>
          <p:nvPr/>
        </p:nvSpPr>
        <p:spPr>
          <a:xfrm>
            <a:off x="5119688" y="2798763"/>
            <a:ext cx="1143000" cy="785812"/>
          </a:xfrm>
          <a:prstGeom prst="rect">
            <a:avLst/>
          </a:prstGeom>
          <a:solidFill>
            <a:schemeClr val="accent3">
              <a:alpha val="2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914400">
              <a:defRPr/>
            </a:pPr>
            <a:endParaRPr lang="fr-FR">
              <a:solidFill>
                <a:prstClr val="white"/>
              </a:solidFill>
            </a:endParaRPr>
          </a:p>
        </p:txBody>
      </p:sp>
      <p:sp>
        <p:nvSpPr>
          <p:cNvPr id="83" name="Rectangle 82">
            <a:extLst>
              <a:ext uri="{FF2B5EF4-FFF2-40B4-BE49-F238E27FC236}">
                <a16:creationId xmlns:a16="http://schemas.microsoft.com/office/drawing/2014/main" id="{4C1C1B9B-356A-4E26-BF82-6A5D8F603AA6}"/>
              </a:ext>
            </a:extLst>
          </p:cNvPr>
          <p:cNvSpPr/>
          <p:nvPr/>
        </p:nvSpPr>
        <p:spPr>
          <a:xfrm>
            <a:off x="5043488" y="2992438"/>
            <a:ext cx="1143000" cy="785812"/>
          </a:xfrm>
          <a:prstGeom prst="rect">
            <a:avLst/>
          </a:prstGeom>
          <a:solidFill>
            <a:srgbClr val="DCE6F2">
              <a:alpha val="50196"/>
            </a:srgb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sp>
        <p:nvSpPr>
          <p:cNvPr id="84" name="Rectangle 83">
            <a:extLst>
              <a:ext uri="{FF2B5EF4-FFF2-40B4-BE49-F238E27FC236}">
                <a16:creationId xmlns:a16="http://schemas.microsoft.com/office/drawing/2014/main" id="{74F103B5-BE89-437B-B057-A7B105370691}"/>
              </a:ext>
            </a:extLst>
          </p:cNvPr>
          <p:cNvSpPr/>
          <p:nvPr/>
        </p:nvSpPr>
        <p:spPr>
          <a:xfrm>
            <a:off x="4949825" y="3306763"/>
            <a:ext cx="1143000" cy="785812"/>
          </a:xfrm>
          <a:prstGeom prst="rect">
            <a:avLst/>
          </a:prstGeom>
          <a:solidFill>
            <a:schemeClr val="accent2">
              <a:alpha val="25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914400">
              <a:defRPr/>
            </a:pPr>
            <a:endParaRPr lang="fr-FR">
              <a:solidFill>
                <a:prstClr val="white"/>
              </a:solidFill>
            </a:endParaRPr>
          </a:p>
        </p:txBody>
      </p:sp>
      <p:sp>
        <p:nvSpPr>
          <p:cNvPr id="85" name="Rectangle 84">
            <a:extLst>
              <a:ext uri="{FF2B5EF4-FFF2-40B4-BE49-F238E27FC236}">
                <a16:creationId xmlns:a16="http://schemas.microsoft.com/office/drawing/2014/main" id="{3225CB12-1940-4B50-BF04-4C1086876DE9}"/>
              </a:ext>
            </a:extLst>
          </p:cNvPr>
          <p:cNvSpPr/>
          <p:nvPr/>
        </p:nvSpPr>
        <p:spPr>
          <a:xfrm>
            <a:off x="4875213" y="3522663"/>
            <a:ext cx="1143000" cy="785812"/>
          </a:xfrm>
          <a:prstGeom prst="rect">
            <a:avLst/>
          </a:prstGeom>
          <a:solidFill>
            <a:srgbClr val="DCE6F2">
              <a:alpha val="50196"/>
            </a:srgb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grpSp>
        <p:nvGrpSpPr>
          <p:cNvPr id="26638" name="Groupe 126">
            <a:extLst>
              <a:ext uri="{FF2B5EF4-FFF2-40B4-BE49-F238E27FC236}">
                <a16:creationId xmlns:a16="http://schemas.microsoft.com/office/drawing/2014/main" id="{D3507B2F-73F7-4E54-8650-AB0D73554773}"/>
              </a:ext>
            </a:extLst>
          </p:cNvPr>
          <p:cNvGrpSpPr>
            <a:grpSpLocks/>
          </p:cNvGrpSpPr>
          <p:nvPr/>
        </p:nvGrpSpPr>
        <p:grpSpPr bwMode="auto">
          <a:xfrm>
            <a:off x="5992814" y="4797426"/>
            <a:ext cx="428625" cy="454025"/>
            <a:chOff x="2000232" y="4903478"/>
            <a:chExt cx="428630" cy="454348"/>
          </a:xfrm>
        </p:grpSpPr>
        <p:sp>
          <p:nvSpPr>
            <p:cNvPr id="128" name="Rectangle 127">
              <a:extLst>
                <a:ext uri="{FF2B5EF4-FFF2-40B4-BE49-F238E27FC236}">
                  <a16:creationId xmlns:a16="http://schemas.microsoft.com/office/drawing/2014/main" id="{F0A10EE8-A894-4826-BF66-D510AEBEA81A}"/>
                </a:ext>
              </a:extLst>
            </p:cNvPr>
            <p:cNvSpPr/>
            <p:nvPr/>
          </p:nvSpPr>
          <p:spPr>
            <a:xfrm>
              <a:off x="2000232" y="4903478"/>
              <a:ext cx="428630" cy="285953"/>
            </a:xfrm>
            <a:prstGeom prst="rect">
              <a:avLst/>
            </a:prstGeom>
            <a:solidFill>
              <a:schemeClr val="tx2">
                <a:lumMod val="20000"/>
                <a:lumOff val="8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cxnSp>
          <p:nvCxnSpPr>
            <p:cNvPr id="129" name="Connecteur droit 128">
              <a:extLst>
                <a:ext uri="{FF2B5EF4-FFF2-40B4-BE49-F238E27FC236}">
                  <a16:creationId xmlns:a16="http://schemas.microsoft.com/office/drawing/2014/main" id="{E33E47B8-3AE3-4D02-B577-C234F32A8FEC}"/>
                </a:ext>
              </a:extLst>
            </p:cNvPr>
            <p:cNvCxnSpPr/>
            <p:nvPr/>
          </p:nvCxnSpPr>
          <p:spPr>
            <a:xfrm>
              <a:off x="2000232" y="5189431"/>
              <a:ext cx="214314" cy="16839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53DE6256-3BFD-49BA-9C34-72135A410D43}"/>
                </a:ext>
              </a:extLst>
            </p:cNvPr>
            <p:cNvCxnSpPr/>
            <p:nvPr/>
          </p:nvCxnSpPr>
          <p:spPr>
            <a:xfrm rot="5400000" flipH="1" flipV="1">
              <a:off x="2237507" y="5166471"/>
              <a:ext cx="168395" cy="21431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4107BDD6-1F21-4046-A71B-9B1015119ECE}"/>
                </a:ext>
              </a:extLst>
            </p:cNvPr>
            <p:cNvCxnSpPr/>
            <p:nvPr/>
          </p:nvCxnSpPr>
          <p:spPr>
            <a:xfrm rot="16200000" flipH="1">
              <a:off x="1880215" y="5023495"/>
              <a:ext cx="454348" cy="2143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F70A26D4-0BA9-4AEF-9D47-CBF28F1CBB44}"/>
                </a:ext>
              </a:extLst>
            </p:cNvPr>
            <p:cNvCxnSpPr/>
            <p:nvPr/>
          </p:nvCxnSpPr>
          <p:spPr>
            <a:xfrm rot="5400000">
              <a:off x="2094530" y="5023494"/>
              <a:ext cx="454348" cy="21431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639" name="Groupe 132">
            <a:extLst>
              <a:ext uri="{FF2B5EF4-FFF2-40B4-BE49-F238E27FC236}">
                <a16:creationId xmlns:a16="http://schemas.microsoft.com/office/drawing/2014/main" id="{A604939C-E91F-4668-A5B8-C60CA2CE4504}"/>
              </a:ext>
            </a:extLst>
          </p:cNvPr>
          <p:cNvGrpSpPr>
            <a:grpSpLocks/>
          </p:cNvGrpSpPr>
          <p:nvPr/>
        </p:nvGrpSpPr>
        <p:grpSpPr bwMode="auto">
          <a:xfrm>
            <a:off x="5064126" y="4797426"/>
            <a:ext cx="428625" cy="454025"/>
            <a:chOff x="714348" y="4714884"/>
            <a:chExt cx="428630" cy="454348"/>
          </a:xfrm>
        </p:grpSpPr>
        <p:sp>
          <p:nvSpPr>
            <p:cNvPr id="134" name="Rectangle 133">
              <a:extLst>
                <a:ext uri="{FF2B5EF4-FFF2-40B4-BE49-F238E27FC236}">
                  <a16:creationId xmlns:a16="http://schemas.microsoft.com/office/drawing/2014/main" id="{F0583E04-DECA-4A7E-A985-410D64EAFEA7}"/>
                </a:ext>
              </a:extLst>
            </p:cNvPr>
            <p:cNvSpPr/>
            <p:nvPr/>
          </p:nvSpPr>
          <p:spPr>
            <a:xfrm>
              <a:off x="714348" y="4714884"/>
              <a:ext cx="428630" cy="285953"/>
            </a:xfrm>
            <a:prstGeom prst="rect">
              <a:avLst/>
            </a:prstGeom>
            <a:solidFill>
              <a:schemeClr val="tx2">
                <a:lumMod val="20000"/>
                <a:lumOff val="8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cxnSp>
          <p:nvCxnSpPr>
            <p:cNvPr id="135" name="Connecteur droit 134">
              <a:extLst>
                <a:ext uri="{FF2B5EF4-FFF2-40B4-BE49-F238E27FC236}">
                  <a16:creationId xmlns:a16="http://schemas.microsoft.com/office/drawing/2014/main" id="{E51CF42C-1AA0-4CBA-9957-C12F0ACB1D06}"/>
                </a:ext>
              </a:extLst>
            </p:cNvPr>
            <p:cNvCxnSpPr/>
            <p:nvPr/>
          </p:nvCxnSpPr>
          <p:spPr>
            <a:xfrm>
              <a:off x="714348" y="5000837"/>
              <a:ext cx="214316" cy="16839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753AE957-82C1-40E8-B880-BEC89E8B6159}"/>
                </a:ext>
              </a:extLst>
            </p:cNvPr>
            <p:cNvCxnSpPr/>
            <p:nvPr/>
          </p:nvCxnSpPr>
          <p:spPr>
            <a:xfrm rot="5400000" flipH="1" flipV="1">
              <a:off x="951623" y="4977878"/>
              <a:ext cx="168395" cy="2143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Connecteur droit 136">
              <a:extLst>
                <a:ext uri="{FF2B5EF4-FFF2-40B4-BE49-F238E27FC236}">
                  <a16:creationId xmlns:a16="http://schemas.microsoft.com/office/drawing/2014/main" id="{EB12D548-6F8A-4E44-B4DA-326D057FBEDB}"/>
                </a:ext>
              </a:extLst>
            </p:cNvPr>
            <p:cNvCxnSpPr/>
            <p:nvPr/>
          </p:nvCxnSpPr>
          <p:spPr>
            <a:xfrm rot="16200000" flipH="1">
              <a:off x="594332" y="4834900"/>
              <a:ext cx="454348" cy="21431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98432D2A-F5EC-4402-96BA-454563CB71FE}"/>
                </a:ext>
              </a:extLst>
            </p:cNvPr>
            <p:cNvCxnSpPr/>
            <p:nvPr/>
          </p:nvCxnSpPr>
          <p:spPr>
            <a:xfrm rot="5400000">
              <a:off x="808646" y="4834901"/>
              <a:ext cx="454348" cy="2143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9" name="Connecteur droit 138">
            <a:extLst>
              <a:ext uri="{FF2B5EF4-FFF2-40B4-BE49-F238E27FC236}">
                <a16:creationId xmlns:a16="http://schemas.microsoft.com/office/drawing/2014/main" id="{D84AE8F7-BC0D-48FE-9BA8-EDECF4C319CC}"/>
              </a:ext>
            </a:extLst>
          </p:cNvPr>
          <p:cNvCxnSpPr/>
          <p:nvPr/>
        </p:nvCxnSpPr>
        <p:spPr>
          <a:xfrm flipV="1">
            <a:off x="5278438" y="4940301"/>
            <a:ext cx="25400" cy="2714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0" name="Connecteur droit 139">
            <a:extLst>
              <a:ext uri="{FF2B5EF4-FFF2-40B4-BE49-F238E27FC236}">
                <a16:creationId xmlns:a16="http://schemas.microsoft.com/office/drawing/2014/main" id="{F330F3D9-D8D4-4621-AED1-1689A744303D}"/>
              </a:ext>
            </a:extLst>
          </p:cNvPr>
          <p:cNvCxnSpPr>
            <a:endCxn id="155" idx="0"/>
          </p:cNvCxnSpPr>
          <p:nvPr/>
        </p:nvCxnSpPr>
        <p:spPr>
          <a:xfrm flipV="1">
            <a:off x="5324475" y="2668589"/>
            <a:ext cx="268288" cy="2117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Connecteur droit 140">
            <a:extLst>
              <a:ext uri="{FF2B5EF4-FFF2-40B4-BE49-F238E27FC236}">
                <a16:creationId xmlns:a16="http://schemas.microsoft.com/office/drawing/2014/main" id="{EF6F802A-7402-42AF-A7C0-1F0F010AED9A}"/>
              </a:ext>
            </a:extLst>
          </p:cNvPr>
          <p:cNvCxnSpPr>
            <a:endCxn id="128" idx="1"/>
          </p:cNvCxnSpPr>
          <p:nvPr/>
        </p:nvCxnSpPr>
        <p:spPr>
          <a:xfrm>
            <a:off x="5434013" y="3916364"/>
            <a:ext cx="558800" cy="1023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9B335659-EBC1-405A-86EE-67534713790B}"/>
              </a:ext>
            </a:extLst>
          </p:cNvPr>
          <p:cNvCxnSpPr/>
          <p:nvPr/>
        </p:nvCxnSpPr>
        <p:spPr>
          <a:xfrm>
            <a:off x="6043613" y="5024438"/>
            <a:ext cx="163512" cy="227012"/>
          </a:xfrm>
          <a:prstGeom prst="line">
            <a:avLst/>
          </a:prstGeom>
        </p:spPr>
        <p:style>
          <a:lnRef idx="1">
            <a:schemeClr val="accent1"/>
          </a:lnRef>
          <a:fillRef idx="0">
            <a:schemeClr val="accent1"/>
          </a:fillRef>
          <a:effectRef idx="0">
            <a:schemeClr val="accent1"/>
          </a:effectRef>
          <a:fontRef idx="minor">
            <a:schemeClr val="tx1"/>
          </a:fontRef>
        </p:style>
      </p:cxnSp>
      <p:sp>
        <p:nvSpPr>
          <p:cNvPr id="143" name="Organigramme : Connecteur 142">
            <a:extLst>
              <a:ext uri="{FF2B5EF4-FFF2-40B4-BE49-F238E27FC236}">
                <a16:creationId xmlns:a16="http://schemas.microsoft.com/office/drawing/2014/main" id="{ABCB01D4-708C-457F-A994-451F6CFD8DA5}"/>
              </a:ext>
            </a:extLst>
          </p:cNvPr>
          <p:cNvSpPr/>
          <p:nvPr/>
        </p:nvSpPr>
        <p:spPr>
          <a:xfrm>
            <a:off x="5418139" y="3924300"/>
            <a:ext cx="46037" cy="4603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cxnSp>
        <p:nvCxnSpPr>
          <p:cNvPr id="144" name="Connecteur droit 143">
            <a:extLst>
              <a:ext uri="{FF2B5EF4-FFF2-40B4-BE49-F238E27FC236}">
                <a16:creationId xmlns:a16="http://schemas.microsoft.com/office/drawing/2014/main" id="{C2342369-ED27-4243-9C3E-76683F361856}"/>
              </a:ext>
            </a:extLst>
          </p:cNvPr>
          <p:cNvCxnSpPr>
            <a:stCxn id="145" idx="5"/>
          </p:cNvCxnSpPr>
          <p:nvPr/>
        </p:nvCxnSpPr>
        <p:spPr>
          <a:xfrm>
            <a:off x="5486400" y="3657600"/>
            <a:ext cx="527050" cy="1201738"/>
          </a:xfrm>
          <a:prstGeom prst="line">
            <a:avLst/>
          </a:prstGeom>
        </p:spPr>
        <p:style>
          <a:lnRef idx="1">
            <a:schemeClr val="accent1"/>
          </a:lnRef>
          <a:fillRef idx="0">
            <a:schemeClr val="accent1"/>
          </a:fillRef>
          <a:effectRef idx="0">
            <a:schemeClr val="accent1"/>
          </a:effectRef>
          <a:fontRef idx="minor">
            <a:schemeClr val="tx1"/>
          </a:fontRef>
        </p:style>
      </p:cxnSp>
      <p:sp>
        <p:nvSpPr>
          <p:cNvPr id="145" name="Organigramme : Connecteur 144">
            <a:extLst>
              <a:ext uri="{FF2B5EF4-FFF2-40B4-BE49-F238E27FC236}">
                <a16:creationId xmlns:a16="http://schemas.microsoft.com/office/drawing/2014/main" id="{0B33DF53-AD8A-4B63-81E8-F1205B8F0A4B}"/>
              </a:ext>
            </a:extLst>
          </p:cNvPr>
          <p:cNvSpPr/>
          <p:nvPr/>
        </p:nvSpPr>
        <p:spPr>
          <a:xfrm>
            <a:off x="5446714" y="3617914"/>
            <a:ext cx="46037" cy="4603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cxnSp>
        <p:nvCxnSpPr>
          <p:cNvPr id="146" name="Connecteur droit 145">
            <a:extLst>
              <a:ext uri="{FF2B5EF4-FFF2-40B4-BE49-F238E27FC236}">
                <a16:creationId xmlns:a16="http://schemas.microsoft.com/office/drawing/2014/main" id="{237D29D6-F931-461A-A608-B0ADEA9D7571}"/>
              </a:ext>
            </a:extLst>
          </p:cNvPr>
          <p:cNvCxnSpPr/>
          <p:nvPr/>
        </p:nvCxnSpPr>
        <p:spPr>
          <a:xfrm>
            <a:off x="6126163" y="5024438"/>
            <a:ext cx="80962" cy="227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Connecteur droit 146">
            <a:extLst>
              <a:ext uri="{FF2B5EF4-FFF2-40B4-BE49-F238E27FC236}">
                <a16:creationId xmlns:a16="http://schemas.microsoft.com/office/drawing/2014/main" id="{89B7A1D1-7C07-43DF-9DA3-D1A02D32B1E5}"/>
              </a:ext>
            </a:extLst>
          </p:cNvPr>
          <p:cNvCxnSpPr>
            <a:stCxn id="149" idx="1"/>
          </p:cNvCxnSpPr>
          <p:nvPr/>
        </p:nvCxnSpPr>
        <p:spPr>
          <a:xfrm>
            <a:off x="5494339" y="3370263"/>
            <a:ext cx="549275" cy="1427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5D03E2DD-C51D-4909-914E-9C0618794482}"/>
              </a:ext>
            </a:extLst>
          </p:cNvPr>
          <p:cNvCxnSpPr/>
          <p:nvPr/>
        </p:nvCxnSpPr>
        <p:spPr>
          <a:xfrm flipH="1" flipV="1">
            <a:off x="6126163" y="4965700"/>
            <a:ext cx="80962" cy="28575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rganigramme : Connecteur 148">
            <a:extLst>
              <a:ext uri="{FF2B5EF4-FFF2-40B4-BE49-F238E27FC236}">
                <a16:creationId xmlns:a16="http://schemas.microsoft.com/office/drawing/2014/main" id="{75E220E3-9322-4617-8939-750977AEC5BB}"/>
              </a:ext>
            </a:extLst>
          </p:cNvPr>
          <p:cNvSpPr/>
          <p:nvPr/>
        </p:nvSpPr>
        <p:spPr>
          <a:xfrm>
            <a:off x="5487988" y="3362325"/>
            <a:ext cx="44450" cy="4603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cxnSp>
        <p:nvCxnSpPr>
          <p:cNvPr id="150" name="Connecteur droit 149">
            <a:extLst>
              <a:ext uri="{FF2B5EF4-FFF2-40B4-BE49-F238E27FC236}">
                <a16:creationId xmlns:a16="http://schemas.microsoft.com/office/drawing/2014/main" id="{C7D61511-7B43-4AD8-AA9D-ECFF3EF20832}"/>
              </a:ext>
            </a:extLst>
          </p:cNvPr>
          <p:cNvCxnSpPr/>
          <p:nvPr/>
        </p:nvCxnSpPr>
        <p:spPr>
          <a:xfrm>
            <a:off x="5543551" y="3052763"/>
            <a:ext cx="557213" cy="1744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Connecteur droit 150">
            <a:extLst>
              <a:ext uri="{FF2B5EF4-FFF2-40B4-BE49-F238E27FC236}">
                <a16:creationId xmlns:a16="http://schemas.microsoft.com/office/drawing/2014/main" id="{9DDD7170-B07D-4A26-B396-5426CE0A9BFC}"/>
              </a:ext>
            </a:extLst>
          </p:cNvPr>
          <p:cNvCxnSpPr/>
          <p:nvPr/>
        </p:nvCxnSpPr>
        <p:spPr>
          <a:xfrm flipH="1" flipV="1">
            <a:off x="6126163" y="4965700"/>
            <a:ext cx="80962" cy="285750"/>
          </a:xfrm>
          <a:prstGeom prst="line">
            <a:avLst/>
          </a:prstGeom>
        </p:spPr>
        <p:style>
          <a:lnRef idx="1">
            <a:schemeClr val="accent1"/>
          </a:lnRef>
          <a:fillRef idx="0">
            <a:schemeClr val="accent1"/>
          </a:fillRef>
          <a:effectRef idx="0">
            <a:schemeClr val="accent1"/>
          </a:effectRef>
          <a:fontRef idx="minor">
            <a:schemeClr val="tx1"/>
          </a:fontRef>
        </p:style>
      </p:cxnSp>
      <p:sp>
        <p:nvSpPr>
          <p:cNvPr id="152" name="Organigramme : Connecteur 151">
            <a:extLst>
              <a:ext uri="{FF2B5EF4-FFF2-40B4-BE49-F238E27FC236}">
                <a16:creationId xmlns:a16="http://schemas.microsoft.com/office/drawing/2014/main" id="{2F32B4A0-E1F0-4559-86E5-6A58F2443D5E}"/>
              </a:ext>
            </a:extLst>
          </p:cNvPr>
          <p:cNvSpPr/>
          <p:nvPr/>
        </p:nvSpPr>
        <p:spPr>
          <a:xfrm>
            <a:off x="5521325" y="3060700"/>
            <a:ext cx="46038" cy="4603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cxnSp>
        <p:nvCxnSpPr>
          <p:cNvPr id="153" name="Connecteur droit 152">
            <a:extLst>
              <a:ext uri="{FF2B5EF4-FFF2-40B4-BE49-F238E27FC236}">
                <a16:creationId xmlns:a16="http://schemas.microsoft.com/office/drawing/2014/main" id="{A084D347-87E0-41A2-87D4-E2F2C54B95D3}"/>
              </a:ext>
            </a:extLst>
          </p:cNvPr>
          <p:cNvCxnSpPr/>
          <p:nvPr/>
        </p:nvCxnSpPr>
        <p:spPr>
          <a:xfrm flipH="1" flipV="1">
            <a:off x="5616575" y="2692401"/>
            <a:ext cx="509588" cy="209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Connecteur droit 153">
            <a:extLst>
              <a:ext uri="{FF2B5EF4-FFF2-40B4-BE49-F238E27FC236}">
                <a16:creationId xmlns:a16="http://schemas.microsoft.com/office/drawing/2014/main" id="{09C9D749-511F-4DCA-B2AE-02762B0CD841}"/>
              </a:ext>
            </a:extLst>
          </p:cNvPr>
          <p:cNvCxnSpPr/>
          <p:nvPr/>
        </p:nvCxnSpPr>
        <p:spPr>
          <a:xfrm>
            <a:off x="6167439" y="4965700"/>
            <a:ext cx="39687" cy="285750"/>
          </a:xfrm>
          <a:prstGeom prst="line">
            <a:avLst/>
          </a:prstGeom>
        </p:spPr>
        <p:style>
          <a:lnRef idx="1">
            <a:schemeClr val="accent1"/>
          </a:lnRef>
          <a:fillRef idx="0">
            <a:schemeClr val="accent1"/>
          </a:fillRef>
          <a:effectRef idx="0">
            <a:schemeClr val="accent1"/>
          </a:effectRef>
          <a:fontRef idx="minor">
            <a:schemeClr val="tx1"/>
          </a:fontRef>
        </p:style>
      </p:cxnSp>
      <p:sp>
        <p:nvSpPr>
          <p:cNvPr id="155" name="Organigramme : Connecteur 154">
            <a:extLst>
              <a:ext uri="{FF2B5EF4-FFF2-40B4-BE49-F238E27FC236}">
                <a16:creationId xmlns:a16="http://schemas.microsoft.com/office/drawing/2014/main" id="{0795734A-259B-4572-BF07-130A089E926A}"/>
              </a:ext>
            </a:extLst>
          </p:cNvPr>
          <p:cNvSpPr/>
          <p:nvPr/>
        </p:nvSpPr>
        <p:spPr>
          <a:xfrm>
            <a:off x="5570539" y="2668589"/>
            <a:ext cx="46037" cy="4603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sp>
        <p:nvSpPr>
          <p:cNvPr id="26657" name="ZoneTexte 50">
            <a:extLst>
              <a:ext uri="{FF2B5EF4-FFF2-40B4-BE49-F238E27FC236}">
                <a16:creationId xmlns:a16="http://schemas.microsoft.com/office/drawing/2014/main" id="{DAB2E439-5630-4B7E-8EC4-75D9E767837B}"/>
              </a:ext>
            </a:extLst>
          </p:cNvPr>
          <p:cNvSpPr txBox="1">
            <a:spLocks noChangeArrowheads="1"/>
          </p:cNvSpPr>
          <p:nvPr/>
        </p:nvSpPr>
        <p:spPr bwMode="auto">
          <a:xfrm>
            <a:off x="3468688" y="6267450"/>
            <a:ext cx="719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en-US" altLang="fr-FR" sz="900">
                <a:solidFill>
                  <a:srgbClr val="000000"/>
                </a:solidFill>
                <a:latin typeface="Arial" panose="020B0604020202020204" pitchFamily="34" charset="0"/>
                <a:cs typeface="DejaVu Sans"/>
              </a:rPr>
              <a:t>Ming Li, H. Schirmacher, M. Magnor, and H.-P. Siedel, Combining stereo and visual hull information for on-line reconstruction and rendering of dynamic scenes, Multimedia Signal Processing, 2002 IEEE Workshop on, December 2002, pp. 9 – 12.</a:t>
            </a:r>
            <a:endParaRPr lang="fr-FR" altLang="fr-FR" sz="900">
              <a:solidFill>
                <a:srgbClr val="000000"/>
              </a:solidFill>
              <a:latin typeface="Arial" panose="020B0604020202020204" pitchFamily="34" charset="0"/>
              <a:cs typeface="DejaVu Sans"/>
            </a:endParaRPr>
          </a:p>
        </p:txBody>
      </p:sp>
      <p:sp>
        <p:nvSpPr>
          <p:cNvPr id="2" name="Titre 1">
            <a:extLst>
              <a:ext uri="{FF2B5EF4-FFF2-40B4-BE49-F238E27FC236}">
                <a16:creationId xmlns:a16="http://schemas.microsoft.com/office/drawing/2014/main" id="{957B763E-80A4-4F4E-8025-67222595A6E6}"/>
              </a:ext>
            </a:extLst>
          </p:cNvPr>
          <p:cNvSpPr>
            <a:spLocks noGrp="1"/>
          </p:cNvSpPr>
          <p:nvPr>
            <p:ph type="title"/>
          </p:nvPr>
        </p:nvSpPr>
        <p:spPr/>
        <p:txBody>
          <a:bodyPr/>
          <a:lstStyle/>
          <a:p>
            <a:r>
              <a:rPr lang="fr-FR" dirty="0" err="1"/>
              <a:t>Stereovision</a:t>
            </a:r>
            <a:r>
              <a:rPr lang="fr-FR" dirty="0"/>
              <a:t> </a:t>
            </a:r>
            <a:r>
              <a:rPr lang="fr-FR" dirty="0" err="1"/>
              <a:t>guided</a:t>
            </a:r>
            <a:r>
              <a:rPr lang="fr-FR" dirty="0"/>
              <a:t> by </a:t>
            </a:r>
            <a:r>
              <a:rPr lang="fr-FR" dirty="0" err="1"/>
              <a:t>visual</a:t>
            </a:r>
            <a:r>
              <a:rPr lang="fr-FR" dirty="0"/>
              <a:t> </a:t>
            </a:r>
            <a:r>
              <a:rPr lang="fr-FR" dirty="0" err="1"/>
              <a:t>hull</a:t>
            </a:r>
            <a:endParaRPr lang="fr-FR" dirty="0"/>
          </a:p>
        </p:txBody>
      </p:sp>
      <p:sp>
        <p:nvSpPr>
          <p:cNvPr id="3" name="Espace réservé du contenu 2">
            <a:extLst>
              <a:ext uri="{FF2B5EF4-FFF2-40B4-BE49-F238E27FC236}">
                <a16:creationId xmlns:a16="http://schemas.microsoft.com/office/drawing/2014/main" id="{31DD78A9-9955-49C6-83DA-6765CB030305}"/>
              </a:ext>
            </a:extLst>
          </p:cNvPr>
          <p:cNvSpPr>
            <a:spLocks noGrp="1"/>
          </p:cNvSpPr>
          <p:nvPr>
            <p:ph idx="1"/>
          </p:nvPr>
        </p:nvSpPr>
        <p:spPr/>
        <p:txBody>
          <a:bodyPr/>
          <a:lstStyle/>
          <a:p>
            <a:pPr defTabSz="914400">
              <a:lnSpc>
                <a:spcPct val="114000"/>
              </a:lnSpc>
              <a:spcAft>
                <a:spcPts val="600"/>
              </a:spcAft>
              <a:buFont typeface="Arial" panose="020B0604020202020204" pitchFamily="34" charset="0"/>
              <a:buChar char="•"/>
            </a:pPr>
            <a:r>
              <a:rPr lang="fr-FR" altLang="fr-FR" dirty="0">
                <a:solidFill>
                  <a:srgbClr val="000000"/>
                </a:solidFill>
                <a:cs typeface="Arial" panose="020B0604020202020204" pitchFamily="34" charset="0"/>
              </a:rPr>
              <a:t>[Ming Li </a:t>
            </a:r>
            <a:r>
              <a:rPr lang="fr-FR" altLang="fr-FR" i="1" dirty="0">
                <a:solidFill>
                  <a:srgbClr val="000000"/>
                </a:solidFill>
                <a:cs typeface="Arial" panose="020B0604020202020204" pitchFamily="34" charset="0"/>
              </a:rPr>
              <a:t>et al. </a:t>
            </a:r>
            <a:r>
              <a:rPr lang="fr-FR" altLang="fr-FR" dirty="0">
                <a:solidFill>
                  <a:srgbClr val="000000"/>
                </a:solidFill>
                <a:cs typeface="Arial" panose="020B0604020202020204" pitchFamily="34" charset="0"/>
              </a:rPr>
              <a:t>2002]</a:t>
            </a:r>
          </a:p>
          <a:p>
            <a:pPr lvl="1" defTabSz="914400">
              <a:lnSpc>
                <a:spcPct val="114000"/>
              </a:lnSpc>
              <a:spcAft>
                <a:spcPts val="600"/>
              </a:spcAft>
              <a:buFont typeface="Arial" panose="020B0604020202020204" pitchFamily="34" charset="0"/>
              <a:buChar char="•"/>
            </a:pPr>
            <a:r>
              <a:rPr lang="fr-FR" altLang="fr-FR" dirty="0">
                <a:solidFill>
                  <a:srgbClr val="000000"/>
                </a:solidFill>
                <a:cs typeface="Arial" panose="020B0604020202020204" pitchFamily="34" charset="0"/>
              </a:rPr>
              <a:t>Use </a:t>
            </a:r>
            <a:r>
              <a:rPr lang="fr-FR" altLang="fr-FR" dirty="0" err="1">
                <a:solidFill>
                  <a:srgbClr val="000000"/>
                </a:solidFill>
                <a:cs typeface="Arial" panose="020B0604020202020204" pitchFamily="34" charset="0"/>
              </a:rPr>
              <a:t>minmal</a:t>
            </a:r>
            <a:r>
              <a:rPr lang="fr-FR" altLang="fr-FR" dirty="0">
                <a:solidFill>
                  <a:srgbClr val="000000"/>
                </a:solidFill>
                <a:cs typeface="Arial" panose="020B0604020202020204" pitchFamily="34" charset="0"/>
              </a:rPr>
              <a:t> and maximum </a:t>
            </a:r>
            <a:r>
              <a:rPr lang="fr-FR" altLang="fr-FR" dirty="0" err="1">
                <a:solidFill>
                  <a:srgbClr val="000000"/>
                </a:solidFill>
                <a:cs typeface="Arial" panose="020B0604020202020204" pitchFamily="34" charset="0"/>
              </a:rPr>
              <a:t>bound</a:t>
            </a:r>
            <a:r>
              <a:rPr lang="fr-FR" altLang="fr-FR" dirty="0">
                <a:solidFill>
                  <a:srgbClr val="000000"/>
                </a:solidFill>
                <a:cs typeface="Arial" panose="020B0604020202020204" pitchFamily="34" charset="0"/>
              </a:rPr>
              <a:t> for the </a:t>
            </a:r>
            <a:r>
              <a:rPr lang="fr-FR" altLang="fr-FR" dirty="0" err="1">
                <a:solidFill>
                  <a:srgbClr val="000000"/>
                </a:solidFill>
                <a:cs typeface="Arial" panose="020B0604020202020204" pitchFamily="34" charset="0"/>
              </a:rPr>
              <a:t>visual</a:t>
            </a:r>
            <a:r>
              <a:rPr lang="fr-FR" altLang="fr-FR" dirty="0">
                <a:solidFill>
                  <a:srgbClr val="000000"/>
                </a:solidFill>
                <a:cs typeface="Arial" panose="020B0604020202020204" pitchFamily="34" charset="0"/>
              </a:rPr>
              <a:t> </a:t>
            </a:r>
            <a:r>
              <a:rPr lang="fr-FR" altLang="fr-FR" dirty="0" err="1">
                <a:solidFill>
                  <a:srgbClr val="000000"/>
                </a:solidFill>
                <a:cs typeface="Arial" panose="020B0604020202020204" pitchFamily="34" charset="0"/>
              </a:rPr>
              <a:t>hull</a:t>
            </a:r>
            <a:endParaRPr lang="fr-FR" dirty="0"/>
          </a:p>
        </p:txBody>
      </p:sp>
    </p:spTree>
    <p:extLst>
      <p:ext uri="{BB962C8B-B14F-4D97-AF65-F5344CB8AC3E}">
        <p14:creationId xmlns:p14="http://schemas.microsoft.com/office/powerpoint/2010/main" val="363546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contenu 2">
            <a:extLst>
              <a:ext uri="{FF2B5EF4-FFF2-40B4-BE49-F238E27FC236}">
                <a16:creationId xmlns:a16="http://schemas.microsoft.com/office/drawing/2014/main" id="{A12A744D-4DB5-446C-B4C5-EBB7BCFD37D4}"/>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cxnSp>
        <p:nvCxnSpPr>
          <p:cNvPr id="122" name="Connecteur droit avec flèche 121">
            <a:extLst>
              <a:ext uri="{FF2B5EF4-FFF2-40B4-BE49-F238E27FC236}">
                <a16:creationId xmlns:a16="http://schemas.microsoft.com/office/drawing/2014/main" id="{028192FE-7A24-48C1-9F8B-C5BAF7527A36}"/>
              </a:ext>
            </a:extLst>
          </p:cNvPr>
          <p:cNvCxnSpPr/>
          <p:nvPr/>
        </p:nvCxnSpPr>
        <p:spPr>
          <a:xfrm>
            <a:off x="6094413" y="3714750"/>
            <a:ext cx="1395412"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6630" name="ZoneTexte 122">
            <a:extLst>
              <a:ext uri="{FF2B5EF4-FFF2-40B4-BE49-F238E27FC236}">
                <a16:creationId xmlns:a16="http://schemas.microsoft.com/office/drawing/2014/main" id="{9C828322-0E8C-4676-933F-A49B0FD8F136}"/>
              </a:ext>
            </a:extLst>
          </p:cNvPr>
          <p:cNvSpPr txBox="1">
            <a:spLocks noChangeArrowheads="1"/>
          </p:cNvSpPr>
          <p:nvPr/>
        </p:nvSpPr>
        <p:spPr bwMode="auto">
          <a:xfrm>
            <a:off x="7721601" y="3527425"/>
            <a:ext cx="1700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a:solidFill>
                  <a:srgbClr val="FF0000"/>
                </a:solidFill>
                <a:cs typeface="Arial" panose="020B0604020202020204" pitchFamily="34" charset="0"/>
              </a:rPr>
              <a:t>Min </a:t>
            </a:r>
            <a:r>
              <a:rPr lang="fr-FR" altLang="fr-FR" dirty="0" err="1">
                <a:solidFill>
                  <a:srgbClr val="FF0000"/>
                </a:solidFill>
                <a:cs typeface="Arial" panose="020B0604020202020204" pitchFamily="34" charset="0"/>
              </a:rPr>
              <a:t>depth</a:t>
            </a:r>
            <a:endParaRPr lang="fr-FR" altLang="fr-FR" dirty="0">
              <a:solidFill>
                <a:srgbClr val="FF0000"/>
              </a:solidFill>
              <a:cs typeface="Arial" panose="020B0604020202020204" pitchFamily="34" charset="0"/>
            </a:endParaRPr>
          </a:p>
        </p:txBody>
      </p:sp>
      <p:cxnSp>
        <p:nvCxnSpPr>
          <p:cNvPr id="124" name="Connecteur droit avec flèche 123">
            <a:extLst>
              <a:ext uri="{FF2B5EF4-FFF2-40B4-BE49-F238E27FC236}">
                <a16:creationId xmlns:a16="http://schemas.microsoft.com/office/drawing/2014/main" id="{9292E074-3D3D-4D83-BC3D-3673FA0B514C}"/>
              </a:ext>
            </a:extLst>
          </p:cNvPr>
          <p:cNvCxnSpPr/>
          <p:nvPr/>
        </p:nvCxnSpPr>
        <p:spPr>
          <a:xfrm>
            <a:off x="6234114" y="3176588"/>
            <a:ext cx="1298575" cy="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6632" name="ZoneTexte 124">
            <a:extLst>
              <a:ext uri="{FF2B5EF4-FFF2-40B4-BE49-F238E27FC236}">
                <a16:creationId xmlns:a16="http://schemas.microsoft.com/office/drawing/2014/main" id="{D476A032-2005-4714-AA73-DBA976589F20}"/>
              </a:ext>
            </a:extLst>
          </p:cNvPr>
          <p:cNvSpPr txBox="1">
            <a:spLocks noChangeArrowheads="1"/>
          </p:cNvSpPr>
          <p:nvPr/>
        </p:nvSpPr>
        <p:spPr bwMode="auto">
          <a:xfrm>
            <a:off x="7721601" y="2952750"/>
            <a:ext cx="1700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a:solidFill>
                  <a:srgbClr val="77933C"/>
                </a:solidFill>
                <a:cs typeface="Arial" panose="020B0604020202020204" pitchFamily="34" charset="0"/>
              </a:rPr>
              <a:t>Max </a:t>
            </a:r>
            <a:r>
              <a:rPr lang="fr-FR" altLang="fr-FR" dirty="0" err="1">
                <a:solidFill>
                  <a:srgbClr val="77933C"/>
                </a:solidFill>
                <a:cs typeface="Arial" panose="020B0604020202020204" pitchFamily="34" charset="0"/>
              </a:rPr>
              <a:t>depth</a:t>
            </a:r>
            <a:endParaRPr lang="fr-FR" altLang="fr-FR" dirty="0">
              <a:solidFill>
                <a:srgbClr val="77933C"/>
              </a:solidFill>
              <a:cs typeface="Arial" panose="020B0604020202020204" pitchFamily="34" charset="0"/>
            </a:endParaRPr>
          </a:p>
        </p:txBody>
      </p:sp>
      <p:sp>
        <p:nvSpPr>
          <p:cNvPr id="81" name="Rectangle 80">
            <a:extLst>
              <a:ext uri="{FF2B5EF4-FFF2-40B4-BE49-F238E27FC236}">
                <a16:creationId xmlns:a16="http://schemas.microsoft.com/office/drawing/2014/main" id="{C42EF7D4-99D5-4C6C-AFAF-0CB9363973EC}"/>
              </a:ext>
            </a:extLst>
          </p:cNvPr>
          <p:cNvSpPr/>
          <p:nvPr/>
        </p:nvSpPr>
        <p:spPr>
          <a:xfrm>
            <a:off x="5197475" y="2584451"/>
            <a:ext cx="1143000" cy="785813"/>
          </a:xfrm>
          <a:prstGeom prst="rect">
            <a:avLst/>
          </a:prstGeom>
          <a:solidFill>
            <a:srgbClr val="DCE6F2">
              <a:alpha val="50196"/>
            </a:srgb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sp>
        <p:nvSpPr>
          <p:cNvPr id="82" name="Rectangle 81">
            <a:extLst>
              <a:ext uri="{FF2B5EF4-FFF2-40B4-BE49-F238E27FC236}">
                <a16:creationId xmlns:a16="http://schemas.microsoft.com/office/drawing/2014/main" id="{0C961F63-5C1B-49BE-A2D4-95863BC2B016}"/>
              </a:ext>
            </a:extLst>
          </p:cNvPr>
          <p:cNvSpPr/>
          <p:nvPr/>
        </p:nvSpPr>
        <p:spPr>
          <a:xfrm>
            <a:off x="5119688" y="2798763"/>
            <a:ext cx="1143000" cy="785812"/>
          </a:xfrm>
          <a:prstGeom prst="rect">
            <a:avLst/>
          </a:prstGeom>
          <a:solidFill>
            <a:schemeClr val="accent3">
              <a:alpha val="2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914400">
              <a:defRPr/>
            </a:pPr>
            <a:endParaRPr lang="fr-FR">
              <a:solidFill>
                <a:prstClr val="white"/>
              </a:solidFill>
            </a:endParaRPr>
          </a:p>
        </p:txBody>
      </p:sp>
      <p:sp>
        <p:nvSpPr>
          <p:cNvPr id="83" name="Rectangle 82">
            <a:extLst>
              <a:ext uri="{FF2B5EF4-FFF2-40B4-BE49-F238E27FC236}">
                <a16:creationId xmlns:a16="http://schemas.microsoft.com/office/drawing/2014/main" id="{4C1C1B9B-356A-4E26-BF82-6A5D8F603AA6}"/>
              </a:ext>
            </a:extLst>
          </p:cNvPr>
          <p:cNvSpPr/>
          <p:nvPr/>
        </p:nvSpPr>
        <p:spPr>
          <a:xfrm>
            <a:off x="5043488" y="2992438"/>
            <a:ext cx="1143000" cy="785812"/>
          </a:xfrm>
          <a:prstGeom prst="rect">
            <a:avLst/>
          </a:prstGeom>
          <a:solidFill>
            <a:srgbClr val="DCE6F2">
              <a:alpha val="50196"/>
            </a:srgb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sp>
        <p:nvSpPr>
          <p:cNvPr id="84" name="Rectangle 83">
            <a:extLst>
              <a:ext uri="{FF2B5EF4-FFF2-40B4-BE49-F238E27FC236}">
                <a16:creationId xmlns:a16="http://schemas.microsoft.com/office/drawing/2014/main" id="{74F103B5-BE89-437B-B057-A7B105370691}"/>
              </a:ext>
            </a:extLst>
          </p:cNvPr>
          <p:cNvSpPr/>
          <p:nvPr/>
        </p:nvSpPr>
        <p:spPr>
          <a:xfrm>
            <a:off x="4949825" y="3306763"/>
            <a:ext cx="1143000" cy="785812"/>
          </a:xfrm>
          <a:prstGeom prst="rect">
            <a:avLst/>
          </a:prstGeom>
          <a:solidFill>
            <a:schemeClr val="accent2">
              <a:alpha val="25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914400">
              <a:defRPr/>
            </a:pPr>
            <a:endParaRPr lang="fr-FR">
              <a:solidFill>
                <a:prstClr val="white"/>
              </a:solidFill>
            </a:endParaRPr>
          </a:p>
        </p:txBody>
      </p:sp>
      <p:sp>
        <p:nvSpPr>
          <p:cNvPr id="85" name="Rectangle 84">
            <a:extLst>
              <a:ext uri="{FF2B5EF4-FFF2-40B4-BE49-F238E27FC236}">
                <a16:creationId xmlns:a16="http://schemas.microsoft.com/office/drawing/2014/main" id="{3225CB12-1940-4B50-BF04-4C1086876DE9}"/>
              </a:ext>
            </a:extLst>
          </p:cNvPr>
          <p:cNvSpPr/>
          <p:nvPr/>
        </p:nvSpPr>
        <p:spPr>
          <a:xfrm>
            <a:off x="4875213" y="3522663"/>
            <a:ext cx="1143000" cy="785812"/>
          </a:xfrm>
          <a:prstGeom prst="rect">
            <a:avLst/>
          </a:prstGeom>
          <a:solidFill>
            <a:srgbClr val="DCE6F2">
              <a:alpha val="50196"/>
            </a:srgb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grpSp>
        <p:nvGrpSpPr>
          <p:cNvPr id="26638" name="Groupe 126">
            <a:extLst>
              <a:ext uri="{FF2B5EF4-FFF2-40B4-BE49-F238E27FC236}">
                <a16:creationId xmlns:a16="http://schemas.microsoft.com/office/drawing/2014/main" id="{D3507B2F-73F7-4E54-8650-AB0D73554773}"/>
              </a:ext>
            </a:extLst>
          </p:cNvPr>
          <p:cNvGrpSpPr>
            <a:grpSpLocks/>
          </p:cNvGrpSpPr>
          <p:nvPr/>
        </p:nvGrpSpPr>
        <p:grpSpPr bwMode="auto">
          <a:xfrm>
            <a:off x="5992814" y="4797426"/>
            <a:ext cx="428625" cy="454025"/>
            <a:chOff x="2000232" y="4903478"/>
            <a:chExt cx="428630" cy="454348"/>
          </a:xfrm>
        </p:grpSpPr>
        <p:sp>
          <p:nvSpPr>
            <p:cNvPr id="128" name="Rectangle 127">
              <a:extLst>
                <a:ext uri="{FF2B5EF4-FFF2-40B4-BE49-F238E27FC236}">
                  <a16:creationId xmlns:a16="http://schemas.microsoft.com/office/drawing/2014/main" id="{F0A10EE8-A894-4826-BF66-D510AEBEA81A}"/>
                </a:ext>
              </a:extLst>
            </p:cNvPr>
            <p:cNvSpPr/>
            <p:nvPr/>
          </p:nvSpPr>
          <p:spPr>
            <a:xfrm>
              <a:off x="2000232" y="4903478"/>
              <a:ext cx="428630" cy="285953"/>
            </a:xfrm>
            <a:prstGeom prst="rect">
              <a:avLst/>
            </a:prstGeom>
            <a:solidFill>
              <a:schemeClr val="tx2">
                <a:lumMod val="20000"/>
                <a:lumOff val="8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cxnSp>
          <p:nvCxnSpPr>
            <p:cNvPr id="129" name="Connecteur droit 128">
              <a:extLst>
                <a:ext uri="{FF2B5EF4-FFF2-40B4-BE49-F238E27FC236}">
                  <a16:creationId xmlns:a16="http://schemas.microsoft.com/office/drawing/2014/main" id="{E33E47B8-3AE3-4D02-B577-C234F32A8FEC}"/>
                </a:ext>
              </a:extLst>
            </p:cNvPr>
            <p:cNvCxnSpPr/>
            <p:nvPr/>
          </p:nvCxnSpPr>
          <p:spPr>
            <a:xfrm>
              <a:off x="2000232" y="5189431"/>
              <a:ext cx="214314" cy="16839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53DE6256-3BFD-49BA-9C34-72135A410D43}"/>
                </a:ext>
              </a:extLst>
            </p:cNvPr>
            <p:cNvCxnSpPr/>
            <p:nvPr/>
          </p:nvCxnSpPr>
          <p:spPr>
            <a:xfrm rot="5400000" flipH="1" flipV="1">
              <a:off x="2237507" y="5166471"/>
              <a:ext cx="168395" cy="21431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4107BDD6-1F21-4046-A71B-9B1015119ECE}"/>
                </a:ext>
              </a:extLst>
            </p:cNvPr>
            <p:cNvCxnSpPr/>
            <p:nvPr/>
          </p:nvCxnSpPr>
          <p:spPr>
            <a:xfrm rot="16200000" flipH="1">
              <a:off x="1880215" y="5023495"/>
              <a:ext cx="454348" cy="2143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F70A26D4-0BA9-4AEF-9D47-CBF28F1CBB44}"/>
                </a:ext>
              </a:extLst>
            </p:cNvPr>
            <p:cNvCxnSpPr/>
            <p:nvPr/>
          </p:nvCxnSpPr>
          <p:spPr>
            <a:xfrm rot="5400000">
              <a:off x="2094530" y="5023494"/>
              <a:ext cx="454348" cy="21431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639" name="Groupe 132">
            <a:extLst>
              <a:ext uri="{FF2B5EF4-FFF2-40B4-BE49-F238E27FC236}">
                <a16:creationId xmlns:a16="http://schemas.microsoft.com/office/drawing/2014/main" id="{A604939C-E91F-4668-A5B8-C60CA2CE4504}"/>
              </a:ext>
            </a:extLst>
          </p:cNvPr>
          <p:cNvGrpSpPr>
            <a:grpSpLocks/>
          </p:cNvGrpSpPr>
          <p:nvPr/>
        </p:nvGrpSpPr>
        <p:grpSpPr bwMode="auto">
          <a:xfrm>
            <a:off x="5064126" y="4797426"/>
            <a:ext cx="428625" cy="454025"/>
            <a:chOff x="714348" y="4714884"/>
            <a:chExt cx="428630" cy="454348"/>
          </a:xfrm>
        </p:grpSpPr>
        <p:sp>
          <p:nvSpPr>
            <p:cNvPr id="134" name="Rectangle 133">
              <a:extLst>
                <a:ext uri="{FF2B5EF4-FFF2-40B4-BE49-F238E27FC236}">
                  <a16:creationId xmlns:a16="http://schemas.microsoft.com/office/drawing/2014/main" id="{F0583E04-DECA-4A7E-A985-410D64EAFEA7}"/>
                </a:ext>
              </a:extLst>
            </p:cNvPr>
            <p:cNvSpPr/>
            <p:nvPr/>
          </p:nvSpPr>
          <p:spPr>
            <a:xfrm>
              <a:off x="714348" y="4714884"/>
              <a:ext cx="428630" cy="285953"/>
            </a:xfrm>
            <a:prstGeom prst="rect">
              <a:avLst/>
            </a:prstGeom>
            <a:solidFill>
              <a:schemeClr val="tx2">
                <a:lumMod val="20000"/>
                <a:lumOff val="8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cxnSp>
          <p:nvCxnSpPr>
            <p:cNvPr id="135" name="Connecteur droit 134">
              <a:extLst>
                <a:ext uri="{FF2B5EF4-FFF2-40B4-BE49-F238E27FC236}">
                  <a16:creationId xmlns:a16="http://schemas.microsoft.com/office/drawing/2014/main" id="{E51CF42C-1AA0-4CBA-9957-C12F0ACB1D06}"/>
                </a:ext>
              </a:extLst>
            </p:cNvPr>
            <p:cNvCxnSpPr/>
            <p:nvPr/>
          </p:nvCxnSpPr>
          <p:spPr>
            <a:xfrm>
              <a:off x="714348" y="5000837"/>
              <a:ext cx="214316" cy="16839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753AE957-82C1-40E8-B880-BEC89E8B6159}"/>
                </a:ext>
              </a:extLst>
            </p:cNvPr>
            <p:cNvCxnSpPr/>
            <p:nvPr/>
          </p:nvCxnSpPr>
          <p:spPr>
            <a:xfrm rot="5400000" flipH="1" flipV="1">
              <a:off x="951623" y="4977878"/>
              <a:ext cx="168395" cy="2143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Connecteur droit 136">
              <a:extLst>
                <a:ext uri="{FF2B5EF4-FFF2-40B4-BE49-F238E27FC236}">
                  <a16:creationId xmlns:a16="http://schemas.microsoft.com/office/drawing/2014/main" id="{EB12D548-6F8A-4E44-B4DA-326D057FBEDB}"/>
                </a:ext>
              </a:extLst>
            </p:cNvPr>
            <p:cNvCxnSpPr/>
            <p:nvPr/>
          </p:nvCxnSpPr>
          <p:spPr>
            <a:xfrm rot="16200000" flipH="1">
              <a:off x="594332" y="4834900"/>
              <a:ext cx="454348" cy="21431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98432D2A-F5EC-4402-96BA-454563CB71FE}"/>
                </a:ext>
              </a:extLst>
            </p:cNvPr>
            <p:cNvCxnSpPr/>
            <p:nvPr/>
          </p:nvCxnSpPr>
          <p:spPr>
            <a:xfrm rot="5400000">
              <a:off x="808646" y="4834901"/>
              <a:ext cx="454348" cy="2143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9" name="Connecteur droit 138">
            <a:extLst>
              <a:ext uri="{FF2B5EF4-FFF2-40B4-BE49-F238E27FC236}">
                <a16:creationId xmlns:a16="http://schemas.microsoft.com/office/drawing/2014/main" id="{D84AE8F7-BC0D-48FE-9BA8-EDECF4C319CC}"/>
              </a:ext>
            </a:extLst>
          </p:cNvPr>
          <p:cNvCxnSpPr/>
          <p:nvPr/>
        </p:nvCxnSpPr>
        <p:spPr>
          <a:xfrm flipV="1">
            <a:off x="5278438" y="4940301"/>
            <a:ext cx="25400" cy="2714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0" name="Connecteur droit 139">
            <a:extLst>
              <a:ext uri="{FF2B5EF4-FFF2-40B4-BE49-F238E27FC236}">
                <a16:creationId xmlns:a16="http://schemas.microsoft.com/office/drawing/2014/main" id="{F330F3D9-D8D4-4621-AED1-1689A744303D}"/>
              </a:ext>
            </a:extLst>
          </p:cNvPr>
          <p:cNvCxnSpPr>
            <a:endCxn id="155" idx="0"/>
          </p:cNvCxnSpPr>
          <p:nvPr/>
        </p:nvCxnSpPr>
        <p:spPr>
          <a:xfrm flipV="1">
            <a:off x="5324475" y="2668589"/>
            <a:ext cx="268288" cy="2117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Connecteur droit 140">
            <a:extLst>
              <a:ext uri="{FF2B5EF4-FFF2-40B4-BE49-F238E27FC236}">
                <a16:creationId xmlns:a16="http://schemas.microsoft.com/office/drawing/2014/main" id="{EF6F802A-7402-42AF-A7C0-1F0F010AED9A}"/>
              </a:ext>
            </a:extLst>
          </p:cNvPr>
          <p:cNvCxnSpPr>
            <a:endCxn id="128" idx="1"/>
          </p:cNvCxnSpPr>
          <p:nvPr/>
        </p:nvCxnSpPr>
        <p:spPr>
          <a:xfrm>
            <a:off x="5434013" y="3916364"/>
            <a:ext cx="558800" cy="1023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9B335659-EBC1-405A-86EE-67534713790B}"/>
              </a:ext>
            </a:extLst>
          </p:cNvPr>
          <p:cNvCxnSpPr/>
          <p:nvPr/>
        </p:nvCxnSpPr>
        <p:spPr>
          <a:xfrm>
            <a:off x="6043613" y="5024438"/>
            <a:ext cx="163512" cy="227012"/>
          </a:xfrm>
          <a:prstGeom prst="line">
            <a:avLst/>
          </a:prstGeom>
        </p:spPr>
        <p:style>
          <a:lnRef idx="1">
            <a:schemeClr val="accent1"/>
          </a:lnRef>
          <a:fillRef idx="0">
            <a:schemeClr val="accent1"/>
          </a:fillRef>
          <a:effectRef idx="0">
            <a:schemeClr val="accent1"/>
          </a:effectRef>
          <a:fontRef idx="minor">
            <a:schemeClr val="tx1"/>
          </a:fontRef>
        </p:style>
      </p:cxnSp>
      <p:sp>
        <p:nvSpPr>
          <p:cNvPr id="143" name="Organigramme : Connecteur 142">
            <a:extLst>
              <a:ext uri="{FF2B5EF4-FFF2-40B4-BE49-F238E27FC236}">
                <a16:creationId xmlns:a16="http://schemas.microsoft.com/office/drawing/2014/main" id="{ABCB01D4-708C-457F-A994-451F6CFD8DA5}"/>
              </a:ext>
            </a:extLst>
          </p:cNvPr>
          <p:cNvSpPr/>
          <p:nvPr/>
        </p:nvSpPr>
        <p:spPr>
          <a:xfrm>
            <a:off x="5418139" y="3924300"/>
            <a:ext cx="46037" cy="4603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cxnSp>
        <p:nvCxnSpPr>
          <p:cNvPr id="144" name="Connecteur droit 143">
            <a:extLst>
              <a:ext uri="{FF2B5EF4-FFF2-40B4-BE49-F238E27FC236}">
                <a16:creationId xmlns:a16="http://schemas.microsoft.com/office/drawing/2014/main" id="{C2342369-ED27-4243-9C3E-76683F361856}"/>
              </a:ext>
            </a:extLst>
          </p:cNvPr>
          <p:cNvCxnSpPr>
            <a:stCxn id="145" idx="5"/>
          </p:cNvCxnSpPr>
          <p:nvPr/>
        </p:nvCxnSpPr>
        <p:spPr>
          <a:xfrm>
            <a:off x="5486400" y="3657600"/>
            <a:ext cx="527050" cy="1201738"/>
          </a:xfrm>
          <a:prstGeom prst="line">
            <a:avLst/>
          </a:prstGeom>
        </p:spPr>
        <p:style>
          <a:lnRef idx="1">
            <a:schemeClr val="accent1"/>
          </a:lnRef>
          <a:fillRef idx="0">
            <a:schemeClr val="accent1"/>
          </a:fillRef>
          <a:effectRef idx="0">
            <a:schemeClr val="accent1"/>
          </a:effectRef>
          <a:fontRef idx="minor">
            <a:schemeClr val="tx1"/>
          </a:fontRef>
        </p:style>
      </p:cxnSp>
      <p:sp>
        <p:nvSpPr>
          <p:cNvPr id="145" name="Organigramme : Connecteur 144">
            <a:extLst>
              <a:ext uri="{FF2B5EF4-FFF2-40B4-BE49-F238E27FC236}">
                <a16:creationId xmlns:a16="http://schemas.microsoft.com/office/drawing/2014/main" id="{0B33DF53-AD8A-4B63-81E8-F1205B8F0A4B}"/>
              </a:ext>
            </a:extLst>
          </p:cNvPr>
          <p:cNvSpPr/>
          <p:nvPr/>
        </p:nvSpPr>
        <p:spPr>
          <a:xfrm>
            <a:off x="5446714" y="3617914"/>
            <a:ext cx="46037" cy="4603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cxnSp>
        <p:nvCxnSpPr>
          <p:cNvPr id="146" name="Connecteur droit 145">
            <a:extLst>
              <a:ext uri="{FF2B5EF4-FFF2-40B4-BE49-F238E27FC236}">
                <a16:creationId xmlns:a16="http://schemas.microsoft.com/office/drawing/2014/main" id="{237D29D6-F931-461A-A608-B0ADEA9D7571}"/>
              </a:ext>
            </a:extLst>
          </p:cNvPr>
          <p:cNvCxnSpPr/>
          <p:nvPr/>
        </p:nvCxnSpPr>
        <p:spPr>
          <a:xfrm>
            <a:off x="6126163" y="5024438"/>
            <a:ext cx="80962" cy="227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Connecteur droit 146">
            <a:extLst>
              <a:ext uri="{FF2B5EF4-FFF2-40B4-BE49-F238E27FC236}">
                <a16:creationId xmlns:a16="http://schemas.microsoft.com/office/drawing/2014/main" id="{89B7A1D1-7C07-43DF-9DA3-D1A02D32B1E5}"/>
              </a:ext>
            </a:extLst>
          </p:cNvPr>
          <p:cNvCxnSpPr>
            <a:stCxn id="149" idx="1"/>
          </p:cNvCxnSpPr>
          <p:nvPr/>
        </p:nvCxnSpPr>
        <p:spPr>
          <a:xfrm>
            <a:off x="5494339" y="3370263"/>
            <a:ext cx="549275" cy="1427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5D03E2DD-C51D-4909-914E-9C0618794482}"/>
              </a:ext>
            </a:extLst>
          </p:cNvPr>
          <p:cNvCxnSpPr/>
          <p:nvPr/>
        </p:nvCxnSpPr>
        <p:spPr>
          <a:xfrm flipH="1" flipV="1">
            <a:off x="6126163" y="4965700"/>
            <a:ext cx="80962" cy="28575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rganigramme : Connecteur 148">
            <a:extLst>
              <a:ext uri="{FF2B5EF4-FFF2-40B4-BE49-F238E27FC236}">
                <a16:creationId xmlns:a16="http://schemas.microsoft.com/office/drawing/2014/main" id="{75E220E3-9322-4617-8939-750977AEC5BB}"/>
              </a:ext>
            </a:extLst>
          </p:cNvPr>
          <p:cNvSpPr/>
          <p:nvPr/>
        </p:nvSpPr>
        <p:spPr>
          <a:xfrm>
            <a:off x="5487988" y="3362325"/>
            <a:ext cx="44450" cy="4603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cxnSp>
        <p:nvCxnSpPr>
          <p:cNvPr id="150" name="Connecteur droit 149">
            <a:extLst>
              <a:ext uri="{FF2B5EF4-FFF2-40B4-BE49-F238E27FC236}">
                <a16:creationId xmlns:a16="http://schemas.microsoft.com/office/drawing/2014/main" id="{C7D61511-7B43-4AD8-AA9D-ECFF3EF20832}"/>
              </a:ext>
            </a:extLst>
          </p:cNvPr>
          <p:cNvCxnSpPr/>
          <p:nvPr/>
        </p:nvCxnSpPr>
        <p:spPr>
          <a:xfrm>
            <a:off x="5543551" y="3052763"/>
            <a:ext cx="557213" cy="1744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Connecteur droit 150">
            <a:extLst>
              <a:ext uri="{FF2B5EF4-FFF2-40B4-BE49-F238E27FC236}">
                <a16:creationId xmlns:a16="http://schemas.microsoft.com/office/drawing/2014/main" id="{9DDD7170-B07D-4A26-B396-5426CE0A9BFC}"/>
              </a:ext>
            </a:extLst>
          </p:cNvPr>
          <p:cNvCxnSpPr/>
          <p:nvPr/>
        </p:nvCxnSpPr>
        <p:spPr>
          <a:xfrm flipH="1" flipV="1">
            <a:off x="6126163" y="4965700"/>
            <a:ext cx="80962" cy="285750"/>
          </a:xfrm>
          <a:prstGeom prst="line">
            <a:avLst/>
          </a:prstGeom>
        </p:spPr>
        <p:style>
          <a:lnRef idx="1">
            <a:schemeClr val="accent1"/>
          </a:lnRef>
          <a:fillRef idx="0">
            <a:schemeClr val="accent1"/>
          </a:fillRef>
          <a:effectRef idx="0">
            <a:schemeClr val="accent1"/>
          </a:effectRef>
          <a:fontRef idx="minor">
            <a:schemeClr val="tx1"/>
          </a:fontRef>
        </p:style>
      </p:cxnSp>
      <p:sp>
        <p:nvSpPr>
          <p:cNvPr id="152" name="Organigramme : Connecteur 151">
            <a:extLst>
              <a:ext uri="{FF2B5EF4-FFF2-40B4-BE49-F238E27FC236}">
                <a16:creationId xmlns:a16="http://schemas.microsoft.com/office/drawing/2014/main" id="{2F32B4A0-E1F0-4559-86E5-6A58F2443D5E}"/>
              </a:ext>
            </a:extLst>
          </p:cNvPr>
          <p:cNvSpPr/>
          <p:nvPr/>
        </p:nvSpPr>
        <p:spPr>
          <a:xfrm>
            <a:off x="5521325" y="3060700"/>
            <a:ext cx="46038" cy="46038"/>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cxnSp>
        <p:nvCxnSpPr>
          <p:cNvPr id="153" name="Connecteur droit 152">
            <a:extLst>
              <a:ext uri="{FF2B5EF4-FFF2-40B4-BE49-F238E27FC236}">
                <a16:creationId xmlns:a16="http://schemas.microsoft.com/office/drawing/2014/main" id="{A084D347-87E0-41A2-87D4-E2F2C54B95D3}"/>
              </a:ext>
            </a:extLst>
          </p:cNvPr>
          <p:cNvCxnSpPr/>
          <p:nvPr/>
        </p:nvCxnSpPr>
        <p:spPr>
          <a:xfrm flipH="1" flipV="1">
            <a:off x="5616575" y="2692401"/>
            <a:ext cx="509588" cy="209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Connecteur droit 153">
            <a:extLst>
              <a:ext uri="{FF2B5EF4-FFF2-40B4-BE49-F238E27FC236}">
                <a16:creationId xmlns:a16="http://schemas.microsoft.com/office/drawing/2014/main" id="{09C9D749-511F-4DCA-B2AE-02762B0CD841}"/>
              </a:ext>
            </a:extLst>
          </p:cNvPr>
          <p:cNvCxnSpPr/>
          <p:nvPr/>
        </p:nvCxnSpPr>
        <p:spPr>
          <a:xfrm>
            <a:off x="6167439" y="4965700"/>
            <a:ext cx="39687" cy="285750"/>
          </a:xfrm>
          <a:prstGeom prst="line">
            <a:avLst/>
          </a:prstGeom>
        </p:spPr>
        <p:style>
          <a:lnRef idx="1">
            <a:schemeClr val="accent1"/>
          </a:lnRef>
          <a:fillRef idx="0">
            <a:schemeClr val="accent1"/>
          </a:fillRef>
          <a:effectRef idx="0">
            <a:schemeClr val="accent1"/>
          </a:effectRef>
          <a:fontRef idx="minor">
            <a:schemeClr val="tx1"/>
          </a:fontRef>
        </p:style>
      </p:cxnSp>
      <p:sp>
        <p:nvSpPr>
          <p:cNvPr id="155" name="Organigramme : Connecteur 154">
            <a:extLst>
              <a:ext uri="{FF2B5EF4-FFF2-40B4-BE49-F238E27FC236}">
                <a16:creationId xmlns:a16="http://schemas.microsoft.com/office/drawing/2014/main" id="{0795734A-259B-4572-BF07-130A089E926A}"/>
              </a:ext>
            </a:extLst>
          </p:cNvPr>
          <p:cNvSpPr/>
          <p:nvPr/>
        </p:nvSpPr>
        <p:spPr>
          <a:xfrm>
            <a:off x="5570539" y="2668589"/>
            <a:ext cx="46037" cy="4603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914400">
              <a:defRPr/>
            </a:pPr>
            <a:endParaRPr lang="fr-FR">
              <a:solidFill>
                <a:prstClr val="white"/>
              </a:solidFill>
            </a:endParaRPr>
          </a:p>
        </p:txBody>
      </p:sp>
      <p:sp>
        <p:nvSpPr>
          <p:cNvPr id="26657" name="ZoneTexte 50">
            <a:extLst>
              <a:ext uri="{FF2B5EF4-FFF2-40B4-BE49-F238E27FC236}">
                <a16:creationId xmlns:a16="http://schemas.microsoft.com/office/drawing/2014/main" id="{DAB2E439-5630-4B7E-8EC4-75D9E767837B}"/>
              </a:ext>
            </a:extLst>
          </p:cNvPr>
          <p:cNvSpPr txBox="1">
            <a:spLocks noChangeArrowheads="1"/>
          </p:cNvSpPr>
          <p:nvPr/>
        </p:nvSpPr>
        <p:spPr bwMode="auto">
          <a:xfrm>
            <a:off x="3468688" y="6267450"/>
            <a:ext cx="719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en-US" altLang="fr-FR" sz="900">
                <a:solidFill>
                  <a:srgbClr val="000000"/>
                </a:solidFill>
                <a:latin typeface="Arial" panose="020B0604020202020204" pitchFamily="34" charset="0"/>
                <a:cs typeface="DejaVu Sans"/>
              </a:rPr>
              <a:t>Ming Li, H. Schirmacher, M. Magnor, and H.-P. Siedel, Combining stereo and visual hull information for on-line reconstruction and rendering of dynamic scenes, Multimedia Signal Processing, 2002 IEEE Workshop on, December 2002, pp. 9 – 12.</a:t>
            </a:r>
            <a:endParaRPr lang="fr-FR" altLang="fr-FR" sz="900">
              <a:solidFill>
                <a:srgbClr val="000000"/>
              </a:solidFill>
              <a:latin typeface="Arial" panose="020B0604020202020204" pitchFamily="34" charset="0"/>
              <a:cs typeface="DejaVu Sans"/>
            </a:endParaRPr>
          </a:p>
        </p:txBody>
      </p:sp>
      <p:sp>
        <p:nvSpPr>
          <p:cNvPr id="2" name="Titre 1">
            <a:extLst>
              <a:ext uri="{FF2B5EF4-FFF2-40B4-BE49-F238E27FC236}">
                <a16:creationId xmlns:a16="http://schemas.microsoft.com/office/drawing/2014/main" id="{957B763E-80A4-4F4E-8025-67222595A6E6}"/>
              </a:ext>
            </a:extLst>
          </p:cNvPr>
          <p:cNvSpPr>
            <a:spLocks noGrp="1"/>
          </p:cNvSpPr>
          <p:nvPr>
            <p:ph type="title"/>
          </p:nvPr>
        </p:nvSpPr>
        <p:spPr/>
        <p:txBody>
          <a:bodyPr/>
          <a:lstStyle/>
          <a:p>
            <a:r>
              <a:rPr lang="fr-FR" dirty="0" err="1"/>
              <a:t>Stereovision</a:t>
            </a:r>
            <a:r>
              <a:rPr lang="fr-FR" dirty="0"/>
              <a:t> </a:t>
            </a:r>
            <a:r>
              <a:rPr lang="fr-FR" dirty="0" err="1"/>
              <a:t>guided</a:t>
            </a:r>
            <a:r>
              <a:rPr lang="fr-FR" dirty="0"/>
              <a:t> by </a:t>
            </a:r>
            <a:r>
              <a:rPr lang="fr-FR" dirty="0" err="1"/>
              <a:t>visual</a:t>
            </a:r>
            <a:r>
              <a:rPr lang="fr-FR" dirty="0"/>
              <a:t> </a:t>
            </a:r>
            <a:r>
              <a:rPr lang="fr-FR" dirty="0" err="1"/>
              <a:t>hull</a:t>
            </a:r>
            <a:endParaRPr lang="fr-FR" dirty="0"/>
          </a:p>
        </p:txBody>
      </p:sp>
      <p:sp>
        <p:nvSpPr>
          <p:cNvPr id="3" name="Espace réservé du contenu 2">
            <a:extLst>
              <a:ext uri="{FF2B5EF4-FFF2-40B4-BE49-F238E27FC236}">
                <a16:creationId xmlns:a16="http://schemas.microsoft.com/office/drawing/2014/main" id="{31DD78A9-9955-49C6-83DA-6765CB030305}"/>
              </a:ext>
            </a:extLst>
          </p:cNvPr>
          <p:cNvSpPr>
            <a:spLocks noGrp="1"/>
          </p:cNvSpPr>
          <p:nvPr>
            <p:ph idx="1"/>
          </p:nvPr>
        </p:nvSpPr>
        <p:spPr/>
        <p:txBody>
          <a:bodyPr/>
          <a:lstStyle/>
          <a:p>
            <a:pPr defTabSz="914400">
              <a:lnSpc>
                <a:spcPct val="114000"/>
              </a:lnSpc>
              <a:spcAft>
                <a:spcPts val="600"/>
              </a:spcAft>
              <a:buFont typeface="Arial" panose="020B0604020202020204" pitchFamily="34" charset="0"/>
              <a:buChar char="•"/>
            </a:pPr>
            <a:r>
              <a:rPr lang="fr-FR" altLang="fr-FR" dirty="0">
                <a:solidFill>
                  <a:srgbClr val="000000"/>
                </a:solidFill>
                <a:cs typeface="Arial" panose="020B0604020202020204" pitchFamily="34" charset="0"/>
              </a:rPr>
              <a:t>[Ming Li </a:t>
            </a:r>
            <a:r>
              <a:rPr lang="fr-FR" altLang="fr-FR" i="1" dirty="0">
                <a:solidFill>
                  <a:srgbClr val="000000"/>
                </a:solidFill>
                <a:cs typeface="Arial" panose="020B0604020202020204" pitchFamily="34" charset="0"/>
              </a:rPr>
              <a:t>et al. </a:t>
            </a:r>
            <a:r>
              <a:rPr lang="fr-FR" altLang="fr-FR" dirty="0">
                <a:solidFill>
                  <a:srgbClr val="000000"/>
                </a:solidFill>
                <a:cs typeface="Arial" panose="020B0604020202020204" pitchFamily="34" charset="0"/>
              </a:rPr>
              <a:t>2002]</a:t>
            </a:r>
          </a:p>
          <a:p>
            <a:pPr lvl="1" defTabSz="914400">
              <a:lnSpc>
                <a:spcPct val="114000"/>
              </a:lnSpc>
              <a:spcAft>
                <a:spcPts val="600"/>
              </a:spcAft>
              <a:buFont typeface="Arial" panose="020B0604020202020204" pitchFamily="34" charset="0"/>
              <a:buChar char="•"/>
            </a:pPr>
            <a:r>
              <a:rPr lang="fr-FR" altLang="fr-FR" dirty="0">
                <a:solidFill>
                  <a:srgbClr val="000000"/>
                </a:solidFill>
                <a:cs typeface="Arial" panose="020B0604020202020204" pitchFamily="34" charset="0"/>
              </a:rPr>
              <a:t>Use </a:t>
            </a:r>
            <a:r>
              <a:rPr lang="fr-FR" altLang="fr-FR" dirty="0" err="1">
                <a:solidFill>
                  <a:srgbClr val="000000"/>
                </a:solidFill>
                <a:cs typeface="Arial" panose="020B0604020202020204" pitchFamily="34" charset="0"/>
              </a:rPr>
              <a:t>minmal</a:t>
            </a:r>
            <a:r>
              <a:rPr lang="fr-FR" altLang="fr-FR" dirty="0">
                <a:solidFill>
                  <a:srgbClr val="000000"/>
                </a:solidFill>
                <a:cs typeface="Arial" panose="020B0604020202020204" pitchFamily="34" charset="0"/>
              </a:rPr>
              <a:t> and maximum </a:t>
            </a:r>
            <a:r>
              <a:rPr lang="fr-FR" altLang="fr-FR" dirty="0" err="1">
                <a:solidFill>
                  <a:srgbClr val="000000"/>
                </a:solidFill>
                <a:cs typeface="Arial" panose="020B0604020202020204" pitchFamily="34" charset="0"/>
              </a:rPr>
              <a:t>bound</a:t>
            </a:r>
            <a:r>
              <a:rPr lang="fr-FR" altLang="fr-FR" dirty="0">
                <a:solidFill>
                  <a:srgbClr val="000000"/>
                </a:solidFill>
                <a:cs typeface="Arial" panose="020B0604020202020204" pitchFamily="34" charset="0"/>
              </a:rPr>
              <a:t> for the </a:t>
            </a:r>
            <a:r>
              <a:rPr lang="fr-FR" altLang="fr-FR" dirty="0" err="1">
                <a:solidFill>
                  <a:srgbClr val="000000"/>
                </a:solidFill>
                <a:cs typeface="Arial" panose="020B0604020202020204" pitchFamily="34" charset="0"/>
              </a:rPr>
              <a:t>visual</a:t>
            </a:r>
            <a:r>
              <a:rPr lang="fr-FR" altLang="fr-FR" dirty="0">
                <a:solidFill>
                  <a:srgbClr val="000000"/>
                </a:solidFill>
                <a:cs typeface="Arial" panose="020B0604020202020204" pitchFamily="34" charset="0"/>
              </a:rPr>
              <a:t> </a:t>
            </a:r>
            <a:r>
              <a:rPr lang="fr-FR" altLang="fr-FR" dirty="0" err="1">
                <a:solidFill>
                  <a:srgbClr val="000000"/>
                </a:solidFill>
                <a:cs typeface="Arial" panose="020B0604020202020204" pitchFamily="34" charset="0"/>
              </a:rPr>
              <a:t>hull</a:t>
            </a:r>
            <a:endParaRPr lang="fr-FR" dirty="0"/>
          </a:p>
        </p:txBody>
      </p:sp>
      <p:grpSp>
        <p:nvGrpSpPr>
          <p:cNvPr id="4" name="Groupe 3">
            <a:extLst>
              <a:ext uri="{FF2B5EF4-FFF2-40B4-BE49-F238E27FC236}">
                <a16:creationId xmlns:a16="http://schemas.microsoft.com/office/drawing/2014/main" id="{6A2B2E6B-5317-4FD4-A918-53FDB5385047}"/>
              </a:ext>
            </a:extLst>
          </p:cNvPr>
          <p:cNvGrpSpPr/>
          <p:nvPr/>
        </p:nvGrpSpPr>
        <p:grpSpPr>
          <a:xfrm>
            <a:off x="5385594" y="4246280"/>
            <a:ext cx="6643687" cy="1914524"/>
            <a:chOff x="2976564" y="1514477"/>
            <a:chExt cx="6643687" cy="1914524"/>
          </a:xfrm>
        </p:grpSpPr>
        <p:sp>
          <p:nvSpPr>
            <p:cNvPr id="44" name="Rectangle à coins arrondis 155">
              <a:extLst>
                <a:ext uri="{FF2B5EF4-FFF2-40B4-BE49-F238E27FC236}">
                  <a16:creationId xmlns:a16="http://schemas.microsoft.com/office/drawing/2014/main" id="{293B8F8C-329D-4A43-80A5-1D26B4DCB69C}"/>
                </a:ext>
              </a:extLst>
            </p:cNvPr>
            <p:cNvSpPr/>
            <p:nvPr/>
          </p:nvSpPr>
          <p:spPr>
            <a:xfrm>
              <a:off x="2976564" y="1514477"/>
              <a:ext cx="6643687" cy="1914524"/>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400">
                <a:defRPr/>
              </a:pPr>
              <a:endParaRPr lang="fr-FR">
                <a:solidFill>
                  <a:prstClr val="black"/>
                </a:solidFill>
              </a:endParaRPr>
            </a:p>
          </p:txBody>
        </p:sp>
        <p:sp>
          <p:nvSpPr>
            <p:cNvPr id="45" name="ZoneTexte 44">
              <a:extLst>
                <a:ext uri="{FF2B5EF4-FFF2-40B4-BE49-F238E27FC236}">
                  <a16:creationId xmlns:a16="http://schemas.microsoft.com/office/drawing/2014/main" id="{6E0056F6-34E5-452A-B48F-4ACC8615CBCC}"/>
                </a:ext>
              </a:extLst>
            </p:cNvPr>
            <p:cNvSpPr txBox="1">
              <a:spLocks noChangeArrowheads="1"/>
            </p:cNvSpPr>
            <p:nvPr/>
          </p:nvSpPr>
          <p:spPr bwMode="auto">
            <a:xfrm>
              <a:off x="4751388" y="1808163"/>
              <a:ext cx="4373562" cy="93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14000"/>
                </a:lnSpc>
              </a:pPr>
              <a:r>
                <a:rPr lang="fr-FR" altLang="fr-FR" sz="2400" dirty="0">
                  <a:solidFill>
                    <a:srgbClr val="77933C"/>
                  </a:solidFill>
                  <a:latin typeface="Arial" panose="020B0604020202020204" pitchFamily="34" charset="0"/>
                  <a:cs typeface="DejaVu Sans"/>
                </a:rPr>
                <a:t>+</a:t>
              </a:r>
              <a:r>
                <a:rPr lang="fr-FR" altLang="fr-FR" dirty="0">
                  <a:solidFill>
                    <a:srgbClr val="000000"/>
                  </a:solidFill>
                  <a:latin typeface="Arial" panose="020B0604020202020204" pitchFamily="34" charset="0"/>
                  <a:cs typeface="DejaVu Sans"/>
                </a:rPr>
                <a:t> </a:t>
              </a:r>
              <a:r>
                <a:rPr lang="fr-FR" altLang="fr-FR" sz="1400" dirty="0" err="1">
                  <a:solidFill>
                    <a:srgbClr val="000000"/>
                  </a:solidFill>
                  <a:latin typeface="Arial" panose="020B0604020202020204" pitchFamily="34" charset="0"/>
                  <a:cs typeface="DejaVu Sans"/>
                </a:rPr>
                <a:t>Better</a:t>
              </a:r>
              <a:r>
                <a:rPr lang="fr-FR" altLang="fr-FR" sz="1400" dirty="0">
                  <a:solidFill>
                    <a:srgbClr val="000000"/>
                  </a:solidFill>
                  <a:latin typeface="Arial" panose="020B0604020202020204" pitchFamily="34" charset="0"/>
                  <a:cs typeface="DejaVu Sans"/>
                </a:rPr>
                <a:t> </a:t>
              </a:r>
              <a:r>
                <a:rPr lang="fr-FR" altLang="fr-FR" sz="1400" dirty="0" err="1">
                  <a:solidFill>
                    <a:srgbClr val="000000"/>
                  </a:solidFill>
                  <a:latin typeface="Arial" panose="020B0604020202020204" pitchFamily="34" charset="0"/>
                  <a:cs typeface="DejaVu Sans"/>
                </a:rPr>
                <a:t>resolution</a:t>
              </a:r>
              <a:endParaRPr lang="fr-FR" altLang="fr-FR" sz="1200" dirty="0">
                <a:solidFill>
                  <a:srgbClr val="000000"/>
                </a:solidFill>
                <a:latin typeface="Arial" panose="020B0604020202020204" pitchFamily="34" charset="0"/>
                <a:cs typeface="Arial" panose="020B0604020202020204" pitchFamily="34" charset="0"/>
              </a:endParaRPr>
            </a:p>
            <a:p>
              <a:pPr defTabSz="914400">
                <a:lnSpc>
                  <a:spcPct val="114000"/>
                </a:lnSpc>
              </a:pPr>
              <a:r>
                <a:rPr lang="fr-FR" altLang="fr-FR" sz="2400" dirty="0">
                  <a:solidFill>
                    <a:srgbClr val="FF0000"/>
                  </a:solidFill>
                  <a:latin typeface="Arial" panose="020B0604020202020204" pitchFamily="34" charset="0"/>
                  <a:cs typeface="Arial" panose="020B0604020202020204" pitchFamily="34" charset="0"/>
                </a:rPr>
                <a:t>-</a:t>
              </a:r>
              <a:r>
                <a:rPr lang="fr-FR" altLang="fr-FR" sz="2400" dirty="0">
                  <a:solidFill>
                    <a:srgbClr val="000000"/>
                  </a:solidFill>
                  <a:latin typeface="Arial" panose="020B0604020202020204" pitchFamily="34" charset="0"/>
                  <a:cs typeface="Arial" panose="020B0604020202020204" pitchFamily="34" charset="0"/>
                </a:rPr>
                <a:t> </a:t>
              </a:r>
              <a:r>
                <a:rPr lang="fr-FR" altLang="fr-FR" sz="1400" dirty="0">
                  <a:solidFill>
                    <a:srgbClr val="000000"/>
                  </a:solidFill>
                  <a:latin typeface="Arial" panose="020B0604020202020204" pitchFamily="34" charset="0"/>
                  <a:cs typeface="DejaVu Sans"/>
                </a:rPr>
                <a:t>Limited for non </a:t>
              </a:r>
              <a:r>
                <a:rPr lang="fr-FR" altLang="fr-FR" sz="1400" dirty="0" err="1">
                  <a:solidFill>
                    <a:srgbClr val="000000"/>
                  </a:solidFill>
                  <a:latin typeface="Arial" panose="020B0604020202020204" pitchFamily="34" charset="0"/>
                  <a:cs typeface="DejaVu Sans"/>
                </a:rPr>
                <a:t>textured</a:t>
              </a:r>
              <a:r>
                <a:rPr lang="fr-FR" altLang="fr-FR" sz="1400" dirty="0">
                  <a:solidFill>
                    <a:srgbClr val="000000"/>
                  </a:solidFill>
                  <a:latin typeface="Arial" panose="020B0604020202020204" pitchFamily="34" charset="0"/>
                  <a:cs typeface="DejaVu Sans"/>
                </a:rPr>
                <a:t> or </a:t>
              </a:r>
              <a:r>
                <a:rPr lang="fr-FR" altLang="fr-FR" sz="1400" dirty="0" err="1">
                  <a:solidFill>
                    <a:srgbClr val="000000"/>
                  </a:solidFill>
                  <a:latin typeface="Arial" panose="020B0604020202020204" pitchFamily="34" charset="0"/>
                  <a:cs typeface="DejaVu Sans"/>
                </a:rPr>
                <a:t>uniform</a:t>
              </a:r>
              <a:r>
                <a:rPr lang="fr-FR" altLang="fr-FR" sz="1400" dirty="0">
                  <a:solidFill>
                    <a:srgbClr val="000000"/>
                  </a:solidFill>
                  <a:latin typeface="Arial" panose="020B0604020202020204" pitchFamily="34" charset="0"/>
                  <a:cs typeface="DejaVu Sans"/>
                </a:rPr>
                <a:t> areas</a:t>
              </a:r>
              <a:endParaRPr lang="fr-FR" altLang="fr-FR" sz="1200" dirty="0">
                <a:solidFill>
                  <a:srgbClr val="000000"/>
                </a:solidFill>
                <a:latin typeface="Arial" panose="020B0604020202020204" pitchFamily="34" charset="0"/>
                <a:cs typeface="DejaVu Sans"/>
              </a:endParaRPr>
            </a:p>
          </p:txBody>
        </p:sp>
        <p:pic>
          <p:nvPicPr>
            <p:cNvPr id="46" name="Image 45">
              <a:extLst>
                <a:ext uri="{FF2B5EF4-FFF2-40B4-BE49-F238E27FC236}">
                  <a16:creationId xmlns:a16="http://schemas.microsoft.com/office/drawing/2014/main" id="{9FD87F3D-8C0F-4C84-AC1F-9AFB5B6EB1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1676" y="2224088"/>
              <a:ext cx="1185863"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8483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u contenu 2">
            <a:extLst>
              <a:ext uri="{FF2B5EF4-FFF2-40B4-BE49-F238E27FC236}">
                <a16:creationId xmlns:a16="http://schemas.microsoft.com/office/drawing/2014/main" id="{70EFBF6E-10D1-4301-94B9-32A8D9BD2950}"/>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sp>
        <p:nvSpPr>
          <p:cNvPr id="88" name="ZoneTexte 87">
            <a:extLst>
              <a:ext uri="{FF2B5EF4-FFF2-40B4-BE49-F238E27FC236}">
                <a16:creationId xmlns:a16="http://schemas.microsoft.com/office/drawing/2014/main" id="{1E04BF61-1412-469D-8EB3-9EBF36DFD826}"/>
              </a:ext>
            </a:extLst>
          </p:cNvPr>
          <p:cNvSpPr txBox="1">
            <a:spLocks noChangeArrowheads="1"/>
          </p:cNvSpPr>
          <p:nvPr/>
        </p:nvSpPr>
        <p:spPr bwMode="auto">
          <a:xfrm>
            <a:off x="2746376" y="2235201"/>
            <a:ext cx="1724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a:solidFill>
                  <a:srgbClr val="000000"/>
                </a:solidFill>
                <a:latin typeface="Arial" panose="020B0604020202020204" pitchFamily="34" charset="0"/>
                <a:cs typeface="Arial" panose="020B0604020202020204" pitchFamily="34" charset="0"/>
              </a:rPr>
              <a:t>Initialisation</a:t>
            </a:r>
          </a:p>
        </p:txBody>
      </p:sp>
      <p:sp>
        <p:nvSpPr>
          <p:cNvPr id="89" name="ZoneTexte 88">
            <a:extLst>
              <a:ext uri="{FF2B5EF4-FFF2-40B4-BE49-F238E27FC236}">
                <a16:creationId xmlns:a16="http://schemas.microsoft.com/office/drawing/2014/main" id="{1A4B0FF0-B2FD-4B93-ABF3-48480DAD0666}"/>
              </a:ext>
            </a:extLst>
          </p:cNvPr>
          <p:cNvSpPr txBox="1">
            <a:spLocks noChangeArrowheads="1"/>
          </p:cNvSpPr>
          <p:nvPr/>
        </p:nvSpPr>
        <p:spPr bwMode="auto">
          <a:xfrm>
            <a:off x="8208964" y="2235201"/>
            <a:ext cx="1724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dirty="0" err="1">
                <a:solidFill>
                  <a:srgbClr val="000000"/>
                </a:solidFill>
                <a:latin typeface="Arial" panose="020B0604020202020204" pitchFamily="34" charset="0"/>
                <a:cs typeface="Arial" panose="020B0604020202020204" pitchFamily="34" charset="0"/>
              </a:rPr>
              <a:t>Result</a:t>
            </a:r>
            <a:endParaRPr lang="fr-FR" altLang="fr-FR" sz="1400" dirty="0">
              <a:solidFill>
                <a:srgbClr val="000000"/>
              </a:solidFill>
              <a:latin typeface="Arial" panose="020B0604020202020204" pitchFamily="34" charset="0"/>
              <a:cs typeface="Arial" panose="020B0604020202020204" pitchFamily="34" charset="0"/>
            </a:endParaRPr>
          </a:p>
        </p:txBody>
      </p:sp>
      <p:pic>
        <p:nvPicPr>
          <p:cNvPr id="90" name="Image 89">
            <a:extLst>
              <a:ext uri="{FF2B5EF4-FFF2-40B4-BE49-F238E27FC236}">
                <a16:creationId xmlns:a16="http://schemas.microsoft.com/office/drawing/2014/main" id="{D6FCA731-25D3-4D3E-9345-E8AA18AE8D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2726" y="2611438"/>
            <a:ext cx="1801813" cy="2882900"/>
          </a:xfrm>
          <a:prstGeom prst="rect">
            <a:avLst/>
          </a:prstGeom>
          <a:ln>
            <a:noFill/>
          </a:ln>
          <a:effectLst>
            <a:outerShdw blurRad="292100" dist="139700" dir="2700000" algn="tl" rotWithShape="0">
              <a:srgbClr val="333333">
                <a:alpha val="65000"/>
              </a:srgbClr>
            </a:outerShdw>
          </a:effectLst>
        </p:spPr>
      </p:pic>
      <p:sp>
        <p:nvSpPr>
          <p:cNvPr id="91" name="ZoneTexte 90">
            <a:extLst>
              <a:ext uri="{FF2B5EF4-FFF2-40B4-BE49-F238E27FC236}">
                <a16:creationId xmlns:a16="http://schemas.microsoft.com/office/drawing/2014/main" id="{C592E502-7A4E-45AA-998B-E55D48921511}"/>
              </a:ext>
            </a:extLst>
          </p:cNvPr>
          <p:cNvSpPr txBox="1">
            <a:spLocks noChangeArrowheads="1"/>
          </p:cNvSpPr>
          <p:nvPr/>
        </p:nvSpPr>
        <p:spPr bwMode="auto">
          <a:xfrm>
            <a:off x="2743200" y="5592764"/>
            <a:ext cx="18161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dirty="0">
                <a:solidFill>
                  <a:srgbClr val="000000"/>
                </a:solidFill>
                <a:latin typeface="Arial" panose="020B0604020202020204" pitchFamily="34" charset="0"/>
                <a:cs typeface="Arial" panose="020B0604020202020204" pitchFamily="34" charset="0"/>
              </a:rPr>
              <a:t>Visual </a:t>
            </a:r>
            <a:r>
              <a:rPr lang="fr-FR" altLang="fr-FR" sz="1400" dirty="0" err="1">
                <a:solidFill>
                  <a:srgbClr val="000000"/>
                </a:solidFill>
                <a:latin typeface="Arial" panose="020B0604020202020204" pitchFamily="34" charset="0"/>
                <a:cs typeface="Arial" panose="020B0604020202020204" pitchFamily="34" charset="0"/>
              </a:rPr>
              <a:t>hull</a:t>
            </a:r>
            <a:r>
              <a:rPr lang="fr-FR" altLang="fr-FR" sz="1400" dirty="0">
                <a:solidFill>
                  <a:srgbClr val="000000"/>
                </a:solidFill>
                <a:latin typeface="Arial" panose="020B0604020202020204" pitchFamily="34" charset="0"/>
                <a:cs typeface="Arial" panose="020B0604020202020204" pitchFamily="34" charset="0"/>
              </a:rPr>
              <a:t> </a:t>
            </a:r>
          </a:p>
        </p:txBody>
      </p:sp>
      <p:pic>
        <p:nvPicPr>
          <p:cNvPr id="92" name="Image 91">
            <a:extLst>
              <a:ext uri="{FF2B5EF4-FFF2-40B4-BE49-F238E27FC236}">
                <a16:creationId xmlns:a16="http://schemas.microsoft.com/office/drawing/2014/main" id="{4DCEC2A0-1F43-41D8-B57F-EE7A58F93B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9275" y="2611438"/>
            <a:ext cx="1803400" cy="2882900"/>
          </a:xfrm>
          <a:prstGeom prst="rect">
            <a:avLst/>
          </a:prstGeom>
          <a:ln>
            <a:noFill/>
          </a:ln>
          <a:effectLst>
            <a:outerShdw blurRad="292100" dist="139700" dir="2700000" algn="tl" rotWithShape="0">
              <a:srgbClr val="333333">
                <a:alpha val="65000"/>
              </a:srgbClr>
            </a:outerShdw>
          </a:effectLst>
        </p:spPr>
      </p:pic>
      <p:sp>
        <p:nvSpPr>
          <p:cNvPr id="93" name="ZoneTexte 92">
            <a:extLst>
              <a:ext uri="{FF2B5EF4-FFF2-40B4-BE49-F238E27FC236}">
                <a16:creationId xmlns:a16="http://schemas.microsoft.com/office/drawing/2014/main" id="{5F722128-BD60-4F95-977B-60FBF51DAF8E}"/>
              </a:ext>
            </a:extLst>
          </p:cNvPr>
          <p:cNvSpPr txBox="1">
            <a:spLocks noChangeArrowheads="1"/>
          </p:cNvSpPr>
          <p:nvPr/>
        </p:nvSpPr>
        <p:spPr bwMode="auto">
          <a:xfrm>
            <a:off x="8208964" y="5592764"/>
            <a:ext cx="17240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dirty="0" err="1">
                <a:solidFill>
                  <a:srgbClr val="000000"/>
                </a:solidFill>
                <a:latin typeface="Arial" panose="020B0604020202020204" pitchFamily="34" charset="0"/>
                <a:cs typeface="Arial" panose="020B0604020202020204" pitchFamily="34" charset="0"/>
              </a:rPr>
              <a:t>Deformed</a:t>
            </a:r>
            <a:r>
              <a:rPr lang="fr-FR" altLang="fr-FR" sz="1400" dirty="0">
                <a:solidFill>
                  <a:srgbClr val="000000"/>
                </a:solidFill>
                <a:latin typeface="Arial" panose="020B0604020202020204" pitchFamily="34" charset="0"/>
                <a:cs typeface="Arial" panose="020B0604020202020204" pitchFamily="34" charset="0"/>
              </a:rPr>
              <a:t> model</a:t>
            </a:r>
          </a:p>
        </p:txBody>
      </p:sp>
      <p:sp>
        <p:nvSpPr>
          <p:cNvPr id="94" name="Flèche droite 93">
            <a:extLst>
              <a:ext uri="{FF2B5EF4-FFF2-40B4-BE49-F238E27FC236}">
                <a16:creationId xmlns:a16="http://schemas.microsoft.com/office/drawing/2014/main" id="{A4413EB9-F436-4664-87F3-C98C57D6B1DF}"/>
              </a:ext>
            </a:extLst>
          </p:cNvPr>
          <p:cNvSpPr/>
          <p:nvPr/>
        </p:nvSpPr>
        <p:spPr>
          <a:xfrm>
            <a:off x="4760914" y="3097213"/>
            <a:ext cx="3184525" cy="1966912"/>
          </a:xfrm>
          <a:prstGeom prst="rightArrow">
            <a:avLst/>
          </a:prstGeom>
        </p:spPr>
        <p:style>
          <a:lnRef idx="2">
            <a:schemeClr val="accent3"/>
          </a:lnRef>
          <a:fillRef idx="1">
            <a:schemeClr val="lt1"/>
          </a:fillRef>
          <a:effectRef idx="0">
            <a:schemeClr val="accent3"/>
          </a:effectRef>
          <a:fontRef idx="minor">
            <a:schemeClr val="dk1"/>
          </a:fontRef>
        </p:style>
        <p:txBody>
          <a:bodyPr anchor="ctr"/>
          <a:lstStyle/>
          <a:p>
            <a:pPr algn="ctr" defTabSz="914400">
              <a:defRPr/>
            </a:pPr>
            <a:endParaRPr lang="fr-FR">
              <a:solidFill>
                <a:prstClr val="black"/>
              </a:solidFill>
            </a:endParaRPr>
          </a:p>
        </p:txBody>
      </p:sp>
      <p:sp>
        <p:nvSpPr>
          <p:cNvPr id="95" name="ZoneTexte 94">
            <a:extLst>
              <a:ext uri="{FF2B5EF4-FFF2-40B4-BE49-F238E27FC236}">
                <a16:creationId xmlns:a16="http://schemas.microsoft.com/office/drawing/2014/main" id="{AB48B10D-DA12-41F0-9E32-69B7ABDEBE19}"/>
              </a:ext>
            </a:extLst>
          </p:cNvPr>
          <p:cNvSpPr txBox="1">
            <a:spLocks noChangeArrowheads="1"/>
          </p:cNvSpPr>
          <p:nvPr/>
        </p:nvSpPr>
        <p:spPr bwMode="auto">
          <a:xfrm>
            <a:off x="4803775" y="3617914"/>
            <a:ext cx="28971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1400" dirty="0">
                <a:solidFill>
                  <a:srgbClr val="000000"/>
                </a:solidFill>
                <a:latin typeface="Arial" panose="020B0604020202020204" pitchFamily="34" charset="0"/>
                <a:cs typeface="Arial" panose="020B0604020202020204" pitchFamily="34" charset="0"/>
              </a:rPr>
              <a:t>Model </a:t>
            </a:r>
            <a:r>
              <a:rPr lang="fr-FR" altLang="fr-FR" sz="1400" dirty="0" err="1">
                <a:solidFill>
                  <a:srgbClr val="000000"/>
                </a:solidFill>
                <a:latin typeface="Arial" panose="020B0604020202020204" pitchFamily="34" charset="0"/>
                <a:cs typeface="Arial" panose="020B0604020202020204" pitchFamily="34" charset="0"/>
              </a:rPr>
              <a:t>deformation</a:t>
            </a:r>
            <a:r>
              <a:rPr lang="fr-FR" altLang="fr-FR" sz="1400" dirty="0">
                <a:solidFill>
                  <a:srgbClr val="000000"/>
                </a:solidFill>
                <a:latin typeface="Arial" panose="020B0604020202020204" pitchFamily="34" charset="0"/>
                <a:cs typeface="Arial" panose="020B0604020202020204" pitchFamily="34" charset="0"/>
              </a:rPr>
              <a:t> (i.e. </a:t>
            </a:r>
            <a:r>
              <a:rPr lang="fr-FR" altLang="fr-FR" sz="1400" dirty="0" err="1">
                <a:solidFill>
                  <a:srgbClr val="000000"/>
                </a:solidFill>
                <a:latin typeface="Arial" panose="020B0604020202020204" pitchFamily="34" charset="0"/>
                <a:cs typeface="Arial" panose="020B0604020202020204" pitchFamily="34" charset="0"/>
              </a:rPr>
              <a:t>snake</a:t>
            </a:r>
            <a:r>
              <a:rPr lang="fr-FR" altLang="fr-FR" sz="1400" dirty="0">
                <a:solidFill>
                  <a:srgbClr val="000000"/>
                </a:solidFill>
                <a:latin typeface="Arial" panose="020B0604020202020204" pitchFamily="34" charset="0"/>
                <a:cs typeface="Arial" panose="020B0604020202020204" pitchFamily="34" charset="0"/>
              </a:rPr>
              <a:t>) to </a:t>
            </a:r>
            <a:r>
              <a:rPr lang="fr-FR" altLang="fr-FR" sz="1400" dirty="0" err="1">
                <a:solidFill>
                  <a:srgbClr val="000000"/>
                </a:solidFill>
                <a:latin typeface="Arial" panose="020B0604020202020204" pitchFamily="34" charset="0"/>
                <a:cs typeface="Arial" panose="020B0604020202020204" pitchFamily="34" charset="0"/>
              </a:rPr>
              <a:t>get</a:t>
            </a:r>
            <a:r>
              <a:rPr lang="fr-FR" altLang="fr-FR" sz="1400" dirty="0">
                <a:solidFill>
                  <a:srgbClr val="000000"/>
                </a:solidFill>
                <a:latin typeface="Arial" panose="020B0604020202020204" pitchFamily="34" charset="0"/>
                <a:cs typeface="Arial" panose="020B0604020202020204" pitchFamily="34" charset="0"/>
              </a:rPr>
              <a:t> a </a:t>
            </a:r>
            <a:r>
              <a:rPr lang="fr-FR" altLang="fr-FR" sz="1400" dirty="0" err="1">
                <a:solidFill>
                  <a:srgbClr val="000000"/>
                </a:solidFill>
                <a:latin typeface="Arial" panose="020B0604020202020204" pitchFamily="34" charset="0"/>
                <a:cs typeface="Arial" panose="020B0604020202020204" pitchFamily="34" charset="0"/>
              </a:rPr>
              <a:t>mesh</a:t>
            </a:r>
            <a:r>
              <a:rPr lang="fr-FR" altLang="fr-FR" sz="1400" dirty="0">
                <a:solidFill>
                  <a:srgbClr val="000000"/>
                </a:solidFill>
                <a:latin typeface="Arial" panose="020B0604020202020204" pitchFamily="34" charset="0"/>
                <a:cs typeface="Arial" panose="020B0604020202020204" pitchFamily="34" charset="0"/>
              </a:rPr>
              <a:t> as close as possible to the </a:t>
            </a:r>
            <a:r>
              <a:rPr lang="fr-FR" altLang="fr-FR" sz="1400" dirty="0" err="1">
                <a:solidFill>
                  <a:srgbClr val="000000"/>
                </a:solidFill>
                <a:latin typeface="Arial" panose="020B0604020202020204" pitchFamily="34" charset="0"/>
                <a:cs typeface="Arial" panose="020B0604020202020204" pitchFamily="34" charset="0"/>
              </a:rPr>
              <a:t>object</a:t>
            </a:r>
            <a:r>
              <a:rPr lang="fr-FR" altLang="fr-FR" sz="1400" dirty="0">
                <a:solidFill>
                  <a:srgbClr val="000000"/>
                </a:solidFill>
                <a:latin typeface="Arial" panose="020B0604020202020204" pitchFamily="34" charset="0"/>
                <a:cs typeface="Arial" panose="020B0604020202020204" pitchFamily="34" charset="0"/>
              </a:rPr>
              <a:t> surface</a:t>
            </a:r>
          </a:p>
        </p:txBody>
      </p:sp>
      <p:sp>
        <p:nvSpPr>
          <p:cNvPr id="30732" name="ZoneTexte 95">
            <a:extLst>
              <a:ext uri="{FF2B5EF4-FFF2-40B4-BE49-F238E27FC236}">
                <a16:creationId xmlns:a16="http://schemas.microsoft.com/office/drawing/2014/main" id="{9CCE227F-8DC3-45CC-B065-31F047A7A9D0}"/>
              </a:ext>
            </a:extLst>
          </p:cNvPr>
          <p:cNvSpPr txBox="1">
            <a:spLocks noChangeArrowheads="1"/>
          </p:cNvSpPr>
          <p:nvPr/>
        </p:nvSpPr>
        <p:spPr bwMode="auto">
          <a:xfrm>
            <a:off x="3209926" y="6216650"/>
            <a:ext cx="745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900">
                <a:solidFill>
                  <a:srgbClr val="000000"/>
                </a:solidFill>
                <a:latin typeface="Arial" panose="020B0604020202020204" pitchFamily="34" charset="0"/>
                <a:cs typeface="DejaVu Sans"/>
              </a:rPr>
              <a:t>Carlos Hernández Esteban and Francis Schmitt, Silhouette and stereo fusion for 3D object modeling, Computer Vision and Image Understanding 96 (2004), no. 3, 367–392.</a:t>
            </a:r>
          </a:p>
        </p:txBody>
      </p:sp>
      <p:sp>
        <p:nvSpPr>
          <p:cNvPr id="2" name="Titre 1">
            <a:extLst>
              <a:ext uri="{FF2B5EF4-FFF2-40B4-BE49-F238E27FC236}">
                <a16:creationId xmlns:a16="http://schemas.microsoft.com/office/drawing/2014/main" id="{90C88D45-4768-47A4-8963-39B21E10940D}"/>
              </a:ext>
            </a:extLst>
          </p:cNvPr>
          <p:cNvSpPr>
            <a:spLocks noGrp="1"/>
          </p:cNvSpPr>
          <p:nvPr>
            <p:ph type="title"/>
          </p:nvPr>
        </p:nvSpPr>
        <p:spPr/>
        <p:txBody>
          <a:bodyPr/>
          <a:lstStyle/>
          <a:p>
            <a:r>
              <a:rPr lang="fr-FR" dirty="0"/>
              <a:t>Fusion of </a:t>
            </a:r>
            <a:r>
              <a:rPr lang="fr-FR" dirty="0" err="1"/>
              <a:t>stereovision</a:t>
            </a:r>
            <a:r>
              <a:rPr lang="fr-FR" dirty="0"/>
              <a:t> and </a:t>
            </a:r>
            <a:r>
              <a:rPr lang="fr-FR" dirty="0" err="1"/>
              <a:t>visual</a:t>
            </a:r>
            <a:r>
              <a:rPr lang="fr-FR" dirty="0"/>
              <a:t> </a:t>
            </a:r>
            <a:r>
              <a:rPr lang="fr-FR" dirty="0" err="1"/>
              <a:t>hull</a:t>
            </a:r>
            <a:endParaRPr lang="fr-FR" dirty="0"/>
          </a:p>
        </p:txBody>
      </p:sp>
      <p:sp>
        <p:nvSpPr>
          <p:cNvPr id="3" name="Espace réservé du contenu 2">
            <a:extLst>
              <a:ext uri="{FF2B5EF4-FFF2-40B4-BE49-F238E27FC236}">
                <a16:creationId xmlns:a16="http://schemas.microsoft.com/office/drawing/2014/main" id="{53F5791E-1043-4B7B-B50D-75A795E7F610}"/>
              </a:ext>
            </a:extLst>
          </p:cNvPr>
          <p:cNvSpPr>
            <a:spLocks noGrp="1"/>
          </p:cNvSpPr>
          <p:nvPr>
            <p:ph idx="1"/>
          </p:nvPr>
        </p:nvSpPr>
        <p:spPr/>
        <p:txBody>
          <a:bodyPr/>
          <a:lstStyle/>
          <a:p>
            <a:r>
              <a:rPr lang="fr-FR" dirty="0"/>
              <a:t>Fusion </a:t>
            </a:r>
            <a:r>
              <a:rPr lang="fr-FR" dirty="0" err="1"/>
              <a:t>using</a:t>
            </a:r>
            <a:r>
              <a:rPr lang="fr-FR" dirty="0"/>
              <a:t> a </a:t>
            </a:r>
            <a:r>
              <a:rPr lang="fr-FR" dirty="0" err="1"/>
              <a:t>deforming</a:t>
            </a:r>
            <a:r>
              <a:rPr lang="fr-FR" dirty="0"/>
              <a:t> </a:t>
            </a:r>
            <a:r>
              <a:rPr lang="fr-FR" dirty="0" err="1"/>
              <a:t>method</a:t>
            </a:r>
            <a:r>
              <a:rPr lang="fr-FR" dirty="0"/>
              <a:t>[</a:t>
            </a:r>
            <a:r>
              <a:rPr lang="fr-FR" dirty="0" err="1"/>
              <a:t>Esteban</a:t>
            </a:r>
            <a:r>
              <a:rPr lang="fr-FR" dirty="0"/>
              <a:t> et al. 2004]</a:t>
            </a:r>
          </a:p>
          <a:p>
            <a:endParaRPr lang="fr-FR" dirty="0"/>
          </a:p>
        </p:txBody>
      </p:sp>
    </p:spTree>
    <p:extLst>
      <p:ext uri="{BB962C8B-B14F-4D97-AF65-F5344CB8AC3E}">
        <p14:creationId xmlns:p14="http://schemas.microsoft.com/office/powerpoint/2010/main" val="2121069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wipe(left)">
                                      <p:cBhvr>
                                        <p:cTn id="29" dur="500"/>
                                        <p:tgtEl>
                                          <p:spTgt spid="9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left)">
                                      <p:cBhvr>
                                        <p:cTn id="3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1" grpId="0"/>
      <p:bldP spid="93" grpId="0"/>
      <p:bldP spid="94" grpId="0" animBg="1"/>
      <p:bldP spid="9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u contenu 2">
            <a:extLst>
              <a:ext uri="{FF2B5EF4-FFF2-40B4-BE49-F238E27FC236}">
                <a16:creationId xmlns:a16="http://schemas.microsoft.com/office/drawing/2014/main" id="{70EFBF6E-10D1-4301-94B9-32A8D9BD2950}"/>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sp>
        <p:nvSpPr>
          <p:cNvPr id="88" name="ZoneTexte 87">
            <a:extLst>
              <a:ext uri="{FF2B5EF4-FFF2-40B4-BE49-F238E27FC236}">
                <a16:creationId xmlns:a16="http://schemas.microsoft.com/office/drawing/2014/main" id="{1E04BF61-1412-469D-8EB3-9EBF36DFD826}"/>
              </a:ext>
            </a:extLst>
          </p:cNvPr>
          <p:cNvSpPr txBox="1">
            <a:spLocks noChangeArrowheads="1"/>
          </p:cNvSpPr>
          <p:nvPr/>
        </p:nvSpPr>
        <p:spPr bwMode="auto">
          <a:xfrm>
            <a:off x="2746376" y="2235201"/>
            <a:ext cx="1724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a:solidFill>
                  <a:srgbClr val="000000"/>
                </a:solidFill>
                <a:latin typeface="Arial" panose="020B0604020202020204" pitchFamily="34" charset="0"/>
                <a:cs typeface="Arial" panose="020B0604020202020204" pitchFamily="34" charset="0"/>
              </a:rPr>
              <a:t>Initialisation</a:t>
            </a:r>
          </a:p>
        </p:txBody>
      </p:sp>
      <p:sp>
        <p:nvSpPr>
          <p:cNvPr id="89" name="ZoneTexte 88">
            <a:extLst>
              <a:ext uri="{FF2B5EF4-FFF2-40B4-BE49-F238E27FC236}">
                <a16:creationId xmlns:a16="http://schemas.microsoft.com/office/drawing/2014/main" id="{1A4B0FF0-B2FD-4B93-ABF3-48480DAD0666}"/>
              </a:ext>
            </a:extLst>
          </p:cNvPr>
          <p:cNvSpPr txBox="1">
            <a:spLocks noChangeArrowheads="1"/>
          </p:cNvSpPr>
          <p:nvPr/>
        </p:nvSpPr>
        <p:spPr bwMode="auto">
          <a:xfrm>
            <a:off x="8208964" y="2235201"/>
            <a:ext cx="1724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dirty="0" err="1">
                <a:solidFill>
                  <a:srgbClr val="000000"/>
                </a:solidFill>
                <a:latin typeface="Arial" panose="020B0604020202020204" pitchFamily="34" charset="0"/>
                <a:cs typeface="Arial" panose="020B0604020202020204" pitchFamily="34" charset="0"/>
              </a:rPr>
              <a:t>Result</a:t>
            </a:r>
            <a:endParaRPr lang="fr-FR" altLang="fr-FR" sz="1400" dirty="0">
              <a:solidFill>
                <a:srgbClr val="000000"/>
              </a:solidFill>
              <a:latin typeface="Arial" panose="020B0604020202020204" pitchFamily="34" charset="0"/>
              <a:cs typeface="Arial" panose="020B0604020202020204" pitchFamily="34" charset="0"/>
            </a:endParaRPr>
          </a:p>
        </p:txBody>
      </p:sp>
      <p:pic>
        <p:nvPicPr>
          <p:cNvPr id="90" name="Image 89">
            <a:extLst>
              <a:ext uri="{FF2B5EF4-FFF2-40B4-BE49-F238E27FC236}">
                <a16:creationId xmlns:a16="http://schemas.microsoft.com/office/drawing/2014/main" id="{D6FCA731-25D3-4D3E-9345-E8AA18AE8D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2726" y="2611438"/>
            <a:ext cx="1801813" cy="2882900"/>
          </a:xfrm>
          <a:prstGeom prst="rect">
            <a:avLst/>
          </a:prstGeom>
          <a:ln>
            <a:noFill/>
          </a:ln>
          <a:effectLst>
            <a:outerShdw blurRad="292100" dist="139700" dir="2700000" algn="tl" rotWithShape="0">
              <a:srgbClr val="333333">
                <a:alpha val="65000"/>
              </a:srgbClr>
            </a:outerShdw>
          </a:effectLst>
        </p:spPr>
      </p:pic>
      <p:sp>
        <p:nvSpPr>
          <p:cNvPr id="91" name="ZoneTexte 90">
            <a:extLst>
              <a:ext uri="{FF2B5EF4-FFF2-40B4-BE49-F238E27FC236}">
                <a16:creationId xmlns:a16="http://schemas.microsoft.com/office/drawing/2014/main" id="{C592E502-7A4E-45AA-998B-E55D48921511}"/>
              </a:ext>
            </a:extLst>
          </p:cNvPr>
          <p:cNvSpPr txBox="1">
            <a:spLocks noChangeArrowheads="1"/>
          </p:cNvSpPr>
          <p:nvPr/>
        </p:nvSpPr>
        <p:spPr bwMode="auto">
          <a:xfrm>
            <a:off x="2743200" y="5592764"/>
            <a:ext cx="18161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dirty="0">
                <a:solidFill>
                  <a:srgbClr val="000000"/>
                </a:solidFill>
                <a:latin typeface="Arial" panose="020B0604020202020204" pitchFamily="34" charset="0"/>
                <a:cs typeface="Arial" panose="020B0604020202020204" pitchFamily="34" charset="0"/>
              </a:rPr>
              <a:t>Visual </a:t>
            </a:r>
            <a:r>
              <a:rPr lang="fr-FR" altLang="fr-FR" sz="1400" dirty="0" err="1">
                <a:solidFill>
                  <a:srgbClr val="000000"/>
                </a:solidFill>
                <a:latin typeface="Arial" panose="020B0604020202020204" pitchFamily="34" charset="0"/>
                <a:cs typeface="Arial" panose="020B0604020202020204" pitchFamily="34" charset="0"/>
              </a:rPr>
              <a:t>hull</a:t>
            </a:r>
            <a:r>
              <a:rPr lang="fr-FR" altLang="fr-FR" sz="1400" dirty="0">
                <a:solidFill>
                  <a:srgbClr val="000000"/>
                </a:solidFill>
                <a:latin typeface="Arial" panose="020B0604020202020204" pitchFamily="34" charset="0"/>
                <a:cs typeface="Arial" panose="020B0604020202020204" pitchFamily="34" charset="0"/>
              </a:rPr>
              <a:t> </a:t>
            </a:r>
          </a:p>
        </p:txBody>
      </p:sp>
      <p:pic>
        <p:nvPicPr>
          <p:cNvPr id="92" name="Image 91">
            <a:extLst>
              <a:ext uri="{FF2B5EF4-FFF2-40B4-BE49-F238E27FC236}">
                <a16:creationId xmlns:a16="http://schemas.microsoft.com/office/drawing/2014/main" id="{4DCEC2A0-1F43-41D8-B57F-EE7A58F93B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9275" y="2611438"/>
            <a:ext cx="1803400" cy="2882900"/>
          </a:xfrm>
          <a:prstGeom prst="rect">
            <a:avLst/>
          </a:prstGeom>
          <a:ln>
            <a:noFill/>
          </a:ln>
          <a:effectLst>
            <a:outerShdw blurRad="292100" dist="139700" dir="2700000" algn="tl" rotWithShape="0">
              <a:srgbClr val="333333">
                <a:alpha val="65000"/>
              </a:srgbClr>
            </a:outerShdw>
          </a:effectLst>
        </p:spPr>
      </p:pic>
      <p:sp>
        <p:nvSpPr>
          <p:cNvPr id="93" name="ZoneTexte 92">
            <a:extLst>
              <a:ext uri="{FF2B5EF4-FFF2-40B4-BE49-F238E27FC236}">
                <a16:creationId xmlns:a16="http://schemas.microsoft.com/office/drawing/2014/main" id="{5F722128-BD60-4F95-977B-60FBF51DAF8E}"/>
              </a:ext>
            </a:extLst>
          </p:cNvPr>
          <p:cNvSpPr txBox="1">
            <a:spLocks noChangeArrowheads="1"/>
          </p:cNvSpPr>
          <p:nvPr/>
        </p:nvSpPr>
        <p:spPr bwMode="auto">
          <a:xfrm>
            <a:off x="8208964" y="5592764"/>
            <a:ext cx="17240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dirty="0" err="1">
                <a:solidFill>
                  <a:srgbClr val="000000"/>
                </a:solidFill>
                <a:latin typeface="Arial" panose="020B0604020202020204" pitchFamily="34" charset="0"/>
                <a:cs typeface="Arial" panose="020B0604020202020204" pitchFamily="34" charset="0"/>
              </a:rPr>
              <a:t>Deformed</a:t>
            </a:r>
            <a:r>
              <a:rPr lang="fr-FR" altLang="fr-FR" sz="1400" dirty="0">
                <a:solidFill>
                  <a:srgbClr val="000000"/>
                </a:solidFill>
                <a:latin typeface="Arial" panose="020B0604020202020204" pitchFamily="34" charset="0"/>
                <a:cs typeface="Arial" panose="020B0604020202020204" pitchFamily="34" charset="0"/>
              </a:rPr>
              <a:t> model</a:t>
            </a:r>
          </a:p>
        </p:txBody>
      </p:sp>
      <p:sp>
        <p:nvSpPr>
          <p:cNvPr id="94" name="Flèche droite 93">
            <a:extLst>
              <a:ext uri="{FF2B5EF4-FFF2-40B4-BE49-F238E27FC236}">
                <a16:creationId xmlns:a16="http://schemas.microsoft.com/office/drawing/2014/main" id="{A4413EB9-F436-4664-87F3-C98C57D6B1DF}"/>
              </a:ext>
            </a:extLst>
          </p:cNvPr>
          <p:cNvSpPr/>
          <p:nvPr/>
        </p:nvSpPr>
        <p:spPr>
          <a:xfrm>
            <a:off x="4760914" y="3097213"/>
            <a:ext cx="3184525" cy="1966912"/>
          </a:xfrm>
          <a:prstGeom prst="rightArrow">
            <a:avLst/>
          </a:prstGeom>
        </p:spPr>
        <p:style>
          <a:lnRef idx="2">
            <a:schemeClr val="accent3"/>
          </a:lnRef>
          <a:fillRef idx="1">
            <a:schemeClr val="lt1"/>
          </a:fillRef>
          <a:effectRef idx="0">
            <a:schemeClr val="accent3"/>
          </a:effectRef>
          <a:fontRef idx="minor">
            <a:schemeClr val="dk1"/>
          </a:fontRef>
        </p:style>
        <p:txBody>
          <a:bodyPr anchor="ctr"/>
          <a:lstStyle/>
          <a:p>
            <a:pPr algn="ctr" defTabSz="914400">
              <a:defRPr/>
            </a:pPr>
            <a:endParaRPr lang="fr-FR">
              <a:solidFill>
                <a:prstClr val="black"/>
              </a:solidFill>
            </a:endParaRPr>
          </a:p>
        </p:txBody>
      </p:sp>
      <p:sp>
        <p:nvSpPr>
          <p:cNvPr id="95" name="ZoneTexte 94">
            <a:extLst>
              <a:ext uri="{FF2B5EF4-FFF2-40B4-BE49-F238E27FC236}">
                <a16:creationId xmlns:a16="http://schemas.microsoft.com/office/drawing/2014/main" id="{AB48B10D-DA12-41F0-9E32-69B7ABDEBE19}"/>
              </a:ext>
            </a:extLst>
          </p:cNvPr>
          <p:cNvSpPr txBox="1">
            <a:spLocks noChangeArrowheads="1"/>
          </p:cNvSpPr>
          <p:nvPr/>
        </p:nvSpPr>
        <p:spPr bwMode="auto">
          <a:xfrm>
            <a:off x="4803775" y="3617914"/>
            <a:ext cx="28971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1400" dirty="0">
                <a:solidFill>
                  <a:srgbClr val="000000"/>
                </a:solidFill>
                <a:latin typeface="Arial" panose="020B0604020202020204" pitchFamily="34" charset="0"/>
                <a:cs typeface="Arial" panose="020B0604020202020204" pitchFamily="34" charset="0"/>
              </a:rPr>
              <a:t>Model </a:t>
            </a:r>
            <a:r>
              <a:rPr lang="fr-FR" altLang="fr-FR" sz="1400" dirty="0" err="1">
                <a:solidFill>
                  <a:srgbClr val="000000"/>
                </a:solidFill>
                <a:latin typeface="Arial" panose="020B0604020202020204" pitchFamily="34" charset="0"/>
                <a:cs typeface="Arial" panose="020B0604020202020204" pitchFamily="34" charset="0"/>
              </a:rPr>
              <a:t>deformation</a:t>
            </a:r>
            <a:r>
              <a:rPr lang="fr-FR" altLang="fr-FR" sz="1400" dirty="0">
                <a:solidFill>
                  <a:srgbClr val="000000"/>
                </a:solidFill>
                <a:latin typeface="Arial" panose="020B0604020202020204" pitchFamily="34" charset="0"/>
                <a:cs typeface="Arial" panose="020B0604020202020204" pitchFamily="34" charset="0"/>
              </a:rPr>
              <a:t> (i.e. </a:t>
            </a:r>
            <a:r>
              <a:rPr lang="fr-FR" altLang="fr-FR" sz="1400" dirty="0" err="1">
                <a:solidFill>
                  <a:srgbClr val="000000"/>
                </a:solidFill>
                <a:latin typeface="Arial" panose="020B0604020202020204" pitchFamily="34" charset="0"/>
                <a:cs typeface="Arial" panose="020B0604020202020204" pitchFamily="34" charset="0"/>
              </a:rPr>
              <a:t>snake</a:t>
            </a:r>
            <a:r>
              <a:rPr lang="fr-FR" altLang="fr-FR" sz="1400" dirty="0">
                <a:solidFill>
                  <a:srgbClr val="000000"/>
                </a:solidFill>
                <a:latin typeface="Arial" panose="020B0604020202020204" pitchFamily="34" charset="0"/>
                <a:cs typeface="Arial" panose="020B0604020202020204" pitchFamily="34" charset="0"/>
              </a:rPr>
              <a:t>) to </a:t>
            </a:r>
            <a:r>
              <a:rPr lang="fr-FR" altLang="fr-FR" sz="1400" dirty="0" err="1">
                <a:solidFill>
                  <a:srgbClr val="000000"/>
                </a:solidFill>
                <a:latin typeface="Arial" panose="020B0604020202020204" pitchFamily="34" charset="0"/>
                <a:cs typeface="Arial" panose="020B0604020202020204" pitchFamily="34" charset="0"/>
              </a:rPr>
              <a:t>get</a:t>
            </a:r>
            <a:r>
              <a:rPr lang="fr-FR" altLang="fr-FR" sz="1400" dirty="0">
                <a:solidFill>
                  <a:srgbClr val="000000"/>
                </a:solidFill>
                <a:latin typeface="Arial" panose="020B0604020202020204" pitchFamily="34" charset="0"/>
                <a:cs typeface="Arial" panose="020B0604020202020204" pitchFamily="34" charset="0"/>
              </a:rPr>
              <a:t> a </a:t>
            </a:r>
            <a:r>
              <a:rPr lang="fr-FR" altLang="fr-FR" sz="1400" dirty="0" err="1">
                <a:solidFill>
                  <a:srgbClr val="000000"/>
                </a:solidFill>
                <a:latin typeface="Arial" panose="020B0604020202020204" pitchFamily="34" charset="0"/>
                <a:cs typeface="Arial" panose="020B0604020202020204" pitchFamily="34" charset="0"/>
              </a:rPr>
              <a:t>mesh</a:t>
            </a:r>
            <a:r>
              <a:rPr lang="fr-FR" altLang="fr-FR" sz="1400" dirty="0">
                <a:solidFill>
                  <a:srgbClr val="000000"/>
                </a:solidFill>
                <a:latin typeface="Arial" panose="020B0604020202020204" pitchFamily="34" charset="0"/>
                <a:cs typeface="Arial" panose="020B0604020202020204" pitchFamily="34" charset="0"/>
              </a:rPr>
              <a:t> as close as possible to the </a:t>
            </a:r>
            <a:r>
              <a:rPr lang="fr-FR" altLang="fr-FR" sz="1400" dirty="0" err="1">
                <a:solidFill>
                  <a:srgbClr val="000000"/>
                </a:solidFill>
                <a:latin typeface="Arial" panose="020B0604020202020204" pitchFamily="34" charset="0"/>
                <a:cs typeface="Arial" panose="020B0604020202020204" pitchFamily="34" charset="0"/>
              </a:rPr>
              <a:t>object</a:t>
            </a:r>
            <a:r>
              <a:rPr lang="fr-FR" altLang="fr-FR" sz="1400" dirty="0">
                <a:solidFill>
                  <a:srgbClr val="000000"/>
                </a:solidFill>
                <a:latin typeface="Arial" panose="020B0604020202020204" pitchFamily="34" charset="0"/>
                <a:cs typeface="Arial" panose="020B0604020202020204" pitchFamily="34" charset="0"/>
              </a:rPr>
              <a:t> surface</a:t>
            </a:r>
          </a:p>
        </p:txBody>
      </p:sp>
      <p:sp>
        <p:nvSpPr>
          <p:cNvPr id="30732" name="ZoneTexte 95">
            <a:extLst>
              <a:ext uri="{FF2B5EF4-FFF2-40B4-BE49-F238E27FC236}">
                <a16:creationId xmlns:a16="http://schemas.microsoft.com/office/drawing/2014/main" id="{9CCE227F-8DC3-45CC-B065-31F047A7A9D0}"/>
              </a:ext>
            </a:extLst>
          </p:cNvPr>
          <p:cNvSpPr txBox="1">
            <a:spLocks noChangeArrowheads="1"/>
          </p:cNvSpPr>
          <p:nvPr/>
        </p:nvSpPr>
        <p:spPr bwMode="auto">
          <a:xfrm>
            <a:off x="3209926" y="6216650"/>
            <a:ext cx="745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900">
                <a:solidFill>
                  <a:srgbClr val="000000"/>
                </a:solidFill>
                <a:latin typeface="Arial" panose="020B0604020202020204" pitchFamily="34" charset="0"/>
                <a:cs typeface="DejaVu Sans"/>
              </a:rPr>
              <a:t>Carlos Hernández Esteban and Francis Schmitt, Silhouette and stereo fusion for 3D object modeling, Computer Vision and Image Understanding 96 (2004), no. 3, 367–392.</a:t>
            </a:r>
          </a:p>
        </p:txBody>
      </p:sp>
      <p:sp>
        <p:nvSpPr>
          <p:cNvPr id="2" name="Titre 1">
            <a:extLst>
              <a:ext uri="{FF2B5EF4-FFF2-40B4-BE49-F238E27FC236}">
                <a16:creationId xmlns:a16="http://schemas.microsoft.com/office/drawing/2014/main" id="{90C88D45-4768-47A4-8963-39B21E10940D}"/>
              </a:ext>
            </a:extLst>
          </p:cNvPr>
          <p:cNvSpPr>
            <a:spLocks noGrp="1"/>
          </p:cNvSpPr>
          <p:nvPr>
            <p:ph type="title"/>
          </p:nvPr>
        </p:nvSpPr>
        <p:spPr/>
        <p:txBody>
          <a:bodyPr/>
          <a:lstStyle/>
          <a:p>
            <a:r>
              <a:rPr lang="fr-FR" dirty="0"/>
              <a:t>Fusion of </a:t>
            </a:r>
            <a:r>
              <a:rPr lang="fr-FR" dirty="0" err="1"/>
              <a:t>stereovision</a:t>
            </a:r>
            <a:r>
              <a:rPr lang="fr-FR" dirty="0"/>
              <a:t> and </a:t>
            </a:r>
            <a:r>
              <a:rPr lang="fr-FR" dirty="0" err="1"/>
              <a:t>visual</a:t>
            </a:r>
            <a:r>
              <a:rPr lang="fr-FR" dirty="0"/>
              <a:t> </a:t>
            </a:r>
            <a:r>
              <a:rPr lang="fr-FR" dirty="0" err="1"/>
              <a:t>hull</a:t>
            </a:r>
            <a:endParaRPr lang="fr-FR" dirty="0"/>
          </a:p>
        </p:txBody>
      </p:sp>
      <p:sp>
        <p:nvSpPr>
          <p:cNvPr id="3" name="Espace réservé du contenu 2">
            <a:extLst>
              <a:ext uri="{FF2B5EF4-FFF2-40B4-BE49-F238E27FC236}">
                <a16:creationId xmlns:a16="http://schemas.microsoft.com/office/drawing/2014/main" id="{53F5791E-1043-4B7B-B50D-75A795E7F610}"/>
              </a:ext>
            </a:extLst>
          </p:cNvPr>
          <p:cNvSpPr>
            <a:spLocks noGrp="1"/>
          </p:cNvSpPr>
          <p:nvPr>
            <p:ph idx="1"/>
          </p:nvPr>
        </p:nvSpPr>
        <p:spPr/>
        <p:txBody>
          <a:bodyPr/>
          <a:lstStyle/>
          <a:p>
            <a:r>
              <a:rPr lang="fr-FR" dirty="0"/>
              <a:t>Fusion </a:t>
            </a:r>
            <a:r>
              <a:rPr lang="fr-FR" dirty="0" err="1"/>
              <a:t>using</a:t>
            </a:r>
            <a:r>
              <a:rPr lang="fr-FR" dirty="0"/>
              <a:t> a </a:t>
            </a:r>
            <a:r>
              <a:rPr lang="fr-FR" dirty="0" err="1"/>
              <a:t>deforming</a:t>
            </a:r>
            <a:r>
              <a:rPr lang="fr-FR" dirty="0"/>
              <a:t> </a:t>
            </a:r>
            <a:r>
              <a:rPr lang="fr-FR" dirty="0" err="1"/>
              <a:t>method</a:t>
            </a:r>
            <a:r>
              <a:rPr lang="fr-FR" dirty="0"/>
              <a:t>[</a:t>
            </a:r>
            <a:r>
              <a:rPr lang="fr-FR" dirty="0" err="1"/>
              <a:t>Esteban</a:t>
            </a:r>
            <a:r>
              <a:rPr lang="fr-FR" dirty="0"/>
              <a:t> et al. 2004]</a:t>
            </a:r>
          </a:p>
          <a:p>
            <a:endParaRPr lang="fr-FR" dirty="0"/>
          </a:p>
        </p:txBody>
      </p:sp>
      <p:grpSp>
        <p:nvGrpSpPr>
          <p:cNvPr id="14" name="Groupe 13">
            <a:extLst>
              <a:ext uri="{FF2B5EF4-FFF2-40B4-BE49-F238E27FC236}">
                <a16:creationId xmlns:a16="http://schemas.microsoft.com/office/drawing/2014/main" id="{2FD10A4D-006F-43D8-AC05-20E889427D2F}"/>
              </a:ext>
            </a:extLst>
          </p:cNvPr>
          <p:cNvGrpSpPr/>
          <p:nvPr/>
        </p:nvGrpSpPr>
        <p:grpSpPr>
          <a:xfrm>
            <a:off x="5380017" y="4652047"/>
            <a:ext cx="6643688" cy="1741490"/>
            <a:chOff x="2933700" y="1558925"/>
            <a:chExt cx="6643688" cy="1741490"/>
          </a:xfrm>
        </p:grpSpPr>
        <p:sp>
          <p:nvSpPr>
            <p:cNvPr id="15" name="Rectangle à coins arrondis 15">
              <a:extLst>
                <a:ext uri="{FF2B5EF4-FFF2-40B4-BE49-F238E27FC236}">
                  <a16:creationId xmlns:a16="http://schemas.microsoft.com/office/drawing/2014/main" id="{5B26CE22-5772-41D7-9FC7-9662D53237CC}"/>
                </a:ext>
              </a:extLst>
            </p:cNvPr>
            <p:cNvSpPr/>
            <p:nvPr/>
          </p:nvSpPr>
          <p:spPr>
            <a:xfrm>
              <a:off x="2933700" y="1558925"/>
              <a:ext cx="6643688" cy="174149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400">
                <a:defRPr/>
              </a:pPr>
              <a:endParaRPr lang="fr-FR">
                <a:solidFill>
                  <a:prstClr val="black"/>
                </a:solidFill>
              </a:endParaRPr>
            </a:p>
          </p:txBody>
        </p:sp>
        <p:sp>
          <p:nvSpPr>
            <p:cNvPr id="16" name="ZoneTexte 15">
              <a:extLst>
                <a:ext uri="{FF2B5EF4-FFF2-40B4-BE49-F238E27FC236}">
                  <a16:creationId xmlns:a16="http://schemas.microsoft.com/office/drawing/2014/main" id="{0BE21046-03E2-46FD-B53D-871DCCAE479F}"/>
                </a:ext>
              </a:extLst>
            </p:cNvPr>
            <p:cNvSpPr txBox="1"/>
            <p:nvPr/>
          </p:nvSpPr>
          <p:spPr>
            <a:xfrm>
              <a:off x="4748213" y="1830388"/>
              <a:ext cx="4373562" cy="1364156"/>
            </a:xfrm>
            <a:prstGeom prst="rect">
              <a:avLst/>
            </a:prstGeom>
            <a:noFill/>
          </p:spPr>
          <p:txBody>
            <a:bodyPr>
              <a:spAutoFit/>
            </a:bodyPr>
            <a:lstStyle/>
            <a:p>
              <a:pPr marL="273050" indent="-273050" defTabSz="914400">
                <a:lnSpc>
                  <a:spcPct val="114000"/>
                </a:lnSpc>
                <a:defRPr/>
              </a:pPr>
              <a:r>
                <a:rPr lang="fr-FR" sz="2400" dirty="0">
                  <a:solidFill>
                    <a:srgbClr val="9BBB59">
                      <a:lumMod val="75000"/>
                    </a:srgbClr>
                  </a:solidFill>
                  <a:latin typeface="Arial"/>
                  <a:cs typeface="Arial" pitchFamily="34" charset="0"/>
                </a:rPr>
                <a:t>+</a:t>
              </a:r>
              <a:r>
                <a:rPr lang="fr-FR" sz="1400" dirty="0">
                  <a:solidFill>
                    <a:srgbClr val="9BBB59">
                      <a:lumMod val="75000"/>
                    </a:srgbClr>
                  </a:solidFill>
                  <a:latin typeface="Arial"/>
                  <a:cs typeface="Arial" pitchFamily="34" charset="0"/>
                </a:rPr>
                <a:t> </a:t>
              </a:r>
              <a:r>
                <a:rPr lang="fr-FR" sz="1400" dirty="0">
                  <a:solidFill>
                    <a:prstClr val="black"/>
                  </a:solidFill>
                  <a:latin typeface="Arial"/>
                  <a:cs typeface="Arial" pitchFamily="34" charset="0"/>
                </a:rPr>
                <a:t>High </a:t>
              </a:r>
              <a:r>
                <a:rPr lang="fr-FR" sz="1400" dirty="0" err="1">
                  <a:solidFill>
                    <a:prstClr val="black"/>
                  </a:solidFill>
                  <a:latin typeface="Arial"/>
                  <a:cs typeface="Arial" pitchFamily="34" charset="0"/>
                </a:rPr>
                <a:t>resultion</a:t>
              </a:r>
              <a:r>
                <a:rPr lang="fr-FR" sz="1400" dirty="0">
                  <a:solidFill>
                    <a:prstClr val="black"/>
                  </a:solidFill>
                  <a:latin typeface="Arial"/>
                  <a:cs typeface="Arial" pitchFamily="34" charset="0"/>
                </a:rPr>
                <a:t> and good modeling on </a:t>
              </a:r>
              <a:r>
                <a:rPr lang="fr-FR" sz="1400" dirty="0" err="1">
                  <a:solidFill>
                    <a:prstClr val="black"/>
                  </a:solidFill>
                  <a:latin typeface="Arial"/>
                  <a:cs typeface="Arial" pitchFamily="34" charset="0"/>
                </a:rPr>
                <a:t>low</a:t>
              </a:r>
              <a:r>
                <a:rPr lang="fr-FR" sz="1400" dirty="0">
                  <a:solidFill>
                    <a:prstClr val="black"/>
                  </a:solidFill>
                  <a:latin typeface="Arial"/>
                  <a:cs typeface="Arial" pitchFamily="34" charset="0"/>
                </a:rPr>
                <a:t> texture areas and concave surfaces</a:t>
              </a:r>
              <a:endParaRPr lang="fr-FR" sz="1200" dirty="0">
                <a:solidFill>
                  <a:prstClr val="black"/>
                </a:solidFill>
                <a:latin typeface="Arial"/>
                <a:cs typeface="Arial" pitchFamily="34" charset="0"/>
              </a:endParaRPr>
            </a:p>
            <a:p>
              <a:pPr marL="273050" indent="-273050" defTabSz="914400">
                <a:lnSpc>
                  <a:spcPct val="114000"/>
                </a:lnSpc>
                <a:defRPr/>
              </a:pPr>
              <a:endParaRPr lang="fr-FR" sz="1050" dirty="0">
                <a:solidFill>
                  <a:prstClr val="black"/>
                </a:solidFill>
                <a:latin typeface="Arial"/>
                <a:cs typeface="Arial" pitchFamily="34" charset="0"/>
              </a:endParaRPr>
            </a:p>
            <a:p>
              <a:pPr marL="273050" indent="-273050" defTabSz="914400">
                <a:lnSpc>
                  <a:spcPct val="114000"/>
                </a:lnSpc>
                <a:defRPr/>
              </a:pPr>
              <a:r>
                <a:rPr lang="fr-FR" sz="2400" dirty="0">
                  <a:solidFill>
                    <a:srgbClr val="FF0000"/>
                  </a:solidFill>
                  <a:latin typeface="Arial"/>
                  <a:cs typeface="Arial" pitchFamily="34" charset="0"/>
                </a:rPr>
                <a:t>-</a:t>
              </a:r>
              <a:r>
                <a:rPr lang="fr-FR" sz="1400" dirty="0">
                  <a:solidFill>
                    <a:prstClr val="black"/>
                  </a:solidFill>
                  <a:latin typeface="Arial"/>
                  <a:cs typeface="Arial" pitchFamily="34" charset="0"/>
                </a:rPr>
                <a:t>  Very time </a:t>
              </a:r>
              <a:r>
                <a:rPr lang="fr-FR" sz="1400" dirty="0" err="1">
                  <a:solidFill>
                    <a:prstClr val="black"/>
                  </a:solidFill>
                  <a:latin typeface="Arial"/>
                  <a:cs typeface="Arial" pitchFamily="34" charset="0"/>
                </a:rPr>
                <a:t>consuming</a:t>
              </a:r>
              <a:r>
                <a:rPr lang="fr-FR" sz="1400" dirty="0">
                  <a:solidFill>
                    <a:prstClr val="black"/>
                  </a:solidFill>
                  <a:latin typeface="Arial"/>
                  <a:cs typeface="Arial" pitchFamily="34" charset="0"/>
                </a:rPr>
                <a:t> (3 </a:t>
              </a:r>
              <a:r>
                <a:rPr lang="fr-FR" sz="1400" dirty="0" err="1">
                  <a:solidFill>
                    <a:prstClr val="black"/>
                  </a:solidFill>
                  <a:latin typeface="Arial"/>
                  <a:cs typeface="Arial" pitchFamily="34" charset="0"/>
                </a:rPr>
                <a:t>hours</a:t>
              </a:r>
              <a:r>
                <a:rPr lang="fr-FR" sz="1400" dirty="0">
                  <a:solidFill>
                    <a:prstClr val="black"/>
                  </a:solidFill>
                  <a:latin typeface="Arial"/>
                  <a:cs typeface="Arial" pitchFamily="34" charset="0"/>
                </a:rPr>
                <a:t>)</a:t>
              </a:r>
            </a:p>
          </p:txBody>
        </p:sp>
        <p:pic>
          <p:nvPicPr>
            <p:cNvPr id="17" name="Image 16">
              <a:extLst>
                <a:ext uri="{FF2B5EF4-FFF2-40B4-BE49-F238E27FC236}">
                  <a16:creationId xmlns:a16="http://schemas.microsoft.com/office/drawing/2014/main" id="{42F5B85B-18C6-4E4D-8CC3-34513D0E64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41676" y="2224088"/>
              <a:ext cx="1185863"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51878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6F56438-85E9-4203-AE19-A010BF2EF565}"/>
              </a:ext>
            </a:extLst>
          </p:cNvPr>
          <p:cNvGrpSpPr/>
          <p:nvPr/>
        </p:nvGrpSpPr>
        <p:grpSpPr>
          <a:xfrm>
            <a:off x="2797814" y="1713299"/>
            <a:ext cx="7628720" cy="4680238"/>
            <a:chOff x="2128838" y="981075"/>
            <a:chExt cx="8539162" cy="5876925"/>
          </a:xfrm>
        </p:grpSpPr>
        <p:sp>
          <p:nvSpPr>
            <p:cNvPr id="34818" name="Espace réservé du contenu 2">
              <a:extLst>
                <a:ext uri="{FF2B5EF4-FFF2-40B4-BE49-F238E27FC236}">
                  <a16:creationId xmlns:a16="http://schemas.microsoft.com/office/drawing/2014/main" id="{41009610-A3AF-4D76-906F-16956270B357}"/>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grpSp>
          <p:nvGrpSpPr>
            <p:cNvPr id="34820" name="Group 61">
              <a:extLst>
                <a:ext uri="{FF2B5EF4-FFF2-40B4-BE49-F238E27FC236}">
                  <a16:creationId xmlns:a16="http://schemas.microsoft.com/office/drawing/2014/main" id="{E678093A-73C1-433C-ABA7-2AE42C4DE9F1}"/>
                </a:ext>
              </a:extLst>
            </p:cNvPr>
            <p:cNvGrpSpPr>
              <a:grpSpLocks/>
            </p:cNvGrpSpPr>
            <p:nvPr/>
          </p:nvGrpSpPr>
          <p:grpSpPr bwMode="auto">
            <a:xfrm>
              <a:off x="2667000" y="5334000"/>
              <a:ext cx="7924800" cy="1524000"/>
              <a:chOff x="432" y="3072"/>
              <a:chExt cx="4992" cy="960"/>
            </a:xfrm>
          </p:grpSpPr>
          <p:sp>
            <p:nvSpPr>
              <p:cNvPr id="34840" name="Rectangle 62">
                <a:extLst>
                  <a:ext uri="{FF2B5EF4-FFF2-40B4-BE49-F238E27FC236}">
                    <a16:creationId xmlns:a16="http://schemas.microsoft.com/office/drawing/2014/main" id="{141943C6-F563-4246-876A-5C30CEEFCDE2}"/>
                  </a:ext>
                </a:extLst>
              </p:cNvPr>
              <p:cNvSpPr>
                <a:spLocks noChangeArrowheads="1"/>
              </p:cNvSpPr>
              <p:nvPr/>
            </p:nvSpPr>
            <p:spPr bwMode="auto">
              <a:xfrm>
                <a:off x="624" y="3072"/>
                <a:ext cx="4416"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8" name="Rectangle 63">
                <a:extLst>
                  <a:ext uri="{FF2B5EF4-FFF2-40B4-BE49-F238E27FC236}">
                    <a16:creationId xmlns:a16="http://schemas.microsoft.com/office/drawing/2014/main" id="{C87E8AC1-31D1-4FD3-BEE0-756CD55A3EAC}"/>
                  </a:ext>
                </a:extLst>
              </p:cNvPr>
              <p:cNvSpPr>
                <a:spLocks noChangeArrowheads="1"/>
              </p:cNvSpPr>
              <p:nvPr/>
            </p:nvSpPr>
            <p:spPr bwMode="auto">
              <a:xfrm>
                <a:off x="432" y="3744"/>
                <a:ext cx="49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p:txBody>
          </p:sp>
        </p:grpSp>
        <p:sp>
          <p:nvSpPr>
            <p:cNvPr id="19" name="Rectangle 68">
              <a:extLst>
                <a:ext uri="{FF2B5EF4-FFF2-40B4-BE49-F238E27FC236}">
                  <a16:creationId xmlns:a16="http://schemas.microsoft.com/office/drawing/2014/main" id="{C546D310-318D-455C-BB12-75F9A5873A6A}"/>
                </a:ext>
              </a:extLst>
            </p:cNvPr>
            <p:cNvSpPr>
              <a:spLocks noChangeArrowheads="1"/>
            </p:cNvSpPr>
            <p:nvPr/>
          </p:nvSpPr>
          <p:spPr bwMode="auto">
            <a:xfrm>
              <a:off x="2128838" y="1576389"/>
              <a:ext cx="7924800" cy="470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p:txBody>
        </p:sp>
        <p:sp>
          <p:nvSpPr>
            <p:cNvPr id="20" name="Rectangle 19">
              <a:extLst>
                <a:ext uri="{FF2B5EF4-FFF2-40B4-BE49-F238E27FC236}">
                  <a16:creationId xmlns:a16="http://schemas.microsoft.com/office/drawing/2014/main" id="{AE7022E1-EDC4-48C4-BF25-CEF37884E738}"/>
                </a:ext>
              </a:extLst>
            </p:cNvPr>
            <p:cNvSpPr/>
            <p:nvPr/>
          </p:nvSpPr>
          <p:spPr>
            <a:xfrm>
              <a:off x="5114926" y="1862139"/>
              <a:ext cx="2365375" cy="4460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err="1">
                  <a:solidFill>
                    <a:prstClr val="black"/>
                  </a:solidFill>
                  <a:cs typeface="Arial" pitchFamily="34" charset="0"/>
                </a:rPr>
                <a:t>Volumic</a:t>
              </a:r>
              <a:r>
                <a:rPr lang="fr-FR" sz="1300" dirty="0">
                  <a:solidFill>
                    <a:prstClr val="black"/>
                  </a:solidFill>
                  <a:cs typeface="Arial" pitchFamily="34" charset="0"/>
                </a:rPr>
                <a:t> </a:t>
              </a:r>
              <a:r>
                <a:rPr lang="fr-FR" sz="1300" dirty="0" err="1">
                  <a:solidFill>
                    <a:prstClr val="black"/>
                  </a:solidFill>
                  <a:cs typeface="Arial" pitchFamily="34" charset="0"/>
                </a:rPr>
                <a:t>visual</a:t>
              </a:r>
              <a:r>
                <a:rPr lang="fr-FR" sz="1300" dirty="0">
                  <a:solidFill>
                    <a:prstClr val="black"/>
                  </a:solidFill>
                  <a:cs typeface="Arial" pitchFamily="34" charset="0"/>
                </a:rPr>
                <a:t> </a:t>
              </a:r>
              <a:r>
                <a:rPr lang="fr-FR" sz="1300" dirty="0" err="1">
                  <a:solidFill>
                    <a:prstClr val="black"/>
                  </a:solidFill>
                  <a:cs typeface="Arial" pitchFamily="34" charset="0"/>
                </a:rPr>
                <a:t>hull</a:t>
              </a:r>
              <a:endParaRPr lang="fr-FR" sz="1300" dirty="0">
                <a:solidFill>
                  <a:prstClr val="black"/>
                </a:solidFill>
                <a:cs typeface="Arial" pitchFamily="34" charset="0"/>
              </a:endParaRPr>
            </a:p>
          </p:txBody>
        </p:sp>
        <p:cxnSp>
          <p:nvCxnSpPr>
            <p:cNvPr id="21" name="Connecteur droit avec flèche 20">
              <a:extLst>
                <a:ext uri="{FF2B5EF4-FFF2-40B4-BE49-F238E27FC236}">
                  <a16:creationId xmlns:a16="http://schemas.microsoft.com/office/drawing/2014/main" id="{D1B32F0E-9BCB-4809-8F49-CF0BF17F01E4}"/>
                </a:ext>
              </a:extLst>
            </p:cNvPr>
            <p:cNvCxnSpPr>
              <a:stCxn id="20" idx="2"/>
            </p:cNvCxnSpPr>
            <p:nvPr/>
          </p:nvCxnSpPr>
          <p:spPr>
            <a:xfrm>
              <a:off x="6297613" y="2308226"/>
              <a:ext cx="0" cy="1393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F1D12D6D-41ED-4BAF-B1BD-11FB6E77B3D4}"/>
                </a:ext>
              </a:extLst>
            </p:cNvPr>
            <p:cNvCxnSpPr/>
            <p:nvPr/>
          </p:nvCxnSpPr>
          <p:spPr>
            <a:xfrm>
              <a:off x="6286501" y="3373439"/>
              <a:ext cx="1857375"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C578928-9052-40A7-A78D-218D839FBC41}"/>
                </a:ext>
              </a:extLst>
            </p:cNvPr>
            <p:cNvCxnSpPr/>
            <p:nvPr/>
          </p:nvCxnSpPr>
          <p:spPr>
            <a:xfrm flipH="1">
              <a:off x="8129589" y="3375026"/>
              <a:ext cx="7937" cy="19542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B4CD79E2-87BC-4F31-87B4-64C74BCFEF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1114" y="2370138"/>
              <a:ext cx="473075" cy="95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a:extLst>
                <a:ext uri="{FF2B5EF4-FFF2-40B4-BE49-F238E27FC236}">
                  <a16:creationId xmlns:a16="http://schemas.microsoft.com/office/drawing/2014/main" id="{6B424892-C7D5-4EF0-99CB-97AB8E1051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513" y="1760539"/>
              <a:ext cx="1758950"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Connecteur droit avec flèche 25">
              <a:extLst>
                <a:ext uri="{FF2B5EF4-FFF2-40B4-BE49-F238E27FC236}">
                  <a16:creationId xmlns:a16="http://schemas.microsoft.com/office/drawing/2014/main" id="{0F0AE646-03F7-48D7-95EE-B5C975B242A9}"/>
                </a:ext>
              </a:extLst>
            </p:cNvPr>
            <p:cNvCxnSpPr/>
            <p:nvPr/>
          </p:nvCxnSpPr>
          <p:spPr>
            <a:xfrm>
              <a:off x="3986214" y="2165350"/>
              <a:ext cx="10810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Ellipse 26">
              <a:extLst>
                <a:ext uri="{FF2B5EF4-FFF2-40B4-BE49-F238E27FC236}">
                  <a16:creationId xmlns:a16="http://schemas.microsoft.com/office/drawing/2014/main" id="{106EAFCA-9F07-4CA4-93A6-7DA1319BE317}"/>
                </a:ext>
              </a:extLst>
            </p:cNvPr>
            <p:cNvSpPr/>
            <p:nvPr/>
          </p:nvSpPr>
          <p:spPr>
            <a:xfrm>
              <a:off x="5116513" y="3556001"/>
              <a:ext cx="2159000" cy="55562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defTabSz="914400">
                <a:defRPr/>
              </a:pPr>
              <a:r>
                <a:rPr lang="fr-FR" sz="1300" dirty="0">
                  <a:solidFill>
                    <a:prstClr val="black"/>
                  </a:solidFill>
                  <a:cs typeface="Arial" pitchFamily="34" charset="0"/>
                </a:rPr>
                <a:t>Multi-Stéréovision</a:t>
              </a:r>
            </a:p>
          </p:txBody>
        </p:sp>
        <p:pic>
          <p:nvPicPr>
            <p:cNvPr id="28" name="Picture 4">
              <a:extLst>
                <a:ext uri="{FF2B5EF4-FFF2-40B4-BE49-F238E27FC236}">
                  <a16:creationId xmlns:a16="http://schemas.microsoft.com/office/drawing/2014/main" id="{5DC8CB3B-415C-4DB3-BAE9-5FD55A1E53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014" y="4276726"/>
              <a:ext cx="657225" cy="139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Connecteur droit 28">
              <a:extLst>
                <a:ext uri="{FF2B5EF4-FFF2-40B4-BE49-F238E27FC236}">
                  <a16:creationId xmlns:a16="http://schemas.microsoft.com/office/drawing/2014/main" id="{ADCAAD96-E6B8-493D-8B70-5DD0478F0FA3}"/>
                </a:ext>
              </a:extLst>
            </p:cNvPr>
            <p:cNvCxnSpPr>
              <a:stCxn id="27" idx="4"/>
            </p:cNvCxnSpPr>
            <p:nvPr/>
          </p:nvCxnSpPr>
          <p:spPr>
            <a:xfrm>
              <a:off x="6196013" y="4111626"/>
              <a:ext cx="12700" cy="1655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8A2A4671-B4F7-4205-97B6-59A3F1BA8258}"/>
                </a:ext>
              </a:extLst>
            </p:cNvPr>
            <p:cNvCxnSpPr/>
            <p:nvPr/>
          </p:nvCxnSpPr>
          <p:spPr>
            <a:xfrm>
              <a:off x="6202364" y="5767388"/>
              <a:ext cx="12842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A48D9C64-0634-46F6-AA1A-5B4F5C256FF4}"/>
                </a:ext>
              </a:extLst>
            </p:cNvPr>
            <p:cNvSpPr/>
            <p:nvPr/>
          </p:nvSpPr>
          <p:spPr>
            <a:xfrm>
              <a:off x="7707313" y="5308601"/>
              <a:ext cx="1998662" cy="103346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400">
                <a:defRPr/>
              </a:pPr>
              <a:r>
                <a:rPr lang="fr-FR" sz="1300" dirty="0">
                  <a:solidFill>
                    <a:prstClr val="black"/>
                  </a:solidFill>
                  <a:cs typeface="Arial" pitchFamily="34" charset="0"/>
                </a:rPr>
                <a:t>Fusion of 3D point </a:t>
              </a:r>
              <a:r>
                <a:rPr lang="fr-FR" sz="1300" dirty="0" err="1">
                  <a:solidFill>
                    <a:prstClr val="black"/>
                  </a:solidFill>
                  <a:cs typeface="Arial" pitchFamily="34" charset="0"/>
                </a:rPr>
                <a:t>clouds</a:t>
              </a:r>
              <a:endParaRPr lang="fr-FR" sz="1300" dirty="0">
                <a:solidFill>
                  <a:prstClr val="black"/>
                </a:solidFill>
                <a:cs typeface="Arial" pitchFamily="34" charset="0"/>
              </a:endParaRPr>
            </a:p>
          </p:txBody>
        </p:sp>
        <p:pic>
          <p:nvPicPr>
            <p:cNvPr id="32" name="Picture 5">
              <a:extLst>
                <a:ext uri="{FF2B5EF4-FFF2-40B4-BE49-F238E27FC236}">
                  <a16:creationId xmlns:a16="http://schemas.microsoft.com/office/drawing/2014/main" id="{DB677DFC-885D-4E69-8462-5577BD3B52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9163" y="4791075"/>
              <a:ext cx="646112"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ZoneTexte 32">
              <a:extLst>
                <a:ext uri="{FF2B5EF4-FFF2-40B4-BE49-F238E27FC236}">
                  <a16:creationId xmlns:a16="http://schemas.microsoft.com/office/drawing/2014/main" id="{3010D3F7-9FF8-4B8F-8B8A-3CDC085CF6C0}"/>
                </a:ext>
              </a:extLst>
            </p:cNvPr>
            <p:cNvSpPr txBox="1">
              <a:spLocks noChangeArrowheads="1"/>
            </p:cNvSpPr>
            <p:nvPr/>
          </p:nvSpPr>
          <p:spPr bwMode="auto">
            <a:xfrm>
              <a:off x="8151814" y="3787776"/>
              <a:ext cx="1830387" cy="6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300" dirty="0">
                  <a:solidFill>
                    <a:srgbClr val="000000"/>
                  </a:solidFill>
                  <a:latin typeface="Arial" panose="020B0604020202020204" pitchFamily="34" charset="0"/>
                  <a:cs typeface="Arial" panose="020B0604020202020204" pitchFamily="34" charset="0"/>
                </a:rPr>
                <a:t>Transformation to a 3D point cloud</a:t>
              </a:r>
            </a:p>
          </p:txBody>
        </p:sp>
        <p:sp>
          <p:nvSpPr>
            <p:cNvPr id="34" name="ZoneTexte 33">
              <a:extLst>
                <a:ext uri="{FF2B5EF4-FFF2-40B4-BE49-F238E27FC236}">
                  <a16:creationId xmlns:a16="http://schemas.microsoft.com/office/drawing/2014/main" id="{D7BC8FCD-82E0-4847-97C1-7BE40D70344C}"/>
                </a:ext>
              </a:extLst>
            </p:cNvPr>
            <p:cNvSpPr txBox="1">
              <a:spLocks noChangeArrowheads="1"/>
            </p:cNvSpPr>
            <p:nvPr/>
          </p:nvSpPr>
          <p:spPr bwMode="auto">
            <a:xfrm>
              <a:off x="3692525" y="3138489"/>
              <a:ext cx="1981200" cy="6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300" dirty="0" err="1">
                  <a:solidFill>
                    <a:srgbClr val="000000"/>
                  </a:solidFill>
                  <a:latin typeface="Arial" panose="020B0604020202020204" pitchFamily="34" charset="0"/>
                  <a:cs typeface="Arial" panose="020B0604020202020204" pitchFamily="34" charset="0"/>
                </a:rPr>
                <a:t>Estimate</a:t>
              </a:r>
              <a:r>
                <a:rPr lang="fr-FR" altLang="fr-FR" sz="1300" dirty="0">
                  <a:solidFill>
                    <a:srgbClr val="000000"/>
                  </a:solidFill>
                  <a:latin typeface="Arial" panose="020B0604020202020204" pitchFamily="34" charset="0"/>
                  <a:cs typeface="Arial" panose="020B0604020202020204" pitchFamily="34" charset="0"/>
                </a:rPr>
                <a:t> of </a:t>
              </a:r>
              <a:r>
                <a:rPr lang="fr-FR" altLang="fr-FR" sz="1300" dirty="0" err="1">
                  <a:solidFill>
                    <a:srgbClr val="000000"/>
                  </a:solidFill>
                  <a:latin typeface="Arial" panose="020B0604020202020204" pitchFamily="34" charset="0"/>
                  <a:cs typeface="Arial" panose="020B0604020202020204" pitchFamily="34" charset="0"/>
                </a:rPr>
                <a:t>depth</a:t>
              </a:r>
              <a:r>
                <a:rPr lang="fr-FR" altLang="fr-FR" sz="1300" dirty="0">
                  <a:solidFill>
                    <a:srgbClr val="000000"/>
                  </a:solidFill>
                  <a:latin typeface="Arial" panose="020B0604020202020204" pitchFamily="34" charset="0"/>
                  <a:cs typeface="Arial" panose="020B0604020202020204" pitchFamily="34" charset="0"/>
                </a:rPr>
                <a:t> range</a:t>
              </a:r>
            </a:p>
          </p:txBody>
        </p:sp>
        <p:sp>
          <p:nvSpPr>
            <p:cNvPr id="35" name="ZoneTexte 34">
              <a:extLst>
                <a:ext uri="{FF2B5EF4-FFF2-40B4-BE49-F238E27FC236}">
                  <a16:creationId xmlns:a16="http://schemas.microsoft.com/office/drawing/2014/main" id="{9902B319-D28D-4C6F-8C37-7923B60BE562}"/>
                </a:ext>
              </a:extLst>
            </p:cNvPr>
            <p:cNvSpPr txBox="1">
              <a:spLocks noChangeArrowheads="1"/>
            </p:cNvSpPr>
            <p:nvPr/>
          </p:nvSpPr>
          <p:spPr bwMode="auto">
            <a:xfrm>
              <a:off x="3517901" y="4991100"/>
              <a:ext cx="2011363" cy="6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300" dirty="0">
                  <a:solidFill>
                    <a:srgbClr val="000000"/>
                  </a:solidFill>
                  <a:latin typeface="Arial" panose="020B0604020202020204" pitchFamily="34" charset="0"/>
                  <a:cs typeface="Arial" panose="020B0604020202020204" pitchFamily="34" charset="0"/>
                </a:rPr>
                <a:t>3D point cloud by </a:t>
              </a:r>
              <a:r>
                <a:rPr lang="fr-FR" altLang="fr-FR" sz="1300" dirty="0" err="1">
                  <a:solidFill>
                    <a:srgbClr val="000000"/>
                  </a:solidFill>
                  <a:latin typeface="Arial" panose="020B0604020202020204" pitchFamily="34" charset="0"/>
                  <a:cs typeface="Arial" panose="020B0604020202020204" pitchFamily="34" charset="0"/>
                </a:rPr>
                <a:t>multisterovision</a:t>
              </a:r>
              <a:endParaRPr lang="fr-FR" altLang="fr-FR" sz="1300" dirty="0">
                <a:solidFill>
                  <a:srgbClr val="000000"/>
                </a:solidFill>
                <a:latin typeface="Arial" panose="020B0604020202020204" pitchFamily="34" charset="0"/>
                <a:cs typeface="Arial" panose="020B0604020202020204" pitchFamily="34" charset="0"/>
              </a:endParaRPr>
            </a:p>
          </p:txBody>
        </p:sp>
        <p:sp>
          <p:nvSpPr>
            <p:cNvPr id="34838" name="ZoneTexte 35">
              <a:extLst>
                <a:ext uri="{FF2B5EF4-FFF2-40B4-BE49-F238E27FC236}">
                  <a16:creationId xmlns:a16="http://schemas.microsoft.com/office/drawing/2014/main" id="{66B8D216-B82A-4E6A-9B0C-C11433B73259}"/>
                </a:ext>
              </a:extLst>
            </p:cNvPr>
            <p:cNvSpPr txBox="1">
              <a:spLocks noChangeArrowheads="1"/>
            </p:cNvSpPr>
            <p:nvPr/>
          </p:nvSpPr>
          <p:spPr bwMode="auto">
            <a:xfrm>
              <a:off x="4465638" y="6324600"/>
              <a:ext cx="6202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900">
                  <a:solidFill>
                    <a:srgbClr val="000000"/>
                  </a:solidFill>
                  <a:latin typeface="Arial" panose="020B0604020202020204" pitchFamily="34" charset="0"/>
                  <a:cs typeface="DejaVu Sans"/>
                </a:rPr>
                <a:t>Peng Song, Xiaojun Wu, and Michael Wang, Volumetric stereo and silhouette fusion for </a:t>
              </a:r>
              <a:r>
                <a:rPr lang="en-US" altLang="fr-FR" sz="900">
                  <a:solidFill>
                    <a:srgbClr val="000000"/>
                  </a:solidFill>
                  <a:latin typeface="Arial" panose="020B0604020202020204" pitchFamily="34" charset="0"/>
                  <a:cs typeface="DejaVu Sans"/>
                </a:rPr>
                <a:t>image-based modeling, The Visual Computer 26 010), no. 12, 1435–1450.</a:t>
              </a:r>
              <a:endParaRPr lang="fr-FR" altLang="fr-FR" sz="900">
                <a:solidFill>
                  <a:srgbClr val="FF0000"/>
                </a:solidFill>
                <a:latin typeface="Arial" panose="020B0604020202020204" pitchFamily="34" charset="0"/>
                <a:cs typeface="DejaVu Sans"/>
              </a:endParaRPr>
            </a:p>
          </p:txBody>
        </p:sp>
      </p:grpSp>
      <p:sp>
        <p:nvSpPr>
          <p:cNvPr id="2" name="Titre 1">
            <a:extLst>
              <a:ext uri="{FF2B5EF4-FFF2-40B4-BE49-F238E27FC236}">
                <a16:creationId xmlns:a16="http://schemas.microsoft.com/office/drawing/2014/main" id="{57169C27-69C1-4AEE-AB34-AB601EBB2AB3}"/>
              </a:ext>
            </a:extLst>
          </p:cNvPr>
          <p:cNvSpPr>
            <a:spLocks noGrp="1"/>
          </p:cNvSpPr>
          <p:nvPr>
            <p:ph type="title"/>
          </p:nvPr>
        </p:nvSpPr>
        <p:spPr/>
        <p:txBody>
          <a:bodyPr/>
          <a:lstStyle/>
          <a:p>
            <a:r>
              <a:rPr lang="fr-FR" dirty="0" err="1"/>
              <a:t>Two</a:t>
            </a:r>
            <a:r>
              <a:rPr lang="fr-FR" dirty="0"/>
              <a:t> </a:t>
            </a:r>
            <a:r>
              <a:rPr lang="fr-FR" dirty="0" err="1"/>
              <a:t>separate</a:t>
            </a:r>
            <a:r>
              <a:rPr lang="fr-FR" dirty="0"/>
              <a:t> </a:t>
            </a:r>
            <a:r>
              <a:rPr lang="fr-FR" dirty="0" err="1"/>
              <a:t>methods</a:t>
            </a:r>
            <a:r>
              <a:rPr lang="fr-FR" dirty="0"/>
              <a:t> and fusion</a:t>
            </a:r>
          </a:p>
        </p:txBody>
      </p:sp>
      <p:sp>
        <p:nvSpPr>
          <p:cNvPr id="3" name="Espace réservé du contenu 2">
            <a:extLst>
              <a:ext uri="{FF2B5EF4-FFF2-40B4-BE49-F238E27FC236}">
                <a16:creationId xmlns:a16="http://schemas.microsoft.com/office/drawing/2014/main" id="{B2184F16-A62D-40AB-A392-B82A64DFC0D7}"/>
              </a:ext>
            </a:extLst>
          </p:cNvPr>
          <p:cNvSpPr>
            <a:spLocks noGrp="1"/>
          </p:cNvSpPr>
          <p:nvPr>
            <p:ph idx="1"/>
          </p:nvPr>
        </p:nvSpPr>
        <p:spPr/>
        <p:txBody>
          <a:bodyPr/>
          <a:lstStyle/>
          <a:p>
            <a:r>
              <a:rPr lang="fr-FR" dirty="0"/>
              <a:t>Fusion of </a:t>
            </a:r>
            <a:r>
              <a:rPr lang="fr-FR" dirty="0" err="1"/>
              <a:t>two</a:t>
            </a:r>
            <a:r>
              <a:rPr lang="fr-FR" dirty="0"/>
              <a:t> 3D point </a:t>
            </a:r>
            <a:r>
              <a:rPr lang="fr-FR" dirty="0" err="1"/>
              <a:t>clouds</a:t>
            </a:r>
            <a:r>
              <a:rPr lang="fr-FR" dirty="0"/>
              <a:t> [Song et al. 2010] </a:t>
            </a:r>
          </a:p>
          <a:p>
            <a:endParaRPr lang="fr-FR" dirty="0"/>
          </a:p>
        </p:txBody>
      </p:sp>
    </p:spTree>
    <p:extLst>
      <p:ext uri="{BB962C8B-B14F-4D97-AF65-F5344CB8AC3E}">
        <p14:creationId xmlns:p14="http://schemas.microsoft.com/office/powerpoint/2010/main" val="3623740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16F56438-85E9-4203-AE19-A010BF2EF565}"/>
              </a:ext>
            </a:extLst>
          </p:cNvPr>
          <p:cNvGrpSpPr/>
          <p:nvPr/>
        </p:nvGrpSpPr>
        <p:grpSpPr>
          <a:xfrm>
            <a:off x="2797814" y="1713299"/>
            <a:ext cx="7628720" cy="4680238"/>
            <a:chOff x="2128838" y="981075"/>
            <a:chExt cx="8539162" cy="5876925"/>
          </a:xfrm>
        </p:grpSpPr>
        <p:sp>
          <p:nvSpPr>
            <p:cNvPr id="34818" name="Espace réservé du contenu 2">
              <a:extLst>
                <a:ext uri="{FF2B5EF4-FFF2-40B4-BE49-F238E27FC236}">
                  <a16:creationId xmlns:a16="http://schemas.microsoft.com/office/drawing/2014/main" id="{41009610-A3AF-4D76-906F-16956270B357}"/>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grpSp>
          <p:nvGrpSpPr>
            <p:cNvPr id="34820" name="Group 61">
              <a:extLst>
                <a:ext uri="{FF2B5EF4-FFF2-40B4-BE49-F238E27FC236}">
                  <a16:creationId xmlns:a16="http://schemas.microsoft.com/office/drawing/2014/main" id="{E678093A-73C1-433C-ABA7-2AE42C4DE9F1}"/>
                </a:ext>
              </a:extLst>
            </p:cNvPr>
            <p:cNvGrpSpPr>
              <a:grpSpLocks/>
            </p:cNvGrpSpPr>
            <p:nvPr/>
          </p:nvGrpSpPr>
          <p:grpSpPr bwMode="auto">
            <a:xfrm>
              <a:off x="2667000" y="5334000"/>
              <a:ext cx="7924800" cy="1524000"/>
              <a:chOff x="432" y="3072"/>
              <a:chExt cx="4992" cy="960"/>
            </a:xfrm>
          </p:grpSpPr>
          <p:sp>
            <p:nvSpPr>
              <p:cNvPr id="34840" name="Rectangle 62">
                <a:extLst>
                  <a:ext uri="{FF2B5EF4-FFF2-40B4-BE49-F238E27FC236}">
                    <a16:creationId xmlns:a16="http://schemas.microsoft.com/office/drawing/2014/main" id="{141943C6-F563-4246-876A-5C30CEEFCDE2}"/>
                  </a:ext>
                </a:extLst>
              </p:cNvPr>
              <p:cNvSpPr>
                <a:spLocks noChangeArrowheads="1"/>
              </p:cNvSpPr>
              <p:nvPr/>
            </p:nvSpPr>
            <p:spPr bwMode="auto">
              <a:xfrm>
                <a:off x="624" y="3072"/>
                <a:ext cx="4416"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8" name="Rectangle 63">
                <a:extLst>
                  <a:ext uri="{FF2B5EF4-FFF2-40B4-BE49-F238E27FC236}">
                    <a16:creationId xmlns:a16="http://schemas.microsoft.com/office/drawing/2014/main" id="{C87E8AC1-31D1-4FD3-BEE0-756CD55A3EAC}"/>
                  </a:ext>
                </a:extLst>
              </p:cNvPr>
              <p:cNvSpPr>
                <a:spLocks noChangeArrowheads="1"/>
              </p:cNvSpPr>
              <p:nvPr/>
            </p:nvSpPr>
            <p:spPr bwMode="auto">
              <a:xfrm>
                <a:off x="432" y="3744"/>
                <a:ext cx="49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p:txBody>
          </p:sp>
        </p:grpSp>
        <p:sp>
          <p:nvSpPr>
            <p:cNvPr id="19" name="Rectangle 68">
              <a:extLst>
                <a:ext uri="{FF2B5EF4-FFF2-40B4-BE49-F238E27FC236}">
                  <a16:creationId xmlns:a16="http://schemas.microsoft.com/office/drawing/2014/main" id="{C546D310-318D-455C-BB12-75F9A5873A6A}"/>
                </a:ext>
              </a:extLst>
            </p:cNvPr>
            <p:cNvSpPr>
              <a:spLocks noChangeArrowheads="1"/>
            </p:cNvSpPr>
            <p:nvPr/>
          </p:nvSpPr>
          <p:spPr bwMode="auto">
            <a:xfrm>
              <a:off x="2128838" y="1576389"/>
              <a:ext cx="7924800" cy="470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p:txBody>
        </p:sp>
        <p:sp>
          <p:nvSpPr>
            <p:cNvPr id="20" name="Rectangle 19">
              <a:extLst>
                <a:ext uri="{FF2B5EF4-FFF2-40B4-BE49-F238E27FC236}">
                  <a16:creationId xmlns:a16="http://schemas.microsoft.com/office/drawing/2014/main" id="{AE7022E1-EDC4-48C4-BF25-CEF37884E738}"/>
                </a:ext>
              </a:extLst>
            </p:cNvPr>
            <p:cNvSpPr/>
            <p:nvPr/>
          </p:nvSpPr>
          <p:spPr>
            <a:xfrm>
              <a:off x="5114926" y="1862139"/>
              <a:ext cx="2365375" cy="4460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err="1">
                  <a:solidFill>
                    <a:prstClr val="black"/>
                  </a:solidFill>
                  <a:cs typeface="Arial" pitchFamily="34" charset="0"/>
                </a:rPr>
                <a:t>Volumic</a:t>
              </a:r>
              <a:r>
                <a:rPr lang="fr-FR" sz="1300" dirty="0">
                  <a:solidFill>
                    <a:prstClr val="black"/>
                  </a:solidFill>
                  <a:cs typeface="Arial" pitchFamily="34" charset="0"/>
                </a:rPr>
                <a:t> </a:t>
              </a:r>
              <a:r>
                <a:rPr lang="fr-FR" sz="1300" dirty="0" err="1">
                  <a:solidFill>
                    <a:prstClr val="black"/>
                  </a:solidFill>
                  <a:cs typeface="Arial" pitchFamily="34" charset="0"/>
                </a:rPr>
                <a:t>visual</a:t>
              </a:r>
              <a:r>
                <a:rPr lang="fr-FR" sz="1300" dirty="0">
                  <a:solidFill>
                    <a:prstClr val="black"/>
                  </a:solidFill>
                  <a:cs typeface="Arial" pitchFamily="34" charset="0"/>
                </a:rPr>
                <a:t> </a:t>
              </a:r>
              <a:r>
                <a:rPr lang="fr-FR" sz="1300" dirty="0" err="1">
                  <a:solidFill>
                    <a:prstClr val="black"/>
                  </a:solidFill>
                  <a:cs typeface="Arial" pitchFamily="34" charset="0"/>
                </a:rPr>
                <a:t>hull</a:t>
              </a:r>
              <a:endParaRPr lang="fr-FR" sz="1300" dirty="0">
                <a:solidFill>
                  <a:prstClr val="black"/>
                </a:solidFill>
                <a:cs typeface="Arial" pitchFamily="34" charset="0"/>
              </a:endParaRPr>
            </a:p>
          </p:txBody>
        </p:sp>
        <p:cxnSp>
          <p:nvCxnSpPr>
            <p:cNvPr id="21" name="Connecteur droit avec flèche 20">
              <a:extLst>
                <a:ext uri="{FF2B5EF4-FFF2-40B4-BE49-F238E27FC236}">
                  <a16:creationId xmlns:a16="http://schemas.microsoft.com/office/drawing/2014/main" id="{D1B32F0E-9BCB-4809-8F49-CF0BF17F01E4}"/>
                </a:ext>
              </a:extLst>
            </p:cNvPr>
            <p:cNvCxnSpPr>
              <a:stCxn id="20" idx="2"/>
            </p:cNvCxnSpPr>
            <p:nvPr/>
          </p:nvCxnSpPr>
          <p:spPr>
            <a:xfrm>
              <a:off x="6297613" y="2308226"/>
              <a:ext cx="0" cy="1393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F1D12D6D-41ED-4BAF-B1BD-11FB6E77B3D4}"/>
                </a:ext>
              </a:extLst>
            </p:cNvPr>
            <p:cNvCxnSpPr/>
            <p:nvPr/>
          </p:nvCxnSpPr>
          <p:spPr>
            <a:xfrm>
              <a:off x="6286501" y="3373439"/>
              <a:ext cx="1857375"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C578928-9052-40A7-A78D-218D839FBC41}"/>
                </a:ext>
              </a:extLst>
            </p:cNvPr>
            <p:cNvCxnSpPr/>
            <p:nvPr/>
          </p:nvCxnSpPr>
          <p:spPr>
            <a:xfrm flipH="1">
              <a:off x="8129589" y="3375026"/>
              <a:ext cx="7937" cy="19542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B4CD79E2-87BC-4F31-87B4-64C74BCFEF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1114" y="2370138"/>
              <a:ext cx="473075" cy="95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a:extLst>
                <a:ext uri="{FF2B5EF4-FFF2-40B4-BE49-F238E27FC236}">
                  <a16:creationId xmlns:a16="http://schemas.microsoft.com/office/drawing/2014/main" id="{6B424892-C7D5-4EF0-99CB-97AB8E1051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513" y="1760539"/>
              <a:ext cx="1758950"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Connecteur droit avec flèche 25">
              <a:extLst>
                <a:ext uri="{FF2B5EF4-FFF2-40B4-BE49-F238E27FC236}">
                  <a16:creationId xmlns:a16="http://schemas.microsoft.com/office/drawing/2014/main" id="{0F0AE646-03F7-48D7-95EE-B5C975B242A9}"/>
                </a:ext>
              </a:extLst>
            </p:cNvPr>
            <p:cNvCxnSpPr/>
            <p:nvPr/>
          </p:nvCxnSpPr>
          <p:spPr>
            <a:xfrm>
              <a:off x="3986214" y="2165350"/>
              <a:ext cx="10810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Ellipse 26">
              <a:extLst>
                <a:ext uri="{FF2B5EF4-FFF2-40B4-BE49-F238E27FC236}">
                  <a16:creationId xmlns:a16="http://schemas.microsoft.com/office/drawing/2014/main" id="{106EAFCA-9F07-4CA4-93A6-7DA1319BE317}"/>
                </a:ext>
              </a:extLst>
            </p:cNvPr>
            <p:cNvSpPr/>
            <p:nvPr/>
          </p:nvSpPr>
          <p:spPr>
            <a:xfrm>
              <a:off x="5116513" y="3556001"/>
              <a:ext cx="2159000" cy="555625"/>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defTabSz="914400">
                <a:defRPr/>
              </a:pPr>
              <a:r>
                <a:rPr lang="fr-FR" sz="1300" dirty="0">
                  <a:solidFill>
                    <a:prstClr val="black"/>
                  </a:solidFill>
                  <a:cs typeface="Arial" pitchFamily="34" charset="0"/>
                </a:rPr>
                <a:t>Multi-Stéréovision</a:t>
              </a:r>
            </a:p>
          </p:txBody>
        </p:sp>
        <p:pic>
          <p:nvPicPr>
            <p:cNvPr id="28" name="Picture 4">
              <a:extLst>
                <a:ext uri="{FF2B5EF4-FFF2-40B4-BE49-F238E27FC236}">
                  <a16:creationId xmlns:a16="http://schemas.microsoft.com/office/drawing/2014/main" id="{5DC8CB3B-415C-4DB3-BAE9-5FD55A1E53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014" y="4276726"/>
              <a:ext cx="657225" cy="139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Connecteur droit 28">
              <a:extLst>
                <a:ext uri="{FF2B5EF4-FFF2-40B4-BE49-F238E27FC236}">
                  <a16:creationId xmlns:a16="http://schemas.microsoft.com/office/drawing/2014/main" id="{ADCAAD96-E6B8-493D-8B70-5DD0478F0FA3}"/>
                </a:ext>
              </a:extLst>
            </p:cNvPr>
            <p:cNvCxnSpPr>
              <a:stCxn id="27" idx="4"/>
            </p:cNvCxnSpPr>
            <p:nvPr/>
          </p:nvCxnSpPr>
          <p:spPr>
            <a:xfrm>
              <a:off x="6196013" y="4111626"/>
              <a:ext cx="12700" cy="1655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8A2A4671-B4F7-4205-97B6-59A3F1BA8258}"/>
                </a:ext>
              </a:extLst>
            </p:cNvPr>
            <p:cNvCxnSpPr/>
            <p:nvPr/>
          </p:nvCxnSpPr>
          <p:spPr>
            <a:xfrm>
              <a:off x="6202364" y="5767388"/>
              <a:ext cx="12842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A48D9C64-0634-46F6-AA1A-5B4F5C256FF4}"/>
                </a:ext>
              </a:extLst>
            </p:cNvPr>
            <p:cNvSpPr/>
            <p:nvPr/>
          </p:nvSpPr>
          <p:spPr>
            <a:xfrm>
              <a:off x="7707313" y="5308601"/>
              <a:ext cx="1998662" cy="1033463"/>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400">
                <a:defRPr/>
              </a:pPr>
              <a:r>
                <a:rPr lang="fr-FR" sz="1300" dirty="0">
                  <a:solidFill>
                    <a:prstClr val="black"/>
                  </a:solidFill>
                  <a:cs typeface="Arial" pitchFamily="34" charset="0"/>
                </a:rPr>
                <a:t>Fusion of 3D point </a:t>
              </a:r>
              <a:r>
                <a:rPr lang="fr-FR" sz="1300" dirty="0" err="1">
                  <a:solidFill>
                    <a:prstClr val="black"/>
                  </a:solidFill>
                  <a:cs typeface="Arial" pitchFamily="34" charset="0"/>
                </a:rPr>
                <a:t>clouds</a:t>
              </a:r>
              <a:endParaRPr lang="fr-FR" sz="1300" dirty="0">
                <a:solidFill>
                  <a:prstClr val="black"/>
                </a:solidFill>
                <a:cs typeface="Arial" pitchFamily="34" charset="0"/>
              </a:endParaRPr>
            </a:p>
          </p:txBody>
        </p:sp>
        <p:pic>
          <p:nvPicPr>
            <p:cNvPr id="32" name="Picture 5">
              <a:extLst>
                <a:ext uri="{FF2B5EF4-FFF2-40B4-BE49-F238E27FC236}">
                  <a16:creationId xmlns:a16="http://schemas.microsoft.com/office/drawing/2014/main" id="{DB677DFC-885D-4E69-8462-5577BD3B52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9163" y="4791075"/>
              <a:ext cx="646112"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ZoneTexte 32">
              <a:extLst>
                <a:ext uri="{FF2B5EF4-FFF2-40B4-BE49-F238E27FC236}">
                  <a16:creationId xmlns:a16="http://schemas.microsoft.com/office/drawing/2014/main" id="{3010D3F7-9FF8-4B8F-8B8A-3CDC085CF6C0}"/>
                </a:ext>
              </a:extLst>
            </p:cNvPr>
            <p:cNvSpPr txBox="1">
              <a:spLocks noChangeArrowheads="1"/>
            </p:cNvSpPr>
            <p:nvPr/>
          </p:nvSpPr>
          <p:spPr bwMode="auto">
            <a:xfrm>
              <a:off x="8151814" y="3787776"/>
              <a:ext cx="1830387" cy="6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300" dirty="0">
                  <a:solidFill>
                    <a:srgbClr val="000000"/>
                  </a:solidFill>
                  <a:latin typeface="Arial" panose="020B0604020202020204" pitchFamily="34" charset="0"/>
                  <a:cs typeface="Arial" panose="020B0604020202020204" pitchFamily="34" charset="0"/>
                </a:rPr>
                <a:t>Transformation to a 3D point cloud</a:t>
              </a:r>
            </a:p>
          </p:txBody>
        </p:sp>
        <p:sp>
          <p:nvSpPr>
            <p:cNvPr id="34" name="ZoneTexte 33">
              <a:extLst>
                <a:ext uri="{FF2B5EF4-FFF2-40B4-BE49-F238E27FC236}">
                  <a16:creationId xmlns:a16="http://schemas.microsoft.com/office/drawing/2014/main" id="{D7BC8FCD-82E0-4847-97C1-7BE40D70344C}"/>
                </a:ext>
              </a:extLst>
            </p:cNvPr>
            <p:cNvSpPr txBox="1">
              <a:spLocks noChangeArrowheads="1"/>
            </p:cNvSpPr>
            <p:nvPr/>
          </p:nvSpPr>
          <p:spPr bwMode="auto">
            <a:xfrm>
              <a:off x="3692525" y="3138489"/>
              <a:ext cx="1981200" cy="6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300" dirty="0" err="1">
                  <a:solidFill>
                    <a:srgbClr val="000000"/>
                  </a:solidFill>
                  <a:latin typeface="Arial" panose="020B0604020202020204" pitchFamily="34" charset="0"/>
                  <a:cs typeface="Arial" panose="020B0604020202020204" pitchFamily="34" charset="0"/>
                </a:rPr>
                <a:t>Estimate</a:t>
              </a:r>
              <a:r>
                <a:rPr lang="fr-FR" altLang="fr-FR" sz="1300" dirty="0">
                  <a:solidFill>
                    <a:srgbClr val="000000"/>
                  </a:solidFill>
                  <a:latin typeface="Arial" panose="020B0604020202020204" pitchFamily="34" charset="0"/>
                  <a:cs typeface="Arial" panose="020B0604020202020204" pitchFamily="34" charset="0"/>
                </a:rPr>
                <a:t> of </a:t>
              </a:r>
              <a:r>
                <a:rPr lang="fr-FR" altLang="fr-FR" sz="1300" dirty="0" err="1">
                  <a:solidFill>
                    <a:srgbClr val="000000"/>
                  </a:solidFill>
                  <a:latin typeface="Arial" panose="020B0604020202020204" pitchFamily="34" charset="0"/>
                  <a:cs typeface="Arial" panose="020B0604020202020204" pitchFamily="34" charset="0"/>
                </a:rPr>
                <a:t>depth</a:t>
              </a:r>
              <a:r>
                <a:rPr lang="fr-FR" altLang="fr-FR" sz="1300" dirty="0">
                  <a:solidFill>
                    <a:srgbClr val="000000"/>
                  </a:solidFill>
                  <a:latin typeface="Arial" panose="020B0604020202020204" pitchFamily="34" charset="0"/>
                  <a:cs typeface="Arial" panose="020B0604020202020204" pitchFamily="34" charset="0"/>
                </a:rPr>
                <a:t> range</a:t>
              </a:r>
            </a:p>
          </p:txBody>
        </p:sp>
        <p:sp>
          <p:nvSpPr>
            <p:cNvPr id="35" name="ZoneTexte 34">
              <a:extLst>
                <a:ext uri="{FF2B5EF4-FFF2-40B4-BE49-F238E27FC236}">
                  <a16:creationId xmlns:a16="http://schemas.microsoft.com/office/drawing/2014/main" id="{9902B319-D28D-4C6F-8C37-7923B60BE562}"/>
                </a:ext>
              </a:extLst>
            </p:cNvPr>
            <p:cNvSpPr txBox="1">
              <a:spLocks noChangeArrowheads="1"/>
            </p:cNvSpPr>
            <p:nvPr/>
          </p:nvSpPr>
          <p:spPr bwMode="auto">
            <a:xfrm>
              <a:off x="3517901" y="4991100"/>
              <a:ext cx="2011363" cy="6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300" dirty="0">
                  <a:solidFill>
                    <a:srgbClr val="000000"/>
                  </a:solidFill>
                  <a:latin typeface="Arial" panose="020B0604020202020204" pitchFamily="34" charset="0"/>
                  <a:cs typeface="Arial" panose="020B0604020202020204" pitchFamily="34" charset="0"/>
                </a:rPr>
                <a:t>3D point cloud by </a:t>
              </a:r>
              <a:r>
                <a:rPr lang="fr-FR" altLang="fr-FR" sz="1300" dirty="0" err="1">
                  <a:solidFill>
                    <a:srgbClr val="000000"/>
                  </a:solidFill>
                  <a:latin typeface="Arial" panose="020B0604020202020204" pitchFamily="34" charset="0"/>
                  <a:cs typeface="Arial" panose="020B0604020202020204" pitchFamily="34" charset="0"/>
                </a:rPr>
                <a:t>multisterovision</a:t>
              </a:r>
              <a:endParaRPr lang="fr-FR" altLang="fr-FR" sz="1300" dirty="0">
                <a:solidFill>
                  <a:srgbClr val="000000"/>
                </a:solidFill>
                <a:latin typeface="Arial" panose="020B0604020202020204" pitchFamily="34" charset="0"/>
                <a:cs typeface="Arial" panose="020B0604020202020204" pitchFamily="34" charset="0"/>
              </a:endParaRPr>
            </a:p>
          </p:txBody>
        </p:sp>
        <p:sp>
          <p:nvSpPr>
            <p:cNvPr id="34838" name="ZoneTexte 35">
              <a:extLst>
                <a:ext uri="{FF2B5EF4-FFF2-40B4-BE49-F238E27FC236}">
                  <a16:creationId xmlns:a16="http://schemas.microsoft.com/office/drawing/2014/main" id="{66B8D216-B82A-4E6A-9B0C-C11433B73259}"/>
                </a:ext>
              </a:extLst>
            </p:cNvPr>
            <p:cNvSpPr txBox="1">
              <a:spLocks noChangeArrowheads="1"/>
            </p:cNvSpPr>
            <p:nvPr/>
          </p:nvSpPr>
          <p:spPr bwMode="auto">
            <a:xfrm>
              <a:off x="4465638" y="6324600"/>
              <a:ext cx="6202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900">
                  <a:solidFill>
                    <a:srgbClr val="000000"/>
                  </a:solidFill>
                  <a:latin typeface="Arial" panose="020B0604020202020204" pitchFamily="34" charset="0"/>
                  <a:cs typeface="DejaVu Sans"/>
                </a:rPr>
                <a:t>Peng Song, Xiaojun Wu, and Michael Wang, Volumetric stereo and silhouette fusion for </a:t>
              </a:r>
              <a:r>
                <a:rPr lang="en-US" altLang="fr-FR" sz="900">
                  <a:solidFill>
                    <a:srgbClr val="000000"/>
                  </a:solidFill>
                  <a:latin typeface="Arial" panose="020B0604020202020204" pitchFamily="34" charset="0"/>
                  <a:cs typeface="DejaVu Sans"/>
                </a:rPr>
                <a:t>image-based modeling, The Visual Computer 26 010), no. 12, 1435–1450.</a:t>
              </a:r>
              <a:endParaRPr lang="fr-FR" altLang="fr-FR" sz="900">
                <a:solidFill>
                  <a:srgbClr val="FF0000"/>
                </a:solidFill>
                <a:latin typeface="Arial" panose="020B0604020202020204" pitchFamily="34" charset="0"/>
                <a:cs typeface="DejaVu Sans"/>
              </a:endParaRPr>
            </a:p>
          </p:txBody>
        </p:sp>
      </p:grpSp>
      <p:sp>
        <p:nvSpPr>
          <p:cNvPr id="2" name="Titre 1">
            <a:extLst>
              <a:ext uri="{FF2B5EF4-FFF2-40B4-BE49-F238E27FC236}">
                <a16:creationId xmlns:a16="http://schemas.microsoft.com/office/drawing/2014/main" id="{57169C27-69C1-4AEE-AB34-AB601EBB2AB3}"/>
              </a:ext>
            </a:extLst>
          </p:cNvPr>
          <p:cNvSpPr>
            <a:spLocks noGrp="1"/>
          </p:cNvSpPr>
          <p:nvPr>
            <p:ph type="title"/>
          </p:nvPr>
        </p:nvSpPr>
        <p:spPr/>
        <p:txBody>
          <a:bodyPr/>
          <a:lstStyle/>
          <a:p>
            <a:r>
              <a:rPr lang="fr-FR" dirty="0"/>
              <a:t>Fusion of </a:t>
            </a:r>
            <a:r>
              <a:rPr lang="fr-FR" dirty="0" err="1"/>
              <a:t>two</a:t>
            </a:r>
            <a:r>
              <a:rPr lang="fr-FR" dirty="0"/>
              <a:t> </a:t>
            </a:r>
            <a:r>
              <a:rPr lang="fr-FR" dirty="0" err="1"/>
              <a:t>stereovision</a:t>
            </a:r>
            <a:r>
              <a:rPr lang="fr-FR" dirty="0"/>
              <a:t> </a:t>
            </a:r>
            <a:r>
              <a:rPr lang="fr-FR" dirty="0" err="1"/>
              <a:t>approaches</a:t>
            </a:r>
            <a:endParaRPr lang="fr-FR" dirty="0"/>
          </a:p>
        </p:txBody>
      </p:sp>
      <p:sp>
        <p:nvSpPr>
          <p:cNvPr id="3" name="Espace réservé du contenu 2">
            <a:extLst>
              <a:ext uri="{FF2B5EF4-FFF2-40B4-BE49-F238E27FC236}">
                <a16:creationId xmlns:a16="http://schemas.microsoft.com/office/drawing/2014/main" id="{B2184F16-A62D-40AB-A392-B82A64DFC0D7}"/>
              </a:ext>
            </a:extLst>
          </p:cNvPr>
          <p:cNvSpPr>
            <a:spLocks noGrp="1"/>
          </p:cNvSpPr>
          <p:nvPr>
            <p:ph idx="1"/>
          </p:nvPr>
        </p:nvSpPr>
        <p:spPr/>
        <p:txBody>
          <a:bodyPr/>
          <a:lstStyle/>
          <a:p>
            <a:r>
              <a:rPr lang="fr-FR" dirty="0"/>
              <a:t>Fusion of </a:t>
            </a:r>
            <a:r>
              <a:rPr lang="fr-FR" dirty="0" err="1"/>
              <a:t>two</a:t>
            </a:r>
            <a:r>
              <a:rPr lang="fr-FR" dirty="0"/>
              <a:t> 3D point </a:t>
            </a:r>
            <a:r>
              <a:rPr lang="fr-FR" dirty="0" err="1"/>
              <a:t>clouds</a:t>
            </a:r>
            <a:r>
              <a:rPr lang="fr-FR" dirty="0"/>
              <a:t> [Song et al. 2010] </a:t>
            </a:r>
          </a:p>
          <a:p>
            <a:endParaRPr lang="fr-FR" dirty="0"/>
          </a:p>
        </p:txBody>
      </p:sp>
      <p:grpSp>
        <p:nvGrpSpPr>
          <p:cNvPr id="36" name="Groupe 35">
            <a:extLst>
              <a:ext uri="{FF2B5EF4-FFF2-40B4-BE49-F238E27FC236}">
                <a16:creationId xmlns:a16="http://schemas.microsoft.com/office/drawing/2014/main" id="{28DF70E2-34C5-4DD2-86D3-F17A546EEFB0}"/>
              </a:ext>
            </a:extLst>
          </p:cNvPr>
          <p:cNvGrpSpPr/>
          <p:nvPr/>
        </p:nvGrpSpPr>
        <p:grpSpPr>
          <a:xfrm>
            <a:off x="5129081" y="4426403"/>
            <a:ext cx="6643688" cy="1684337"/>
            <a:chOff x="2682875" y="1739901"/>
            <a:chExt cx="6643688" cy="1684337"/>
          </a:xfrm>
        </p:grpSpPr>
        <p:sp>
          <p:nvSpPr>
            <p:cNvPr id="37" name="Rectangle à coins arrondis 47">
              <a:extLst>
                <a:ext uri="{FF2B5EF4-FFF2-40B4-BE49-F238E27FC236}">
                  <a16:creationId xmlns:a16="http://schemas.microsoft.com/office/drawing/2014/main" id="{E7CB6076-5E6C-4DC0-8C39-0AB5B274D46C}"/>
                </a:ext>
              </a:extLst>
            </p:cNvPr>
            <p:cNvSpPr/>
            <p:nvPr/>
          </p:nvSpPr>
          <p:spPr>
            <a:xfrm>
              <a:off x="2682875" y="1739901"/>
              <a:ext cx="6643688" cy="1684337"/>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400">
                <a:defRPr/>
              </a:pPr>
              <a:endParaRPr lang="fr-FR">
                <a:solidFill>
                  <a:prstClr val="black"/>
                </a:solidFill>
              </a:endParaRPr>
            </a:p>
          </p:txBody>
        </p:sp>
        <p:pic>
          <p:nvPicPr>
            <p:cNvPr id="38" name="Image 37">
              <a:extLst>
                <a:ext uri="{FF2B5EF4-FFF2-40B4-BE49-F238E27FC236}">
                  <a16:creationId xmlns:a16="http://schemas.microsoft.com/office/drawing/2014/main" id="{91F48467-7608-45D6-9735-40655D96A4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41676" y="2224088"/>
              <a:ext cx="1185863"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ZoneTexte 38">
              <a:extLst>
                <a:ext uri="{FF2B5EF4-FFF2-40B4-BE49-F238E27FC236}">
                  <a16:creationId xmlns:a16="http://schemas.microsoft.com/office/drawing/2014/main" id="{AD3428AD-04B1-49E4-9F8A-B73A402C5453}"/>
                </a:ext>
              </a:extLst>
            </p:cNvPr>
            <p:cNvSpPr txBox="1"/>
            <p:nvPr/>
          </p:nvSpPr>
          <p:spPr>
            <a:xfrm>
              <a:off x="4748213" y="1830389"/>
              <a:ext cx="4373562" cy="1364156"/>
            </a:xfrm>
            <a:prstGeom prst="rect">
              <a:avLst/>
            </a:prstGeom>
            <a:noFill/>
          </p:spPr>
          <p:txBody>
            <a:bodyPr>
              <a:spAutoFit/>
            </a:bodyPr>
            <a:lstStyle/>
            <a:p>
              <a:pPr marL="273050" indent="-273050" defTabSz="914400">
                <a:lnSpc>
                  <a:spcPct val="114000"/>
                </a:lnSpc>
                <a:defRPr/>
              </a:pPr>
              <a:r>
                <a:rPr lang="fr-FR" sz="2400" dirty="0">
                  <a:solidFill>
                    <a:srgbClr val="9BBB59">
                      <a:lumMod val="75000"/>
                    </a:srgbClr>
                  </a:solidFill>
                  <a:latin typeface="Arial"/>
                  <a:cs typeface="Arial" pitchFamily="34" charset="0"/>
                </a:rPr>
                <a:t>+</a:t>
              </a:r>
              <a:r>
                <a:rPr lang="fr-FR" sz="1400" dirty="0">
                  <a:solidFill>
                    <a:srgbClr val="9BBB59">
                      <a:lumMod val="75000"/>
                    </a:srgbClr>
                  </a:solidFill>
                  <a:latin typeface="Arial"/>
                  <a:cs typeface="Arial" pitchFamily="34" charset="0"/>
                </a:rPr>
                <a:t> </a:t>
              </a:r>
              <a:r>
                <a:rPr lang="fr-FR" sz="1400" dirty="0">
                  <a:solidFill>
                    <a:prstClr val="black"/>
                  </a:solidFill>
                  <a:latin typeface="Arial"/>
                  <a:cs typeface="Arial" pitchFamily="34" charset="0"/>
                </a:rPr>
                <a:t>High </a:t>
              </a:r>
              <a:r>
                <a:rPr lang="fr-FR" sz="1400" dirty="0" err="1">
                  <a:solidFill>
                    <a:prstClr val="black"/>
                  </a:solidFill>
                  <a:latin typeface="Arial"/>
                  <a:cs typeface="Arial" pitchFamily="34" charset="0"/>
                </a:rPr>
                <a:t>resolution</a:t>
              </a:r>
              <a:r>
                <a:rPr lang="fr-FR" sz="1400" dirty="0">
                  <a:solidFill>
                    <a:prstClr val="black"/>
                  </a:solidFill>
                  <a:latin typeface="Arial"/>
                  <a:cs typeface="Arial" pitchFamily="34" charset="0"/>
                </a:rPr>
                <a:t> modeling </a:t>
              </a:r>
              <a:r>
                <a:rPr lang="fr-FR" sz="1400" dirty="0" err="1">
                  <a:solidFill>
                    <a:prstClr val="black"/>
                  </a:solidFill>
                  <a:latin typeface="Arial"/>
                  <a:cs typeface="Arial" pitchFamily="34" charset="0"/>
                </a:rPr>
                <a:t>adapted</a:t>
              </a:r>
              <a:r>
                <a:rPr lang="fr-FR" sz="1400" dirty="0">
                  <a:solidFill>
                    <a:prstClr val="black"/>
                  </a:solidFill>
                  <a:latin typeface="Arial"/>
                  <a:cs typeface="Arial" pitchFamily="34" charset="0"/>
                </a:rPr>
                <a:t> to </a:t>
              </a:r>
              <a:r>
                <a:rPr lang="fr-FR" sz="1400" dirty="0" err="1">
                  <a:solidFill>
                    <a:prstClr val="black"/>
                  </a:solidFill>
                  <a:latin typeface="Arial"/>
                  <a:cs typeface="Arial" pitchFamily="34" charset="0"/>
                </a:rPr>
                <a:t>low</a:t>
              </a:r>
              <a:r>
                <a:rPr lang="fr-FR" sz="1400" dirty="0">
                  <a:solidFill>
                    <a:prstClr val="black"/>
                  </a:solidFill>
                  <a:latin typeface="Arial"/>
                  <a:cs typeface="Arial" pitchFamily="34" charset="0"/>
                </a:rPr>
                <a:t> texture areas and concave surfaces</a:t>
              </a:r>
              <a:endParaRPr lang="fr-FR" sz="1200" dirty="0">
                <a:solidFill>
                  <a:prstClr val="black"/>
                </a:solidFill>
                <a:latin typeface="Arial"/>
                <a:cs typeface="Arial" pitchFamily="34" charset="0"/>
              </a:endParaRPr>
            </a:p>
            <a:p>
              <a:pPr marL="273050" indent="-273050" defTabSz="914400">
                <a:lnSpc>
                  <a:spcPct val="114000"/>
                </a:lnSpc>
                <a:defRPr/>
              </a:pPr>
              <a:endParaRPr lang="fr-FR" sz="1050" dirty="0">
                <a:solidFill>
                  <a:prstClr val="black"/>
                </a:solidFill>
                <a:latin typeface="Arial"/>
                <a:cs typeface="Arial" pitchFamily="34" charset="0"/>
              </a:endParaRPr>
            </a:p>
            <a:p>
              <a:pPr marL="273050" indent="-273050" defTabSz="914400">
                <a:lnSpc>
                  <a:spcPct val="114000"/>
                </a:lnSpc>
                <a:defRPr/>
              </a:pPr>
              <a:r>
                <a:rPr lang="fr-FR" sz="2400" dirty="0">
                  <a:solidFill>
                    <a:srgbClr val="FF0000"/>
                  </a:solidFill>
                  <a:latin typeface="Arial"/>
                  <a:cs typeface="Arial" pitchFamily="34" charset="0"/>
                </a:rPr>
                <a:t>-</a:t>
              </a:r>
              <a:r>
                <a:rPr lang="fr-FR" sz="1400" dirty="0">
                  <a:solidFill>
                    <a:prstClr val="black"/>
                  </a:solidFill>
                  <a:latin typeface="Arial"/>
                  <a:cs typeface="Arial" pitchFamily="34" charset="0"/>
                </a:rPr>
                <a:t>  Limited </a:t>
              </a:r>
              <a:r>
                <a:rPr lang="fr-FR" sz="1400" dirty="0" err="1">
                  <a:solidFill>
                    <a:prstClr val="black"/>
                  </a:solidFill>
                  <a:latin typeface="Arial"/>
                  <a:cs typeface="Arial" pitchFamily="34" charset="0"/>
                </a:rPr>
                <a:t>scene</a:t>
              </a:r>
              <a:r>
                <a:rPr lang="fr-FR" sz="1400" dirty="0">
                  <a:solidFill>
                    <a:prstClr val="black"/>
                  </a:solidFill>
                  <a:latin typeface="Arial"/>
                  <a:cs typeface="Arial" pitchFamily="34" charset="0"/>
                </a:rPr>
                <a:t> </a:t>
              </a:r>
              <a:r>
                <a:rPr lang="fr-FR" sz="1400" dirty="0" err="1">
                  <a:solidFill>
                    <a:prstClr val="black"/>
                  </a:solidFill>
                  <a:latin typeface="Arial"/>
                  <a:cs typeface="Arial" pitchFamily="34" charset="0"/>
                </a:rPr>
                <a:t>space</a:t>
              </a:r>
              <a:endParaRPr lang="fr-FR" sz="1400" dirty="0">
                <a:solidFill>
                  <a:prstClr val="black"/>
                </a:solidFill>
                <a:latin typeface="Arial"/>
                <a:cs typeface="Arial" pitchFamily="34" charset="0"/>
              </a:endParaRPr>
            </a:p>
          </p:txBody>
        </p:sp>
      </p:grpSp>
    </p:spTree>
    <p:extLst>
      <p:ext uri="{BB962C8B-B14F-4D97-AF65-F5344CB8AC3E}">
        <p14:creationId xmlns:p14="http://schemas.microsoft.com/office/powerpoint/2010/main" val="2958771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u contenu 2">
            <a:extLst>
              <a:ext uri="{FF2B5EF4-FFF2-40B4-BE49-F238E27FC236}">
                <a16:creationId xmlns:a16="http://schemas.microsoft.com/office/drawing/2014/main" id="{C2EA324C-850A-4D06-AA77-AA9175F9DFEA}"/>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grpSp>
        <p:nvGrpSpPr>
          <p:cNvPr id="37892" name="Group 61">
            <a:extLst>
              <a:ext uri="{FF2B5EF4-FFF2-40B4-BE49-F238E27FC236}">
                <a16:creationId xmlns:a16="http://schemas.microsoft.com/office/drawing/2014/main" id="{8B746A7B-3498-4748-B7CB-6A3F66503484}"/>
              </a:ext>
            </a:extLst>
          </p:cNvPr>
          <p:cNvGrpSpPr>
            <a:grpSpLocks/>
          </p:cNvGrpSpPr>
          <p:nvPr/>
        </p:nvGrpSpPr>
        <p:grpSpPr bwMode="auto">
          <a:xfrm>
            <a:off x="2667000" y="5334000"/>
            <a:ext cx="7924800" cy="1524000"/>
            <a:chOff x="432" y="3072"/>
            <a:chExt cx="4992" cy="960"/>
          </a:xfrm>
        </p:grpSpPr>
        <p:sp>
          <p:nvSpPr>
            <p:cNvPr id="37908" name="Rectangle 62">
              <a:extLst>
                <a:ext uri="{FF2B5EF4-FFF2-40B4-BE49-F238E27FC236}">
                  <a16:creationId xmlns:a16="http://schemas.microsoft.com/office/drawing/2014/main" id="{F765ED37-4F44-4BB7-A9F9-5773A055C2BD}"/>
                </a:ext>
              </a:extLst>
            </p:cNvPr>
            <p:cNvSpPr>
              <a:spLocks noChangeArrowheads="1"/>
            </p:cNvSpPr>
            <p:nvPr/>
          </p:nvSpPr>
          <p:spPr bwMode="auto">
            <a:xfrm>
              <a:off x="624" y="3072"/>
              <a:ext cx="4416"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8" name="Rectangle 63">
              <a:extLst>
                <a:ext uri="{FF2B5EF4-FFF2-40B4-BE49-F238E27FC236}">
                  <a16:creationId xmlns:a16="http://schemas.microsoft.com/office/drawing/2014/main" id="{FAA7181A-D7A7-435D-8FC1-71201B438D43}"/>
                </a:ext>
              </a:extLst>
            </p:cNvPr>
            <p:cNvSpPr>
              <a:spLocks noChangeArrowheads="1"/>
            </p:cNvSpPr>
            <p:nvPr/>
          </p:nvSpPr>
          <p:spPr bwMode="auto">
            <a:xfrm>
              <a:off x="432" y="3744"/>
              <a:ext cx="49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p:txBody>
        </p:sp>
      </p:grpSp>
      <p:sp>
        <p:nvSpPr>
          <p:cNvPr id="19" name="Rectangle 68">
            <a:extLst>
              <a:ext uri="{FF2B5EF4-FFF2-40B4-BE49-F238E27FC236}">
                <a16:creationId xmlns:a16="http://schemas.microsoft.com/office/drawing/2014/main" id="{E1CC70D9-0AB0-4BBB-A25B-CAC51A07AF9B}"/>
              </a:ext>
            </a:extLst>
          </p:cNvPr>
          <p:cNvSpPr>
            <a:spLocks noChangeArrowheads="1"/>
          </p:cNvSpPr>
          <p:nvPr/>
        </p:nvSpPr>
        <p:spPr bwMode="auto">
          <a:xfrm>
            <a:off x="2341563" y="1582739"/>
            <a:ext cx="7924800"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p:txBody>
      </p:sp>
      <p:sp>
        <p:nvSpPr>
          <p:cNvPr id="20" name="Rectangle 19">
            <a:extLst>
              <a:ext uri="{FF2B5EF4-FFF2-40B4-BE49-F238E27FC236}">
                <a16:creationId xmlns:a16="http://schemas.microsoft.com/office/drawing/2014/main" id="{6ED54503-AC34-4394-914A-72D9CAEC2E7E}"/>
              </a:ext>
            </a:extLst>
          </p:cNvPr>
          <p:cNvSpPr/>
          <p:nvPr/>
        </p:nvSpPr>
        <p:spPr>
          <a:xfrm>
            <a:off x="6778625" y="1968501"/>
            <a:ext cx="1093788" cy="81597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a:solidFill>
                  <a:prstClr val="black"/>
                </a:solidFill>
                <a:cs typeface="Arial" pitchFamily="34" charset="0"/>
              </a:rPr>
              <a:t>Visual Hull</a:t>
            </a:r>
          </a:p>
        </p:txBody>
      </p:sp>
      <p:sp>
        <p:nvSpPr>
          <p:cNvPr id="37895" name="ZoneTexte 35">
            <a:extLst>
              <a:ext uri="{FF2B5EF4-FFF2-40B4-BE49-F238E27FC236}">
                <a16:creationId xmlns:a16="http://schemas.microsoft.com/office/drawing/2014/main" id="{B3CF6789-AD0E-4C67-9372-1CFADC5E55E6}"/>
              </a:ext>
            </a:extLst>
          </p:cNvPr>
          <p:cNvSpPr txBox="1">
            <a:spLocks noChangeArrowheads="1"/>
          </p:cNvSpPr>
          <p:nvPr/>
        </p:nvSpPr>
        <p:spPr bwMode="auto">
          <a:xfrm>
            <a:off x="4356100" y="6267450"/>
            <a:ext cx="6311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r" defTabSz="914400"/>
            <a:r>
              <a:rPr lang="en-US" altLang="fr-FR" sz="900">
                <a:solidFill>
                  <a:srgbClr val="000000"/>
                </a:solidFill>
                <a:latin typeface="Arial" panose="020B0604020202020204" pitchFamily="34" charset="0"/>
                <a:cs typeface="DejaVu Sans"/>
              </a:rPr>
              <a:t>Narayan, K., Sha, J., Singh, A., and Abbeel, P. (2015). Range sensor and silhouette fusion for high-quality 3d scanning. </a:t>
            </a:r>
            <a:br>
              <a:rPr lang="en-US" altLang="fr-FR" sz="900">
                <a:solidFill>
                  <a:srgbClr val="000000"/>
                </a:solidFill>
                <a:latin typeface="Arial" panose="020B0604020202020204" pitchFamily="34" charset="0"/>
                <a:cs typeface="DejaVu Sans"/>
              </a:rPr>
            </a:br>
            <a:r>
              <a:rPr lang="en-US" altLang="fr-FR" sz="900">
                <a:solidFill>
                  <a:srgbClr val="000000"/>
                </a:solidFill>
                <a:latin typeface="Arial" panose="020B0604020202020204" pitchFamily="34" charset="0"/>
                <a:cs typeface="DejaVu Sans"/>
              </a:rPr>
              <a:t>In </a:t>
            </a:r>
            <a:r>
              <a:rPr lang="en-US" altLang="fr-FR" sz="900" i="1">
                <a:solidFill>
                  <a:srgbClr val="000000"/>
                </a:solidFill>
                <a:latin typeface="Arial" panose="020B0604020202020204" pitchFamily="34" charset="0"/>
                <a:cs typeface="DejaVu Sans"/>
              </a:rPr>
              <a:t>Robotics and Automation (ICRA),  2015 IEEE </a:t>
            </a:r>
            <a:r>
              <a:rPr lang="fr-FR" altLang="fr-FR" sz="900" i="1">
                <a:solidFill>
                  <a:srgbClr val="000000"/>
                </a:solidFill>
                <a:latin typeface="Arial" panose="020B0604020202020204" pitchFamily="34" charset="0"/>
                <a:cs typeface="DejaVu Sans"/>
              </a:rPr>
              <a:t>International Conference on</a:t>
            </a:r>
            <a:r>
              <a:rPr lang="fr-FR" altLang="fr-FR" sz="900">
                <a:solidFill>
                  <a:srgbClr val="000000"/>
                </a:solidFill>
                <a:latin typeface="Arial" panose="020B0604020202020204" pitchFamily="34" charset="0"/>
                <a:cs typeface="DejaVu Sans"/>
              </a:rPr>
              <a:t>, pages 3617–3624.</a:t>
            </a:r>
            <a:endParaRPr lang="fr-FR" altLang="fr-FR" sz="900">
              <a:solidFill>
                <a:srgbClr val="FF0000"/>
              </a:solidFill>
              <a:latin typeface="Arial" panose="020B0604020202020204" pitchFamily="34" charset="0"/>
              <a:cs typeface="DejaVu Sans"/>
            </a:endParaRPr>
          </a:p>
        </p:txBody>
      </p:sp>
      <p:sp>
        <p:nvSpPr>
          <p:cNvPr id="42" name="Rectangle 41">
            <a:extLst>
              <a:ext uri="{FF2B5EF4-FFF2-40B4-BE49-F238E27FC236}">
                <a16:creationId xmlns:a16="http://schemas.microsoft.com/office/drawing/2014/main" id="{EB54545A-ED13-4D1D-8295-A069D5172E75}"/>
              </a:ext>
            </a:extLst>
          </p:cNvPr>
          <p:cNvSpPr/>
          <p:nvPr/>
        </p:nvSpPr>
        <p:spPr>
          <a:xfrm>
            <a:off x="5053013" y="1931989"/>
            <a:ext cx="1033462" cy="8524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a:solidFill>
                  <a:prstClr val="black"/>
                </a:solidFill>
                <a:cs typeface="Arial" pitchFamily="34" charset="0"/>
              </a:rPr>
              <a:t>Fusion of </a:t>
            </a:r>
            <a:r>
              <a:rPr lang="fr-FR" sz="1300" dirty="0" err="1">
                <a:solidFill>
                  <a:prstClr val="black"/>
                </a:solidFill>
                <a:cs typeface="Arial" pitchFamily="34" charset="0"/>
              </a:rPr>
              <a:t>depth</a:t>
            </a:r>
            <a:r>
              <a:rPr lang="fr-FR" sz="1300" dirty="0">
                <a:solidFill>
                  <a:prstClr val="black"/>
                </a:solidFill>
                <a:cs typeface="Arial" pitchFamily="34" charset="0"/>
              </a:rPr>
              <a:t> </a:t>
            </a:r>
            <a:r>
              <a:rPr lang="fr-FR" sz="1300" dirty="0" err="1">
                <a:solidFill>
                  <a:prstClr val="black"/>
                </a:solidFill>
                <a:cs typeface="Arial" pitchFamily="34" charset="0"/>
              </a:rPr>
              <a:t>maps</a:t>
            </a:r>
            <a:endParaRPr lang="fr-FR" sz="1300" dirty="0">
              <a:solidFill>
                <a:prstClr val="black"/>
              </a:solidFill>
              <a:cs typeface="Arial" pitchFamily="34" charset="0"/>
            </a:endParaRPr>
          </a:p>
        </p:txBody>
      </p:sp>
      <p:sp>
        <p:nvSpPr>
          <p:cNvPr id="51" name="Rectangle 50">
            <a:extLst>
              <a:ext uri="{FF2B5EF4-FFF2-40B4-BE49-F238E27FC236}">
                <a16:creationId xmlns:a16="http://schemas.microsoft.com/office/drawing/2014/main" id="{C0333BBF-991D-44A7-8A71-4BCC66BA6593}"/>
              </a:ext>
            </a:extLst>
          </p:cNvPr>
          <p:cNvSpPr/>
          <p:nvPr/>
        </p:nvSpPr>
        <p:spPr>
          <a:xfrm>
            <a:off x="8596313" y="1968501"/>
            <a:ext cx="1327150" cy="81597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a:solidFill>
                  <a:prstClr val="black"/>
                </a:solidFill>
                <a:cs typeface="Arial" pitchFamily="34" charset="0"/>
              </a:rPr>
              <a:t>Visual </a:t>
            </a:r>
            <a:r>
              <a:rPr lang="fr-FR" sz="1300" dirty="0" err="1">
                <a:solidFill>
                  <a:prstClr val="black"/>
                </a:solidFill>
                <a:cs typeface="Arial" pitchFamily="34" charset="0"/>
              </a:rPr>
              <a:t>hull</a:t>
            </a:r>
            <a:r>
              <a:rPr lang="fr-FR" sz="1300" dirty="0">
                <a:solidFill>
                  <a:prstClr val="black"/>
                </a:solidFill>
                <a:cs typeface="Arial" pitchFamily="34" charset="0"/>
              </a:rPr>
              <a:t> </a:t>
            </a:r>
            <a:r>
              <a:rPr lang="fr-FR" sz="1300" dirty="0" err="1">
                <a:solidFill>
                  <a:prstClr val="black"/>
                </a:solidFill>
                <a:cs typeface="Arial" pitchFamily="34" charset="0"/>
              </a:rPr>
              <a:t>guided</a:t>
            </a:r>
            <a:r>
              <a:rPr lang="fr-FR" sz="1300" dirty="0">
                <a:solidFill>
                  <a:prstClr val="black"/>
                </a:solidFill>
                <a:cs typeface="Arial" pitchFamily="34" charset="0"/>
              </a:rPr>
              <a:t> </a:t>
            </a:r>
            <a:r>
              <a:rPr lang="fr-FR" sz="1300" dirty="0" err="1">
                <a:solidFill>
                  <a:prstClr val="black"/>
                </a:solidFill>
                <a:cs typeface="Arial" pitchFamily="34" charset="0"/>
              </a:rPr>
              <a:t>improvement</a:t>
            </a:r>
            <a:endParaRPr lang="fr-FR" sz="1300" dirty="0">
              <a:solidFill>
                <a:prstClr val="black"/>
              </a:solidFill>
              <a:cs typeface="Arial" pitchFamily="34" charset="0"/>
            </a:endParaRPr>
          </a:p>
        </p:txBody>
      </p:sp>
      <p:pic>
        <p:nvPicPr>
          <p:cNvPr id="2" name="Image 1">
            <a:extLst>
              <a:ext uri="{FF2B5EF4-FFF2-40B4-BE49-F238E27FC236}">
                <a16:creationId xmlns:a16="http://schemas.microsoft.com/office/drawing/2014/main" id="{C606C350-0F1B-43EC-B9C1-1DB833CEB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101" y="4830764"/>
            <a:ext cx="7080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7">
            <a:extLst>
              <a:ext uri="{FF2B5EF4-FFF2-40B4-BE49-F238E27FC236}">
                <a16:creationId xmlns:a16="http://schemas.microsoft.com/office/drawing/2014/main" id="{773A050A-A736-4CA9-8B93-F717B8476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938" y="3232151"/>
            <a:ext cx="51435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9">
            <a:extLst>
              <a:ext uri="{FF2B5EF4-FFF2-40B4-BE49-F238E27FC236}">
                <a16:creationId xmlns:a16="http://schemas.microsoft.com/office/drawing/2014/main" id="{380E671A-7557-4BB9-B782-5F02D8343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1" y="4727576"/>
            <a:ext cx="14954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3">
            <a:extLst>
              <a:ext uri="{FF2B5EF4-FFF2-40B4-BE49-F238E27FC236}">
                <a16:creationId xmlns:a16="http://schemas.microsoft.com/office/drawing/2014/main" id="{ACD810A2-2748-4DBF-BAF3-11444AC05B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9" y="4719638"/>
            <a:ext cx="154463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 20">
            <a:extLst>
              <a:ext uri="{FF2B5EF4-FFF2-40B4-BE49-F238E27FC236}">
                <a16:creationId xmlns:a16="http://schemas.microsoft.com/office/drawing/2014/main" id="{08700FB8-476B-4864-B6AB-F22F6E8C8D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3914" y="4729164"/>
            <a:ext cx="148272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age 21">
            <a:extLst>
              <a:ext uri="{FF2B5EF4-FFF2-40B4-BE49-F238E27FC236}">
                <a16:creationId xmlns:a16="http://schemas.microsoft.com/office/drawing/2014/main" id="{448DA138-CF42-405A-B0BB-D277FD2071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9" y="3317875"/>
            <a:ext cx="16097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age 22">
            <a:extLst>
              <a:ext uri="{FF2B5EF4-FFF2-40B4-BE49-F238E27FC236}">
                <a16:creationId xmlns:a16="http://schemas.microsoft.com/office/drawing/2014/main" id="{47715D1C-8D34-49DE-8F09-0420902F4C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3275013"/>
            <a:ext cx="1576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 23">
            <a:extLst>
              <a:ext uri="{FF2B5EF4-FFF2-40B4-BE49-F238E27FC236}">
                <a16:creationId xmlns:a16="http://schemas.microsoft.com/office/drawing/2014/main" id="{C1907528-E297-40E4-96E3-57FFA9CCE8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3914" y="3248025"/>
            <a:ext cx="160972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a:extLst>
              <a:ext uri="{FF2B5EF4-FFF2-40B4-BE49-F238E27FC236}">
                <a16:creationId xmlns:a16="http://schemas.microsoft.com/office/drawing/2014/main" id="{E1338B56-BB5D-4D47-A560-7ABD16B82A43}"/>
              </a:ext>
            </a:extLst>
          </p:cNvPr>
          <p:cNvSpPr/>
          <p:nvPr/>
        </p:nvSpPr>
        <p:spPr>
          <a:xfrm>
            <a:off x="2795588" y="1931989"/>
            <a:ext cx="1035050" cy="8524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a:solidFill>
                  <a:prstClr val="black"/>
                </a:solidFill>
                <a:cs typeface="Arial" pitchFamily="34" charset="0"/>
              </a:rPr>
              <a:t>Images RGB</a:t>
            </a:r>
          </a:p>
        </p:txBody>
      </p:sp>
      <p:sp>
        <p:nvSpPr>
          <p:cNvPr id="3" name="Titre 2">
            <a:extLst>
              <a:ext uri="{FF2B5EF4-FFF2-40B4-BE49-F238E27FC236}">
                <a16:creationId xmlns:a16="http://schemas.microsoft.com/office/drawing/2014/main" id="{ABA95D63-8AA1-4BE5-BBC0-2AF21CF379E4}"/>
              </a:ext>
            </a:extLst>
          </p:cNvPr>
          <p:cNvSpPr>
            <a:spLocks noGrp="1"/>
          </p:cNvSpPr>
          <p:nvPr>
            <p:ph type="title"/>
          </p:nvPr>
        </p:nvSpPr>
        <p:spPr/>
        <p:txBody>
          <a:bodyPr/>
          <a:lstStyle/>
          <a:p>
            <a:r>
              <a:rPr lang="fr-FR" dirty="0"/>
              <a:t>Fusion of </a:t>
            </a:r>
            <a:r>
              <a:rPr lang="fr-FR" dirty="0" err="1"/>
              <a:t>two</a:t>
            </a:r>
            <a:r>
              <a:rPr lang="fr-FR" dirty="0"/>
              <a:t> </a:t>
            </a:r>
            <a:r>
              <a:rPr lang="fr-FR" dirty="0" err="1"/>
              <a:t>approaches</a:t>
            </a:r>
            <a:endParaRPr lang="fr-FR" dirty="0"/>
          </a:p>
        </p:txBody>
      </p:sp>
      <p:sp>
        <p:nvSpPr>
          <p:cNvPr id="4" name="Espace réservé du contenu 3">
            <a:extLst>
              <a:ext uri="{FF2B5EF4-FFF2-40B4-BE49-F238E27FC236}">
                <a16:creationId xmlns:a16="http://schemas.microsoft.com/office/drawing/2014/main" id="{DF280208-74BC-4FF2-A6C2-0BB12EDD6CED}"/>
              </a:ext>
            </a:extLst>
          </p:cNvPr>
          <p:cNvSpPr>
            <a:spLocks noGrp="1"/>
          </p:cNvSpPr>
          <p:nvPr>
            <p:ph idx="1"/>
          </p:nvPr>
        </p:nvSpPr>
        <p:spPr>
          <a:xfrm>
            <a:off x="732368" y="1409701"/>
            <a:ext cx="10723033" cy="417513"/>
          </a:xfrm>
        </p:spPr>
        <p:txBody>
          <a:bodyPr/>
          <a:lstStyle/>
          <a:p>
            <a:r>
              <a:rPr lang="fr-FR" dirty="0"/>
              <a:t>Fusion of </a:t>
            </a:r>
            <a:r>
              <a:rPr lang="fr-FR" dirty="0" err="1"/>
              <a:t>depth</a:t>
            </a:r>
            <a:r>
              <a:rPr lang="fr-FR" dirty="0"/>
              <a:t> data </a:t>
            </a:r>
            <a:r>
              <a:rPr lang="fr-FR" dirty="0" err="1"/>
              <a:t>with</a:t>
            </a:r>
            <a:r>
              <a:rPr lang="fr-FR" dirty="0"/>
              <a:t> </a:t>
            </a:r>
            <a:r>
              <a:rPr lang="fr-FR" dirty="0" err="1"/>
              <a:t>viusal</a:t>
            </a:r>
            <a:r>
              <a:rPr lang="fr-FR" dirty="0"/>
              <a:t> </a:t>
            </a:r>
            <a:r>
              <a:rPr lang="fr-FR" dirty="0" err="1"/>
              <a:t>hull</a:t>
            </a:r>
            <a:r>
              <a:rPr lang="fr-FR" dirty="0"/>
              <a:t> [</a:t>
            </a:r>
            <a:r>
              <a:rPr lang="fr-FR" dirty="0" err="1"/>
              <a:t>Narayan</a:t>
            </a:r>
            <a:r>
              <a:rPr lang="fr-FR" dirty="0"/>
              <a:t> et al. 2015] </a:t>
            </a:r>
          </a:p>
        </p:txBody>
      </p:sp>
    </p:spTree>
    <p:extLst>
      <p:ext uri="{BB962C8B-B14F-4D97-AF65-F5344CB8AC3E}">
        <p14:creationId xmlns:p14="http://schemas.microsoft.com/office/powerpoint/2010/main" val="2646864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A short </a:t>
            </a:r>
            <a:r>
              <a:rPr lang="en-US" dirty="0"/>
              <a:t>history</a:t>
            </a:r>
          </a:p>
        </p:txBody>
      </p:sp>
      <p:sp>
        <p:nvSpPr>
          <p:cNvPr id="19" name="Rectangle 7"/>
          <p:cNvSpPr>
            <a:spLocks noChangeArrowheads="1"/>
          </p:cNvSpPr>
          <p:nvPr/>
        </p:nvSpPr>
        <p:spPr bwMode="auto">
          <a:xfrm>
            <a:off x="2743647" y="1340769"/>
            <a:ext cx="1048429" cy="137957"/>
          </a:xfrm>
          <a:prstGeom prst="rect">
            <a:avLst/>
          </a:prstGeom>
          <a:noFill/>
          <a:ln w="12700">
            <a:noFill/>
            <a:miter lim="800000"/>
            <a:headEnd/>
            <a:tailEnd/>
          </a:ln>
          <a:effectLst/>
        </p:spPr>
        <p:txBody>
          <a:bodyPr wrap="none" anchor="ctr"/>
          <a:lstStyle/>
          <a:p>
            <a:pPr algn="ctr" eaLnBrk="0" hangingPunct="0"/>
            <a:r>
              <a:rPr lang="fr-FR" sz="1400" b="1">
                <a:latin typeface="Calibri" pitchFamily="34" charset="0"/>
              </a:rPr>
              <a:t>1877</a:t>
            </a:r>
          </a:p>
        </p:txBody>
      </p:sp>
      <p:sp>
        <p:nvSpPr>
          <p:cNvPr id="20" name="Rectangle 8"/>
          <p:cNvSpPr>
            <a:spLocks noChangeArrowheads="1"/>
          </p:cNvSpPr>
          <p:nvPr/>
        </p:nvSpPr>
        <p:spPr bwMode="auto">
          <a:xfrm>
            <a:off x="2743647" y="1708991"/>
            <a:ext cx="1048429" cy="137957"/>
          </a:xfrm>
          <a:prstGeom prst="rect">
            <a:avLst/>
          </a:prstGeom>
          <a:noFill/>
          <a:ln w="12700">
            <a:noFill/>
            <a:miter lim="800000"/>
            <a:headEnd/>
            <a:tailEnd/>
          </a:ln>
          <a:effectLst/>
        </p:spPr>
        <p:txBody>
          <a:bodyPr wrap="none" anchor="ctr"/>
          <a:lstStyle/>
          <a:p>
            <a:pPr algn="ctr" eaLnBrk="0" hangingPunct="0"/>
            <a:r>
              <a:rPr lang="fr-FR" sz="1400" b="1">
                <a:latin typeface="Calibri" pitchFamily="34" charset="0"/>
              </a:rPr>
              <a:t>Télétroscope</a:t>
            </a:r>
          </a:p>
        </p:txBody>
      </p:sp>
      <p:sp>
        <p:nvSpPr>
          <p:cNvPr id="21" name="Rectangle 9"/>
          <p:cNvSpPr>
            <a:spLocks noChangeArrowheads="1"/>
          </p:cNvSpPr>
          <p:nvPr/>
        </p:nvSpPr>
        <p:spPr bwMode="auto">
          <a:xfrm>
            <a:off x="4083734" y="1801300"/>
            <a:ext cx="1048429" cy="137957"/>
          </a:xfrm>
          <a:prstGeom prst="rect">
            <a:avLst/>
          </a:prstGeom>
          <a:noFill/>
          <a:ln w="12700">
            <a:noFill/>
            <a:miter lim="800000"/>
            <a:headEnd/>
            <a:tailEnd/>
          </a:ln>
          <a:effectLst/>
        </p:spPr>
        <p:txBody>
          <a:bodyPr wrap="none" anchor="ctr"/>
          <a:lstStyle/>
          <a:p>
            <a:pPr algn="ctr" eaLnBrk="0" hangingPunct="0"/>
            <a:r>
              <a:rPr lang="fr-FR" sz="1400" b="1" dirty="0">
                <a:latin typeface="Calibri" pitchFamily="34" charset="0"/>
              </a:rPr>
              <a:t>Black and White</a:t>
            </a:r>
          </a:p>
          <a:p>
            <a:pPr algn="ctr" eaLnBrk="0" hangingPunct="0"/>
            <a:r>
              <a:rPr lang="fr-FR" sz="1400" b="1" dirty="0">
                <a:latin typeface="Calibri" pitchFamily="34" charset="0"/>
              </a:rPr>
              <a:t>TV</a:t>
            </a:r>
          </a:p>
        </p:txBody>
      </p:sp>
      <p:sp>
        <p:nvSpPr>
          <p:cNvPr id="22" name="Rectangle 10"/>
          <p:cNvSpPr>
            <a:spLocks noChangeArrowheads="1"/>
          </p:cNvSpPr>
          <p:nvPr/>
        </p:nvSpPr>
        <p:spPr bwMode="auto">
          <a:xfrm>
            <a:off x="5192550" y="1801300"/>
            <a:ext cx="1048429" cy="137957"/>
          </a:xfrm>
          <a:prstGeom prst="rect">
            <a:avLst/>
          </a:prstGeom>
          <a:noFill/>
          <a:ln w="12700">
            <a:noFill/>
            <a:miter lim="800000"/>
            <a:headEnd/>
            <a:tailEnd/>
          </a:ln>
          <a:effectLst/>
        </p:spPr>
        <p:txBody>
          <a:bodyPr wrap="none" anchor="ctr"/>
          <a:lstStyle/>
          <a:p>
            <a:pPr algn="ctr" eaLnBrk="0" hangingPunct="0"/>
            <a:r>
              <a:rPr lang="fr-FR" sz="1400" b="1" dirty="0" err="1">
                <a:latin typeface="Calibri" pitchFamily="34" charset="0"/>
              </a:rPr>
              <a:t>Color</a:t>
            </a:r>
            <a:endParaRPr lang="fr-FR" sz="1400" b="1" dirty="0">
              <a:latin typeface="Calibri" pitchFamily="34" charset="0"/>
            </a:endParaRPr>
          </a:p>
          <a:p>
            <a:pPr algn="ctr" eaLnBrk="0" hangingPunct="0"/>
            <a:r>
              <a:rPr lang="fr-FR" sz="1400" b="1" dirty="0">
                <a:latin typeface="Calibri" pitchFamily="34" charset="0"/>
              </a:rPr>
              <a:t>TV</a:t>
            </a:r>
          </a:p>
        </p:txBody>
      </p:sp>
      <p:sp>
        <p:nvSpPr>
          <p:cNvPr id="23" name="Rectangle 11"/>
          <p:cNvSpPr>
            <a:spLocks noChangeArrowheads="1"/>
          </p:cNvSpPr>
          <p:nvPr/>
        </p:nvSpPr>
        <p:spPr bwMode="auto">
          <a:xfrm>
            <a:off x="6239694" y="1708991"/>
            <a:ext cx="1048429" cy="137957"/>
          </a:xfrm>
          <a:prstGeom prst="rect">
            <a:avLst/>
          </a:prstGeom>
          <a:noFill/>
          <a:ln w="12700">
            <a:noFill/>
            <a:miter lim="800000"/>
            <a:headEnd/>
            <a:tailEnd/>
          </a:ln>
          <a:effectLst/>
        </p:spPr>
        <p:txBody>
          <a:bodyPr wrap="none" anchor="ctr"/>
          <a:lstStyle/>
          <a:p>
            <a:pPr algn="ctr" eaLnBrk="0" hangingPunct="0"/>
            <a:r>
              <a:rPr lang="fr-FR" sz="1400" b="1">
                <a:latin typeface="Calibri" pitchFamily="34" charset="0"/>
              </a:rPr>
              <a:t>HDTV</a:t>
            </a:r>
          </a:p>
        </p:txBody>
      </p:sp>
      <p:sp>
        <p:nvSpPr>
          <p:cNvPr id="31" name="Rectangle 12"/>
          <p:cNvSpPr>
            <a:spLocks noChangeArrowheads="1"/>
          </p:cNvSpPr>
          <p:nvPr/>
        </p:nvSpPr>
        <p:spPr bwMode="auto">
          <a:xfrm>
            <a:off x="4027201" y="1340769"/>
            <a:ext cx="1048429" cy="137957"/>
          </a:xfrm>
          <a:prstGeom prst="rect">
            <a:avLst/>
          </a:prstGeom>
          <a:noFill/>
          <a:ln w="12700">
            <a:noFill/>
            <a:miter lim="800000"/>
            <a:headEnd/>
            <a:tailEnd/>
          </a:ln>
          <a:effectLst/>
        </p:spPr>
        <p:txBody>
          <a:bodyPr wrap="none" anchor="ctr"/>
          <a:lstStyle/>
          <a:p>
            <a:pPr algn="ctr" eaLnBrk="0" hangingPunct="0"/>
            <a:r>
              <a:rPr lang="fr-FR" sz="1400" b="1">
                <a:latin typeface="Calibri" pitchFamily="34" charset="0"/>
              </a:rPr>
              <a:t>1908</a:t>
            </a:r>
          </a:p>
        </p:txBody>
      </p:sp>
      <p:sp>
        <p:nvSpPr>
          <p:cNvPr id="32" name="Rectangle 13"/>
          <p:cNvSpPr>
            <a:spLocks noChangeArrowheads="1"/>
          </p:cNvSpPr>
          <p:nvPr/>
        </p:nvSpPr>
        <p:spPr bwMode="auto">
          <a:xfrm>
            <a:off x="5133447" y="1340769"/>
            <a:ext cx="1048429" cy="137957"/>
          </a:xfrm>
          <a:prstGeom prst="rect">
            <a:avLst/>
          </a:prstGeom>
          <a:noFill/>
          <a:ln w="12700">
            <a:noFill/>
            <a:miter lim="800000"/>
            <a:headEnd/>
            <a:tailEnd/>
          </a:ln>
          <a:effectLst/>
        </p:spPr>
        <p:txBody>
          <a:bodyPr wrap="none" anchor="ctr"/>
          <a:lstStyle/>
          <a:p>
            <a:pPr algn="ctr" eaLnBrk="0" hangingPunct="0"/>
            <a:r>
              <a:rPr lang="fr-FR" sz="1400" b="1">
                <a:latin typeface="Calibri" pitchFamily="34" charset="0"/>
              </a:rPr>
              <a:t>1948</a:t>
            </a:r>
          </a:p>
        </p:txBody>
      </p:sp>
      <p:sp>
        <p:nvSpPr>
          <p:cNvPr id="34" name="Rectangle 14"/>
          <p:cNvSpPr>
            <a:spLocks noChangeArrowheads="1"/>
          </p:cNvSpPr>
          <p:nvPr/>
        </p:nvSpPr>
        <p:spPr bwMode="auto">
          <a:xfrm>
            <a:off x="6298796" y="1340769"/>
            <a:ext cx="1048429" cy="137957"/>
          </a:xfrm>
          <a:prstGeom prst="rect">
            <a:avLst/>
          </a:prstGeom>
          <a:noFill/>
          <a:ln w="12700">
            <a:noFill/>
            <a:miter lim="800000"/>
            <a:headEnd/>
            <a:tailEnd/>
          </a:ln>
          <a:effectLst/>
        </p:spPr>
        <p:txBody>
          <a:bodyPr wrap="none" anchor="ctr"/>
          <a:lstStyle/>
          <a:p>
            <a:pPr algn="ctr" eaLnBrk="0" hangingPunct="0"/>
            <a:r>
              <a:rPr lang="fr-FR" sz="1400" b="1">
                <a:latin typeface="Calibri" pitchFamily="34" charset="0"/>
              </a:rPr>
              <a:t>1981</a:t>
            </a:r>
          </a:p>
        </p:txBody>
      </p:sp>
      <p:sp>
        <p:nvSpPr>
          <p:cNvPr id="35" name="Rectangle 15"/>
          <p:cNvSpPr>
            <a:spLocks noChangeArrowheads="1"/>
          </p:cNvSpPr>
          <p:nvPr/>
        </p:nvSpPr>
        <p:spPr bwMode="auto">
          <a:xfrm>
            <a:off x="7230305" y="1801300"/>
            <a:ext cx="1048429" cy="132432"/>
          </a:xfrm>
          <a:prstGeom prst="rect">
            <a:avLst/>
          </a:prstGeom>
          <a:noFill/>
          <a:ln w="12700">
            <a:noFill/>
            <a:miter lim="800000"/>
            <a:headEnd/>
            <a:tailEnd/>
          </a:ln>
          <a:effectLst/>
        </p:spPr>
        <p:txBody>
          <a:bodyPr wrap="none" anchor="ctr"/>
          <a:lstStyle/>
          <a:p>
            <a:pPr algn="ctr" eaLnBrk="0" hangingPunct="0"/>
            <a:r>
              <a:rPr lang="fr-FR" sz="1400" b="1" dirty="0">
                <a:latin typeface="Calibri" pitchFamily="34" charset="0"/>
              </a:rPr>
              <a:t>Digital TV</a:t>
            </a:r>
          </a:p>
          <a:p>
            <a:pPr algn="ctr" eaLnBrk="0" hangingPunct="0"/>
            <a:r>
              <a:rPr lang="fr-FR" sz="1400" b="1" dirty="0">
                <a:latin typeface="Calibri" pitchFamily="34" charset="0"/>
              </a:rPr>
              <a:t>Satellite TV</a:t>
            </a:r>
          </a:p>
        </p:txBody>
      </p:sp>
      <p:sp>
        <p:nvSpPr>
          <p:cNvPr id="36" name="Rectangle 16"/>
          <p:cNvSpPr>
            <a:spLocks noChangeArrowheads="1"/>
          </p:cNvSpPr>
          <p:nvPr/>
        </p:nvSpPr>
        <p:spPr bwMode="auto">
          <a:xfrm>
            <a:off x="7289407" y="1340769"/>
            <a:ext cx="1048429" cy="137957"/>
          </a:xfrm>
          <a:prstGeom prst="rect">
            <a:avLst/>
          </a:prstGeom>
          <a:noFill/>
          <a:ln w="12700">
            <a:noFill/>
            <a:miter lim="800000"/>
            <a:headEnd/>
            <a:tailEnd/>
          </a:ln>
          <a:effectLst/>
        </p:spPr>
        <p:txBody>
          <a:bodyPr wrap="none" anchor="ctr"/>
          <a:lstStyle/>
          <a:p>
            <a:pPr algn="ctr" eaLnBrk="0" hangingPunct="0"/>
            <a:r>
              <a:rPr lang="fr-FR" sz="1400" b="1">
                <a:latin typeface="Calibri" pitchFamily="34" charset="0"/>
              </a:rPr>
              <a:t>1993</a:t>
            </a:r>
          </a:p>
        </p:txBody>
      </p:sp>
      <p:sp>
        <p:nvSpPr>
          <p:cNvPr id="37" name="Rectangle 17"/>
          <p:cNvSpPr>
            <a:spLocks noChangeArrowheads="1"/>
          </p:cNvSpPr>
          <p:nvPr/>
        </p:nvSpPr>
        <p:spPr bwMode="auto">
          <a:xfrm rot="5400000">
            <a:off x="9674994" y="2658320"/>
            <a:ext cx="1281113" cy="230187"/>
          </a:xfrm>
          <a:prstGeom prst="rect">
            <a:avLst/>
          </a:prstGeom>
          <a:noFill/>
          <a:ln w="12700">
            <a:noFill/>
            <a:miter lim="800000"/>
            <a:headEnd/>
            <a:tailEnd/>
          </a:ln>
          <a:effectLst/>
        </p:spPr>
        <p:txBody>
          <a:bodyPr wrap="none" anchor="ctr"/>
          <a:lstStyle/>
          <a:p>
            <a:pPr algn="ctr" eaLnBrk="0" hangingPunct="0"/>
            <a:r>
              <a:rPr lang="fr-FR" b="1" dirty="0">
                <a:solidFill>
                  <a:srgbClr val="000000"/>
                </a:solidFill>
                <a:latin typeface="Calibri" pitchFamily="34" charset="0"/>
              </a:rPr>
              <a:t>3DTV</a:t>
            </a:r>
          </a:p>
        </p:txBody>
      </p:sp>
      <p:sp>
        <p:nvSpPr>
          <p:cNvPr id="38" name="AutoShape 19"/>
          <p:cNvSpPr>
            <a:spLocks noChangeArrowheads="1"/>
          </p:cNvSpPr>
          <p:nvPr/>
        </p:nvSpPr>
        <p:spPr bwMode="auto">
          <a:xfrm>
            <a:off x="2977487" y="3907320"/>
            <a:ext cx="7051196" cy="184618"/>
          </a:xfrm>
          <a:prstGeom prst="rightArrow">
            <a:avLst>
              <a:gd name="adj1" fmla="val 50000"/>
              <a:gd name="adj2" fmla="val 753846"/>
            </a:avLst>
          </a:prstGeom>
          <a:solidFill>
            <a:schemeClr val="accent3"/>
          </a:solidFill>
          <a:ln w="12700">
            <a:noFill/>
            <a:miter lim="800000"/>
            <a:headEnd/>
            <a:tailEnd/>
          </a:ln>
          <a:effectLst/>
        </p:spPr>
        <p:txBody>
          <a:bodyPr wrap="none" anchor="ctr"/>
          <a:lstStyle/>
          <a:p>
            <a:pPr algn="ctr" eaLnBrk="0" hangingPunct="0"/>
            <a:endParaRPr lang="fr-FR" sz="1400">
              <a:solidFill>
                <a:schemeClr val="accent3"/>
              </a:solidFill>
              <a:latin typeface="Calibri" pitchFamily="34" charset="0"/>
            </a:endParaRPr>
          </a:p>
        </p:txBody>
      </p:sp>
      <p:sp>
        <p:nvSpPr>
          <p:cNvPr id="43" name="Rectangle 20"/>
          <p:cNvSpPr>
            <a:spLocks noChangeArrowheads="1"/>
          </p:cNvSpPr>
          <p:nvPr/>
        </p:nvSpPr>
        <p:spPr bwMode="auto">
          <a:xfrm>
            <a:off x="2743647" y="3754881"/>
            <a:ext cx="1048429" cy="137957"/>
          </a:xfrm>
          <a:prstGeom prst="rect">
            <a:avLst/>
          </a:prstGeom>
          <a:noFill/>
          <a:ln w="12700">
            <a:noFill/>
            <a:miter lim="800000"/>
            <a:headEnd/>
            <a:tailEnd/>
          </a:ln>
          <a:effectLst/>
        </p:spPr>
        <p:txBody>
          <a:bodyPr wrap="none" anchor="ctr"/>
          <a:lstStyle/>
          <a:p>
            <a:pPr algn="ctr" eaLnBrk="0" hangingPunct="0"/>
            <a:r>
              <a:rPr lang="fr-FR" sz="1400" b="1">
                <a:solidFill>
                  <a:schemeClr val="accent3"/>
                </a:solidFill>
                <a:latin typeface="Calibri" pitchFamily="34" charset="0"/>
              </a:rPr>
              <a:t>1838</a:t>
            </a:r>
          </a:p>
        </p:txBody>
      </p:sp>
      <p:sp>
        <p:nvSpPr>
          <p:cNvPr id="45" name="Rectangle 21"/>
          <p:cNvSpPr>
            <a:spLocks noChangeArrowheads="1"/>
          </p:cNvSpPr>
          <p:nvPr/>
        </p:nvSpPr>
        <p:spPr bwMode="auto">
          <a:xfrm>
            <a:off x="2743647" y="4123103"/>
            <a:ext cx="1048429" cy="137957"/>
          </a:xfrm>
          <a:prstGeom prst="rect">
            <a:avLst/>
          </a:prstGeom>
          <a:noFill/>
          <a:ln w="12700">
            <a:noFill/>
            <a:miter lim="800000"/>
            <a:headEnd/>
            <a:tailEnd/>
          </a:ln>
          <a:effectLst/>
        </p:spPr>
        <p:txBody>
          <a:bodyPr wrap="none" anchor="ctr"/>
          <a:lstStyle/>
          <a:p>
            <a:pPr algn="ctr" eaLnBrk="0" hangingPunct="0"/>
            <a:r>
              <a:rPr lang="fr-FR" sz="1400" b="1" dirty="0" err="1">
                <a:solidFill>
                  <a:schemeClr val="accent3"/>
                </a:solidFill>
                <a:latin typeface="Calibri" pitchFamily="34" charset="0"/>
              </a:rPr>
              <a:t>Stereoscope</a:t>
            </a:r>
            <a:endParaRPr lang="fr-FR" sz="1400" b="1" dirty="0">
              <a:solidFill>
                <a:schemeClr val="accent3"/>
              </a:solidFill>
              <a:latin typeface="Calibri" pitchFamily="34" charset="0"/>
            </a:endParaRPr>
          </a:p>
        </p:txBody>
      </p:sp>
      <p:sp>
        <p:nvSpPr>
          <p:cNvPr id="46" name="Rectangle 22"/>
          <p:cNvSpPr>
            <a:spLocks noChangeArrowheads="1"/>
          </p:cNvSpPr>
          <p:nvPr/>
        </p:nvSpPr>
        <p:spPr bwMode="auto">
          <a:xfrm>
            <a:off x="4027201" y="4215412"/>
            <a:ext cx="1048429" cy="137957"/>
          </a:xfrm>
          <a:prstGeom prst="rect">
            <a:avLst/>
          </a:prstGeom>
          <a:noFill/>
          <a:ln w="12700">
            <a:noFill/>
            <a:miter lim="800000"/>
            <a:headEnd/>
            <a:tailEnd/>
          </a:ln>
          <a:effectLst/>
        </p:spPr>
        <p:txBody>
          <a:bodyPr wrap="none" anchor="ctr"/>
          <a:lstStyle/>
          <a:p>
            <a:pPr algn="ctr" eaLnBrk="0" hangingPunct="0"/>
            <a:r>
              <a:rPr lang="fr-FR" sz="1400" b="1" dirty="0" err="1">
                <a:solidFill>
                  <a:schemeClr val="accent3"/>
                </a:solidFill>
                <a:latin typeface="Calibri" pitchFamily="34" charset="0"/>
              </a:rPr>
              <a:t>Integral</a:t>
            </a:r>
            <a:endParaRPr lang="fr-FR" sz="1400" b="1" dirty="0">
              <a:solidFill>
                <a:schemeClr val="accent3"/>
              </a:solidFill>
              <a:latin typeface="Calibri" pitchFamily="34" charset="0"/>
            </a:endParaRPr>
          </a:p>
          <a:p>
            <a:pPr algn="ctr" eaLnBrk="0" hangingPunct="0"/>
            <a:r>
              <a:rPr lang="fr-FR" sz="1400" b="1" dirty="0" err="1">
                <a:solidFill>
                  <a:schemeClr val="accent3"/>
                </a:solidFill>
                <a:latin typeface="Calibri" pitchFamily="34" charset="0"/>
              </a:rPr>
              <a:t>Photography</a:t>
            </a:r>
            <a:endParaRPr lang="fr-FR" sz="1400" b="1" dirty="0">
              <a:solidFill>
                <a:schemeClr val="accent3"/>
              </a:solidFill>
              <a:latin typeface="Calibri" pitchFamily="34" charset="0"/>
            </a:endParaRPr>
          </a:p>
        </p:txBody>
      </p:sp>
      <p:sp>
        <p:nvSpPr>
          <p:cNvPr id="47" name="Rectangle 23"/>
          <p:cNvSpPr>
            <a:spLocks noChangeArrowheads="1"/>
          </p:cNvSpPr>
          <p:nvPr/>
        </p:nvSpPr>
        <p:spPr bwMode="auto">
          <a:xfrm>
            <a:off x="5192550" y="4123103"/>
            <a:ext cx="1048429" cy="137957"/>
          </a:xfrm>
          <a:prstGeom prst="rect">
            <a:avLst/>
          </a:prstGeom>
          <a:noFill/>
          <a:ln w="12700">
            <a:noFill/>
            <a:miter lim="800000"/>
            <a:headEnd/>
            <a:tailEnd/>
          </a:ln>
          <a:effectLst/>
        </p:spPr>
        <p:txBody>
          <a:bodyPr wrap="none" anchor="ctr"/>
          <a:lstStyle/>
          <a:p>
            <a:pPr algn="ctr" eaLnBrk="0" hangingPunct="0"/>
            <a:r>
              <a:rPr lang="fr-FR" sz="1400" b="1" dirty="0" err="1">
                <a:solidFill>
                  <a:schemeClr val="accent3"/>
                </a:solidFill>
                <a:latin typeface="Calibri" pitchFamily="34" charset="0"/>
              </a:rPr>
              <a:t>Holography</a:t>
            </a:r>
            <a:endParaRPr lang="fr-FR" sz="1400" b="1" dirty="0">
              <a:solidFill>
                <a:schemeClr val="accent3"/>
              </a:solidFill>
              <a:latin typeface="Calibri" pitchFamily="34" charset="0"/>
            </a:endParaRPr>
          </a:p>
        </p:txBody>
      </p:sp>
      <p:sp>
        <p:nvSpPr>
          <p:cNvPr id="48" name="Rectangle 24"/>
          <p:cNvSpPr>
            <a:spLocks noChangeArrowheads="1"/>
          </p:cNvSpPr>
          <p:nvPr/>
        </p:nvSpPr>
        <p:spPr bwMode="auto">
          <a:xfrm>
            <a:off x="6357899" y="4123103"/>
            <a:ext cx="1048429" cy="137957"/>
          </a:xfrm>
          <a:prstGeom prst="rect">
            <a:avLst/>
          </a:prstGeom>
          <a:noFill/>
          <a:ln w="12700">
            <a:noFill/>
            <a:miter lim="800000"/>
            <a:headEnd/>
            <a:tailEnd/>
          </a:ln>
          <a:effectLst/>
        </p:spPr>
        <p:txBody>
          <a:bodyPr wrap="none" anchor="ctr"/>
          <a:lstStyle/>
          <a:p>
            <a:pPr algn="ctr" eaLnBrk="0" hangingPunct="0"/>
            <a:r>
              <a:rPr lang="fr-FR" sz="1400" b="1" dirty="0">
                <a:solidFill>
                  <a:schemeClr val="accent3"/>
                </a:solidFill>
                <a:latin typeface="Calibri" pitchFamily="34" charset="0"/>
              </a:rPr>
              <a:t>3D </a:t>
            </a:r>
            <a:r>
              <a:rPr lang="fr-FR" sz="1400" b="1" dirty="0" err="1">
                <a:solidFill>
                  <a:schemeClr val="accent3"/>
                </a:solidFill>
                <a:latin typeface="Calibri" pitchFamily="34" charset="0"/>
              </a:rPr>
              <a:t>cinema</a:t>
            </a:r>
            <a:endParaRPr lang="fr-FR" sz="1400" b="1" dirty="0">
              <a:solidFill>
                <a:schemeClr val="accent3"/>
              </a:solidFill>
              <a:latin typeface="Calibri" pitchFamily="34" charset="0"/>
            </a:endParaRPr>
          </a:p>
        </p:txBody>
      </p:sp>
      <p:sp>
        <p:nvSpPr>
          <p:cNvPr id="49" name="Rectangle 25"/>
          <p:cNvSpPr>
            <a:spLocks noChangeArrowheads="1"/>
          </p:cNvSpPr>
          <p:nvPr/>
        </p:nvSpPr>
        <p:spPr bwMode="auto">
          <a:xfrm>
            <a:off x="4027201" y="3754881"/>
            <a:ext cx="1048429" cy="137957"/>
          </a:xfrm>
          <a:prstGeom prst="rect">
            <a:avLst/>
          </a:prstGeom>
          <a:noFill/>
          <a:ln w="12700">
            <a:noFill/>
            <a:miter lim="800000"/>
            <a:headEnd/>
            <a:tailEnd/>
          </a:ln>
          <a:effectLst/>
        </p:spPr>
        <p:txBody>
          <a:bodyPr wrap="none" anchor="ctr"/>
          <a:lstStyle/>
          <a:p>
            <a:pPr algn="ctr" eaLnBrk="0" hangingPunct="0"/>
            <a:r>
              <a:rPr lang="fr-FR" sz="1400" b="1">
                <a:solidFill>
                  <a:schemeClr val="accent3"/>
                </a:solidFill>
                <a:latin typeface="Calibri" pitchFamily="34" charset="0"/>
              </a:rPr>
              <a:t>1908</a:t>
            </a:r>
          </a:p>
        </p:txBody>
      </p:sp>
      <p:sp>
        <p:nvSpPr>
          <p:cNvPr id="50" name="Rectangle 26"/>
          <p:cNvSpPr>
            <a:spLocks noChangeArrowheads="1"/>
          </p:cNvSpPr>
          <p:nvPr/>
        </p:nvSpPr>
        <p:spPr bwMode="auto">
          <a:xfrm>
            <a:off x="5133447" y="3754881"/>
            <a:ext cx="1048429" cy="137957"/>
          </a:xfrm>
          <a:prstGeom prst="rect">
            <a:avLst/>
          </a:prstGeom>
          <a:noFill/>
          <a:ln w="12700">
            <a:noFill/>
            <a:miter lim="800000"/>
            <a:headEnd/>
            <a:tailEnd/>
          </a:ln>
          <a:effectLst/>
        </p:spPr>
        <p:txBody>
          <a:bodyPr wrap="none" anchor="ctr"/>
          <a:lstStyle/>
          <a:p>
            <a:pPr algn="ctr" eaLnBrk="0" hangingPunct="0"/>
            <a:r>
              <a:rPr lang="fr-FR" sz="1400" b="1">
                <a:solidFill>
                  <a:schemeClr val="accent3"/>
                </a:solidFill>
                <a:latin typeface="Calibri" pitchFamily="34" charset="0"/>
              </a:rPr>
              <a:t>1948</a:t>
            </a:r>
          </a:p>
        </p:txBody>
      </p:sp>
      <p:sp>
        <p:nvSpPr>
          <p:cNvPr id="51" name="Rectangle 27"/>
          <p:cNvSpPr>
            <a:spLocks noChangeArrowheads="1"/>
          </p:cNvSpPr>
          <p:nvPr/>
        </p:nvSpPr>
        <p:spPr bwMode="auto">
          <a:xfrm>
            <a:off x="6357899" y="3754881"/>
            <a:ext cx="1048429" cy="137957"/>
          </a:xfrm>
          <a:prstGeom prst="rect">
            <a:avLst/>
          </a:prstGeom>
          <a:noFill/>
          <a:ln w="12700">
            <a:noFill/>
            <a:miter lim="800000"/>
            <a:headEnd/>
            <a:tailEnd/>
          </a:ln>
          <a:effectLst/>
        </p:spPr>
        <p:txBody>
          <a:bodyPr wrap="none" anchor="ctr"/>
          <a:lstStyle/>
          <a:p>
            <a:pPr algn="ctr" eaLnBrk="0" hangingPunct="0"/>
            <a:r>
              <a:rPr lang="fr-FR" sz="1400" b="1">
                <a:solidFill>
                  <a:schemeClr val="accent3"/>
                </a:solidFill>
                <a:latin typeface="Calibri" pitchFamily="34" charset="0"/>
              </a:rPr>
              <a:t>1952</a:t>
            </a:r>
          </a:p>
        </p:txBody>
      </p:sp>
      <p:sp>
        <p:nvSpPr>
          <p:cNvPr id="52" name="Rectangle 28"/>
          <p:cNvSpPr>
            <a:spLocks noChangeArrowheads="1"/>
          </p:cNvSpPr>
          <p:nvPr/>
        </p:nvSpPr>
        <p:spPr bwMode="auto">
          <a:xfrm>
            <a:off x="7348510" y="4215412"/>
            <a:ext cx="1048429" cy="137957"/>
          </a:xfrm>
          <a:prstGeom prst="rect">
            <a:avLst/>
          </a:prstGeom>
          <a:noFill/>
          <a:ln w="12700">
            <a:noFill/>
            <a:miter lim="800000"/>
            <a:headEnd/>
            <a:tailEnd/>
          </a:ln>
          <a:effectLst/>
        </p:spPr>
        <p:txBody>
          <a:bodyPr wrap="none" anchor="ctr"/>
          <a:lstStyle/>
          <a:p>
            <a:pPr algn="ctr" eaLnBrk="0" hangingPunct="0"/>
            <a:r>
              <a:rPr lang="fr-FR" sz="1400" b="1">
                <a:solidFill>
                  <a:schemeClr val="accent3"/>
                </a:solidFill>
                <a:latin typeface="Calibri" pitchFamily="34" charset="0"/>
              </a:rPr>
              <a:t>IMAX</a:t>
            </a:r>
          </a:p>
          <a:p>
            <a:pPr algn="ctr" eaLnBrk="0" hangingPunct="0"/>
            <a:r>
              <a:rPr lang="fr-FR" sz="1400" b="1">
                <a:solidFill>
                  <a:schemeClr val="accent3"/>
                </a:solidFill>
                <a:latin typeface="Calibri" pitchFamily="34" charset="0"/>
              </a:rPr>
              <a:t>3D DVD</a:t>
            </a:r>
          </a:p>
        </p:txBody>
      </p:sp>
      <p:sp>
        <p:nvSpPr>
          <p:cNvPr id="53" name="Rectangle 29"/>
          <p:cNvSpPr>
            <a:spLocks noChangeArrowheads="1"/>
          </p:cNvSpPr>
          <p:nvPr/>
        </p:nvSpPr>
        <p:spPr bwMode="auto">
          <a:xfrm>
            <a:off x="7290692" y="3754881"/>
            <a:ext cx="1048429" cy="137957"/>
          </a:xfrm>
          <a:prstGeom prst="rect">
            <a:avLst/>
          </a:prstGeom>
          <a:noFill/>
          <a:ln w="12700">
            <a:noFill/>
            <a:miter lim="800000"/>
            <a:headEnd/>
            <a:tailEnd/>
          </a:ln>
          <a:effectLst/>
        </p:spPr>
        <p:txBody>
          <a:bodyPr wrap="none" anchor="ctr"/>
          <a:lstStyle/>
          <a:p>
            <a:pPr algn="ctr" eaLnBrk="0" hangingPunct="0"/>
            <a:r>
              <a:rPr lang="fr-FR" sz="1400" b="1">
                <a:solidFill>
                  <a:schemeClr val="accent3"/>
                </a:solidFill>
                <a:latin typeface="Calibri" pitchFamily="34" charset="0"/>
              </a:rPr>
              <a:t>1986</a:t>
            </a:r>
          </a:p>
        </p:txBody>
      </p:sp>
      <p:sp>
        <p:nvSpPr>
          <p:cNvPr id="54" name="AutoShape 19"/>
          <p:cNvSpPr>
            <a:spLocks noChangeArrowheads="1"/>
          </p:cNvSpPr>
          <p:nvPr/>
        </p:nvSpPr>
        <p:spPr bwMode="auto">
          <a:xfrm>
            <a:off x="2988068" y="1487830"/>
            <a:ext cx="7051196" cy="184618"/>
          </a:xfrm>
          <a:prstGeom prst="rightArrow">
            <a:avLst>
              <a:gd name="adj1" fmla="val 50000"/>
              <a:gd name="adj2" fmla="val 753846"/>
            </a:avLst>
          </a:prstGeom>
          <a:solidFill>
            <a:schemeClr val="tx1"/>
          </a:solidFill>
          <a:ln w="12700">
            <a:noFill/>
            <a:miter lim="800000"/>
            <a:headEnd/>
            <a:tailEnd/>
          </a:ln>
          <a:effectLst/>
        </p:spPr>
        <p:txBody>
          <a:bodyPr wrap="none" anchor="ctr"/>
          <a:lstStyle/>
          <a:p>
            <a:pPr algn="ctr" eaLnBrk="0" hangingPunct="0"/>
            <a:endParaRPr lang="fr-FR" sz="1400">
              <a:solidFill>
                <a:srgbClr val="FF9900"/>
              </a:solidFill>
              <a:latin typeface="Calibri" pitchFamily="34" charset="0"/>
            </a:endParaRPr>
          </a:p>
        </p:txBody>
      </p:sp>
      <p:sp>
        <p:nvSpPr>
          <p:cNvPr id="29" name="ZoneTexte 28"/>
          <p:cNvSpPr txBox="1"/>
          <p:nvPr/>
        </p:nvSpPr>
        <p:spPr>
          <a:xfrm>
            <a:off x="2658105" y="5772498"/>
            <a:ext cx="1734129" cy="307777"/>
          </a:xfrm>
          <a:prstGeom prst="rect">
            <a:avLst/>
          </a:prstGeom>
          <a:noFill/>
        </p:spPr>
        <p:txBody>
          <a:bodyPr wrap="none" rtlCol="0">
            <a:spAutoFit/>
          </a:bodyPr>
          <a:lstStyle/>
          <a:p>
            <a:r>
              <a:rPr lang="fr-FR" sz="1400"/>
              <a:t>Wheatstone, 1838</a:t>
            </a:r>
          </a:p>
        </p:txBody>
      </p:sp>
      <p:pic>
        <p:nvPicPr>
          <p:cNvPr id="110596" name="Picture 4" descr="http://w3.master-patrimoine-cahors.univ-tlse2.fr/collections-sciences-cahors/IMG/png/44.png"/>
          <p:cNvPicPr>
            <a:picLocks noChangeAspect="1" noChangeArrowheads="1"/>
          </p:cNvPicPr>
          <p:nvPr/>
        </p:nvPicPr>
        <p:blipFill>
          <a:blip r:embed="rId3" cstate="print"/>
          <a:srcRect/>
          <a:stretch>
            <a:fillRect/>
          </a:stretch>
        </p:blipFill>
        <p:spPr bwMode="auto">
          <a:xfrm>
            <a:off x="1720021" y="3813989"/>
            <a:ext cx="1537851" cy="1412776"/>
          </a:xfrm>
          <a:prstGeom prst="rect">
            <a:avLst/>
          </a:prstGeom>
          <a:noFill/>
        </p:spPr>
      </p:pic>
      <p:sp>
        <p:nvSpPr>
          <p:cNvPr id="33" name="ZoneTexte 32"/>
          <p:cNvSpPr txBox="1"/>
          <p:nvPr/>
        </p:nvSpPr>
        <p:spPr>
          <a:xfrm>
            <a:off x="1639141" y="3635219"/>
            <a:ext cx="1386790" cy="307777"/>
          </a:xfrm>
          <a:prstGeom prst="rect">
            <a:avLst/>
          </a:prstGeom>
          <a:noFill/>
        </p:spPr>
        <p:txBody>
          <a:bodyPr wrap="none" rtlCol="0">
            <a:spAutoFit/>
          </a:bodyPr>
          <a:lstStyle/>
          <a:p>
            <a:r>
              <a:rPr lang="fr-FR" sz="1400"/>
              <a:t>Holmes, 1860</a:t>
            </a:r>
          </a:p>
        </p:txBody>
      </p:sp>
      <p:pic>
        <p:nvPicPr>
          <p:cNvPr id="110598" name="Picture 6" descr="http://www.antiq-photo.com/local/cache-vignettes/L350xH235/arton694-4c760.jpg"/>
          <p:cNvPicPr>
            <a:picLocks noChangeAspect="1" noChangeArrowheads="1"/>
          </p:cNvPicPr>
          <p:nvPr/>
        </p:nvPicPr>
        <p:blipFill>
          <a:blip r:embed="rId4" cstate="print"/>
          <a:srcRect/>
          <a:stretch>
            <a:fillRect/>
          </a:stretch>
        </p:blipFill>
        <p:spPr bwMode="auto">
          <a:xfrm>
            <a:off x="3215680" y="1916833"/>
            <a:ext cx="1944216" cy="1305403"/>
          </a:xfrm>
          <a:prstGeom prst="rect">
            <a:avLst/>
          </a:prstGeom>
          <a:noFill/>
        </p:spPr>
      </p:pic>
      <p:sp>
        <p:nvSpPr>
          <p:cNvPr id="39" name="ZoneTexte 38"/>
          <p:cNvSpPr txBox="1"/>
          <p:nvPr/>
        </p:nvSpPr>
        <p:spPr>
          <a:xfrm>
            <a:off x="8044653" y="6237312"/>
            <a:ext cx="2958246" cy="338554"/>
          </a:xfrm>
          <a:prstGeom prst="rect">
            <a:avLst/>
          </a:prstGeom>
          <a:noFill/>
        </p:spPr>
        <p:txBody>
          <a:bodyPr wrap="none" rtlCol="0">
            <a:spAutoFit/>
          </a:bodyPr>
          <a:lstStyle/>
          <a:p>
            <a:r>
              <a:rPr lang="fr-FR" sz="1600"/>
              <a:t>http://www.antiq-photo.com</a:t>
            </a:r>
          </a:p>
        </p:txBody>
      </p:sp>
      <p:pic>
        <p:nvPicPr>
          <p:cNvPr id="110602" name="Picture 10" descr="http://pagesperso-orange.fr/Le.Compendium/stereoscope_01_img537.gif"/>
          <p:cNvPicPr>
            <a:picLocks noChangeAspect="1" noChangeArrowheads="1"/>
          </p:cNvPicPr>
          <p:nvPr/>
        </p:nvPicPr>
        <p:blipFill>
          <a:blip r:embed="rId5" cstate="print"/>
          <a:srcRect/>
          <a:stretch>
            <a:fillRect/>
          </a:stretch>
        </p:blipFill>
        <p:spPr bwMode="auto">
          <a:xfrm>
            <a:off x="2567608" y="2719268"/>
            <a:ext cx="1512168" cy="997765"/>
          </a:xfrm>
          <a:prstGeom prst="rect">
            <a:avLst/>
          </a:prstGeom>
          <a:noFill/>
        </p:spPr>
      </p:pic>
      <p:pic>
        <p:nvPicPr>
          <p:cNvPr id="3" name="Picture 2" descr="http://www.onnouscachetout.com/themes/technologie/images/hologrammes/gabor.jpg"/>
          <p:cNvPicPr>
            <a:picLocks noChangeAspect="1" noChangeArrowheads="1"/>
          </p:cNvPicPr>
          <p:nvPr/>
        </p:nvPicPr>
        <p:blipFill>
          <a:blip r:embed="rId6" cstate="print"/>
          <a:srcRect/>
          <a:stretch>
            <a:fillRect/>
          </a:stretch>
        </p:blipFill>
        <p:spPr bwMode="auto">
          <a:xfrm>
            <a:off x="5159896" y="2818652"/>
            <a:ext cx="1057474" cy="826248"/>
          </a:xfrm>
          <a:prstGeom prst="rect">
            <a:avLst/>
          </a:prstGeom>
          <a:effectLst>
            <a:outerShdw blurRad="50800" dist="38100" dir="2700000" algn="tl" rotWithShape="0">
              <a:prstClr val="black">
                <a:alpha val="40000"/>
              </a:prstClr>
            </a:outerShdw>
          </a:effectLst>
        </p:spPr>
      </p:pic>
      <p:pic>
        <p:nvPicPr>
          <p:cNvPr id="4" name="Picture 4" descr="http://www.horreur.net/img/letrange-creature-du-lac-noir-3d-v4.jpg"/>
          <p:cNvPicPr>
            <a:picLocks noChangeAspect="1" noChangeArrowheads="1"/>
          </p:cNvPicPr>
          <p:nvPr/>
        </p:nvPicPr>
        <p:blipFill>
          <a:blip r:embed="rId7" cstate="print"/>
          <a:srcRect/>
          <a:stretch>
            <a:fillRect/>
          </a:stretch>
        </p:blipFill>
        <p:spPr bwMode="auto">
          <a:xfrm>
            <a:off x="6816081" y="4616178"/>
            <a:ext cx="812397" cy="1220400"/>
          </a:xfrm>
          <a:prstGeom prst="rect">
            <a:avLst/>
          </a:prstGeom>
          <a:effectLst>
            <a:outerShdw blurRad="50800" dist="38100" dir="2700000" algn="tl" rotWithShape="0">
              <a:prstClr val="black">
                <a:alpha val="40000"/>
              </a:prstClr>
            </a:outerShdw>
          </a:effectLst>
        </p:spPr>
      </p:pic>
      <p:pic>
        <p:nvPicPr>
          <p:cNvPr id="5" name="Picture 6" descr="http://image.toutlecine.com/photos/e/t/r/etrange-creature-du-lac-ii04-g.jpg"/>
          <p:cNvPicPr>
            <a:picLocks noChangeAspect="1" noChangeArrowheads="1"/>
          </p:cNvPicPr>
          <p:nvPr/>
        </p:nvPicPr>
        <p:blipFill>
          <a:blip r:embed="rId8" cstate="print"/>
          <a:srcRect/>
          <a:stretch>
            <a:fillRect/>
          </a:stretch>
        </p:blipFill>
        <p:spPr bwMode="auto">
          <a:xfrm>
            <a:off x="5192541" y="4616179"/>
            <a:ext cx="1615314" cy="1219727"/>
          </a:xfrm>
          <a:prstGeom prst="rect">
            <a:avLst/>
          </a:prstGeom>
          <a:effectLst>
            <a:outerShdw blurRad="50800" dist="38100" dir="2700000" algn="tl" rotWithShape="0">
              <a:prstClr val="black">
                <a:alpha val="40000"/>
              </a:prstClr>
            </a:outerShdw>
          </a:effectLst>
        </p:spPr>
      </p:pic>
      <p:pic>
        <p:nvPicPr>
          <p:cNvPr id="110600" name="Picture 8" descr="http://i45.servimg.com/u/f45/15/65/63/33/0310.jpg"/>
          <p:cNvPicPr>
            <a:picLocks noChangeAspect="1" noChangeArrowheads="1"/>
          </p:cNvPicPr>
          <p:nvPr/>
        </p:nvPicPr>
        <p:blipFill>
          <a:blip r:embed="rId9" cstate="print"/>
          <a:srcRect/>
          <a:stretch>
            <a:fillRect/>
          </a:stretch>
        </p:blipFill>
        <p:spPr bwMode="auto">
          <a:xfrm>
            <a:off x="7641228" y="4616178"/>
            <a:ext cx="1080120" cy="1229172"/>
          </a:xfrm>
          <a:prstGeom prst="rect">
            <a:avLst/>
          </a:prstGeom>
          <a:effectLst>
            <a:outerShdw blurRad="50800" dist="38100" dir="2700000" algn="tl" rotWithShape="0">
              <a:prstClr val="black">
                <a:alpha val="40000"/>
              </a:prstClr>
            </a:outerShdw>
          </a:effectLst>
        </p:spPr>
      </p:pic>
      <p:pic>
        <p:nvPicPr>
          <p:cNvPr id="6" name="Picture 10" descr="newindex_imax3d"/>
          <p:cNvPicPr>
            <a:picLocks noChangeAspect="1" noChangeArrowheads="1"/>
          </p:cNvPicPr>
          <p:nvPr/>
        </p:nvPicPr>
        <p:blipFill>
          <a:blip r:embed="rId10" cstate="print"/>
          <a:srcRect/>
          <a:stretch>
            <a:fillRect/>
          </a:stretch>
        </p:blipFill>
        <p:spPr bwMode="auto">
          <a:xfrm>
            <a:off x="7320136" y="2429766"/>
            <a:ext cx="1080120" cy="1215135"/>
          </a:xfrm>
          <a:prstGeom prst="rect">
            <a:avLst/>
          </a:prstGeom>
          <a:effectLst>
            <a:outerShdw blurRad="50800" dist="38100" dir="2700000" algn="tl" rotWithShape="0">
              <a:prstClr val="black">
                <a:alpha val="40000"/>
              </a:prstClr>
            </a:outerShdw>
          </a:effectLst>
        </p:spPr>
      </p:pic>
      <p:pic>
        <p:nvPicPr>
          <p:cNvPr id="110594" name="Picture 2" descr="http://upload.wikimedia.org/wikipedia/commons/5/53/PSM_V21_D051_Wheatstone_stereoscope_perspective_view.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485661" y="4869160"/>
            <a:ext cx="1773588" cy="990912"/>
          </a:xfrm>
          <a:prstGeom prst="rect">
            <a:avLst/>
          </a:prstGeom>
          <a:noFill/>
        </p:spPr>
      </p:pic>
      <p:sp>
        <p:nvSpPr>
          <p:cNvPr id="40" name="ZoneTexte 39"/>
          <p:cNvSpPr txBox="1"/>
          <p:nvPr/>
        </p:nvSpPr>
        <p:spPr>
          <a:xfrm>
            <a:off x="1639141" y="2617167"/>
            <a:ext cx="1834754" cy="523220"/>
          </a:xfrm>
          <a:prstGeom prst="rect">
            <a:avLst/>
          </a:prstGeom>
          <a:noFill/>
        </p:spPr>
        <p:txBody>
          <a:bodyPr wrap="square" rtlCol="0">
            <a:spAutoFit/>
          </a:bodyPr>
          <a:lstStyle/>
          <a:p>
            <a:r>
              <a:rPr lang="fr-FR" sz="1400"/>
              <a:t>Brewster &amp; Duboscq , 1838</a:t>
            </a:r>
          </a:p>
        </p:txBody>
      </p:sp>
      <p:sp>
        <p:nvSpPr>
          <p:cNvPr id="41" name="ZoneTexte 40"/>
          <p:cNvSpPr txBox="1"/>
          <p:nvPr/>
        </p:nvSpPr>
        <p:spPr>
          <a:xfrm>
            <a:off x="1639141" y="2132857"/>
            <a:ext cx="1471878" cy="307777"/>
          </a:xfrm>
          <a:prstGeom prst="rect">
            <a:avLst/>
          </a:prstGeom>
          <a:noFill/>
        </p:spPr>
        <p:txBody>
          <a:bodyPr wrap="none" rtlCol="0">
            <a:spAutoFit/>
          </a:bodyPr>
          <a:lstStyle/>
          <a:p>
            <a:r>
              <a:rPr lang="fr-FR" sz="1400"/>
              <a:t>Gaumont,1910</a:t>
            </a:r>
          </a:p>
        </p:txBody>
      </p:sp>
      <p:sp>
        <p:nvSpPr>
          <p:cNvPr id="42" name="ZoneTexte 41"/>
          <p:cNvSpPr txBox="1"/>
          <p:nvPr/>
        </p:nvSpPr>
        <p:spPr>
          <a:xfrm>
            <a:off x="2829602" y="3836666"/>
            <a:ext cx="8418010" cy="307777"/>
          </a:xfrm>
          <a:prstGeom prst="rect">
            <a:avLst/>
          </a:prstGeom>
          <a:noFill/>
        </p:spPr>
        <p:txBody>
          <a:bodyPr wrap="none" rtlCol="0">
            <a:spAutoFit/>
          </a:bodyPr>
          <a:lstStyle/>
          <a:p>
            <a:r>
              <a:rPr lang="fr-FR" sz="1400" dirty="0"/>
              <a:t>… 1</a:t>
            </a:r>
            <a:r>
              <a:rPr lang="fr-FR" sz="1400" baseline="30000" dirty="0"/>
              <a:t>st </a:t>
            </a:r>
            <a:r>
              <a:rPr lang="fr-FR" sz="1400" baseline="30000" dirty="0" err="1"/>
              <a:t>wave</a:t>
            </a:r>
            <a:r>
              <a:rPr lang="fr-FR" sz="1400" dirty="0"/>
              <a:t>                                                                     ][    2</a:t>
            </a:r>
            <a:r>
              <a:rPr lang="fr-FR" sz="1400" baseline="30000" dirty="0"/>
              <a:t>nd</a:t>
            </a:r>
            <a:r>
              <a:rPr lang="fr-FR" sz="1400" dirty="0"/>
              <a:t> </a:t>
            </a:r>
            <a:r>
              <a:rPr lang="fr-FR" sz="1400" dirty="0" err="1"/>
              <a:t>wave</a:t>
            </a:r>
            <a:r>
              <a:rPr lang="fr-FR" sz="1400" dirty="0"/>
              <a:t>     ][  3</a:t>
            </a:r>
            <a:r>
              <a:rPr lang="fr-FR" sz="1400" baseline="30000" dirty="0"/>
              <a:t>rd </a:t>
            </a:r>
            <a:r>
              <a:rPr lang="fr-FR" sz="1400" dirty="0" err="1"/>
              <a:t>wave</a:t>
            </a:r>
            <a:r>
              <a:rPr lang="fr-FR" sz="1400" dirty="0"/>
              <a:t>   ][ 4</a:t>
            </a:r>
            <a:r>
              <a:rPr lang="fr-FR" sz="1400" baseline="30000" dirty="0"/>
              <a:t>th</a:t>
            </a:r>
            <a:r>
              <a:rPr lang="fr-FR" sz="1400" dirty="0"/>
              <a:t> </a:t>
            </a:r>
            <a:r>
              <a:rPr lang="fr-FR" sz="1400" dirty="0" err="1"/>
              <a:t>wave</a:t>
            </a:r>
            <a:r>
              <a:rPr lang="fr-FR" sz="1400" dirty="0"/>
              <a:t>  …</a:t>
            </a:r>
          </a:p>
        </p:txBody>
      </p:sp>
      <p:sp>
        <p:nvSpPr>
          <p:cNvPr id="44" name="ZoneTexte 43"/>
          <p:cNvSpPr txBox="1"/>
          <p:nvPr/>
        </p:nvSpPr>
        <p:spPr>
          <a:xfrm rot="5400000">
            <a:off x="8853346" y="2622822"/>
            <a:ext cx="2569948" cy="338554"/>
          </a:xfrm>
          <a:prstGeom prst="rect">
            <a:avLst/>
          </a:prstGeom>
          <a:noFill/>
        </p:spPr>
        <p:txBody>
          <a:bodyPr wrap="square" rtlCol="0">
            <a:spAutoFit/>
          </a:bodyPr>
          <a:lstStyle/>
          <a:p>
            <a:pPr algn="ctr"/>
            <a:r>
              <a:rPr lang="fr-FR" sz="1600" dirty="0"/>
              <a:t>Digital </a:t>
            </a:r>
            <a:r>
              <a:rPr lang="fr-FR" sz="1600" dirty="0" err="1"/>
              <a:t>era</a:t>
            </a:r>
            <a:endParaRPr lang="fr-FR" sz="1600" dirty="0"/>
          </a:p>
        </p:txBody>
      </p:sp>
      <p:pic>
        <p:nvPicPr>
          <p:cNvPr id="55" name="Picture 4" descr="C:\Users\Sphinx\Documents\These\Soutenance\avatar.jpg"/>
          <p:cNvPicPr>
            <a:picLocks noChangeAspect="1" noChangeArrowheads="1"/>
          </p:cNvPicPr>
          <p:nvPr/>
        </p:nvPicPr>
        <p:blipFill>
          <a:blip r:embed="rId12" cstate="print"/>
          <a:srcRect/>
          <a:stretch>
            <a:fillRect/>
          </a:stretch>
        </p:blipFill>
        <p:spPr bwMode="auto">
          <a:xfrm>
            <a:off x="9192344" y="4617750"/>
            <a:ext cx="920700" cy="1227600"/>
          </a:xfrm>
          <a:prstGeom prst="rect">
            <a:avLst/>
          </a:prstGeom>
          <a:effectLst>
            <a:outerShdw blurRad="50800" dist="38100" dir="2700000" algn="tl" rotWithShape="0">
              <a:prstClr val="black">
                <a:alpha val="40000"/>
              </a:prstClr>
            </a:outerShdw>
          </a:effectLst>
        </p:spPr>
      </p:pic>
      <p:sp>
        <p:nvSpPr>
          <p:cNvPr id="56" name="ZoneTexte 55"/>
          <p:cNvSpPr txBox="1"/>
          <p:nvPr/>
        </p:nvSpPr>
        <p:spPr>
          <a:xfrm>
            <a:off x="8790113" y="5062872"/>
            <a:ext cx="352982" cy="307777"/>
          </a:xfrm>
          <a:prstGeom prst="rect">
            <a:avLst/>
          </a:prstGeom>
          <a:noFill/>
        </p:spPr>
        <p:txBody>
          <a:bodyPr wrap="none" rtlCol="0">
            <a:spAutoFit/>
          </a:bodyPr>
          <a:lstStyle/>
          <a:p>
            <a:r>
              <a:rPr lang="fr-FR" sz="1400"/>
              <a:t>…</a:t>
            </a:r>
          </a:p>
        </p:txBody>
      </p:sp>
    </p:spTree>
    <p:extLst>
      <p:ext uri="{BB962C8B-B14F-4D97-AF65-F5344CB8AC3E}">
        <p14:creationId xmlns:p14="http://schemas.microsoft.com/office/powerpoint/2010/main" val="1865280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u contenu 2">
            <a:extLst>
              <a:ext uri="{FF2B5EF4-FFF2-40B4-BE49-F238E27FC236}">
                <a16:creationId xmlns:a16="http://schemas.microsoft.com/office/drawing/2014/main" id="{C2EA324C-850A-4D06-AA77-AA9175F9DFEA}"/>
              </a:ext>
            </a:extLst>
          </p:cNvPr>
          <p:cNvSpPr txBox="1">
            <a:spLocks noChangeArrowheads="1"/>
          </p:cNvSpPr>
          <p:nvPr/>
        </p:nvSpPr>
        <p:spPr bwMode="auto">
          <a:xfrm>
            <a:off x="6384926" y="981075"/>
            <a:ext cx="4143375"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lnSpc>
                <a:spcPct val="150000"/>
              </a:lnSpc>
              <a:spcBef>
                <a:spcPct val="20000"/>
              </a:spcBef>
              <a:spcAft>
                <a:spcPts val="600"/>
              </a:spcAft>
              <a:buSzPct val="110000"/>
              <a:buFont typeface="Arial" panose="020B0604020202020204" pitchFamily="34" charset="0"/>
              <a:buChar char="•"/>
            </a:pPr>
            <a:endParaRPr lang="fr-FR" altLang="fr-FR" sz="1300">
              <a:solidFill>
                <a:srgbClr val="000000"/>
              </a:solidFill>
              <a:latin typeface="Arial" panose="020B0604020202020204" pitchFamily="34" charset="0"/>
              <a:cs typeface="Arial" panose="020B0604020202020204" pitchFamily="34" charset="0"/>
            </a:endParaRPr>
          </a:p>
        </p:txBody>
      </p:sp>
      <p:grpSp>
        <p:nvGrpSpPr>
          <p:cNvPr id="37892" name="Group 61">
            <a:extLst>
              <a:ext uri="{FF2B5EF4-FFF2-40B4-BE49-F238E27FC236}">
                <a16:creationId xmlns:a16="http://schemas.microsoft.com/office/drawing/2014/main" id="{8B746A7B-3498-4748-B7CB-6A3F66503484}"/>
              </a:ext>
            </a:extLst>
          </p:cNvPr>
          <p:cNvGrpSpPr>
            <a:grpSpLocks/>
          </p:cNvGrpSpPr>
          <p:nvPr/>
        </p:nvGrpSpPr>
        <p:grpSpPr bwMode="auto">
          <a:xfrm>
            <a:off x="2667000" y="5334000"/>
            <a:ext cx="7924800" cy="1524000"/>
            <a:chOff x="432" y="3072"/>
            <a:chExt cx="4992" cy="960"/>
          </a:xfrm>
        </p:grpSpPr>
        <p:sp>
          <p:nvSpPr>
            <p:cNvPr id="37908" name="Rectangle 62">
              <a:extLst>
                <a:ext uri="{FF2B5EF4-FFF2-40B4-BE49-F238E27FC236}">
                  <a16:creationId xmlns:a16="http://schemas.microsoft.com/office/drawing/2014/main" id="{F765ED37-4F44-4BB7-A9F9-5773A055C2BD}"/>
                </a:ext>
              </a:extLst>
            </p:cNvPr>
            <p:cNvSpPr>
              <a:spLocks noChangeArrowheads="1"/>
            </p:cNvSpPr>
            <p:nvPr/>
          </p:nvSpPr>
          <p:spPr bwMode="auto">
            <a:xfrm>
              <a:off x="624" y="3072"/>
              <a:ext cx="4416"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8" name="Rectangle 63">
              <a:extLst>
                <a:ext uri="{FF2B5EF4-FFF2-40B4-BE49-F238E27FC236}">
                  <a16:creationId xmlns:a16="http://schemas.microsoft.com/office/drawing/2014/main" id="{FAA7181A-D7A7-435D-8FC1-71201B438D43}"/>
                </a:ext>
              </a:extLst>
            </p:cNvPr>
            <p:cNvSpPr>
              <a:spLocks noChangeArrowheads="1"/>
            </p:cNvSpPr>
            <p:nvPr/>
          </p:nvSpPr>
          <p:spPr bwMode="auto">
            <a:xfrm>
              <a:off x="432" y="3744"/>
              <a:ext cx="49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p:txBody>
        </p:sp>
      </p:grpSp>
      <p:sp>
        <p:nvSpPr>
          <p:cNvPr id="19" name="Rectangle 68">
            <a:extLst>
              <a:ext uri="{FF2B5EF4-FFF2-40B4-BE49-F238E27FC236}">
                <a16:creationId xmlns:a16="http://schemas.microsoft.com/office/drawing/2014/main" id="{E1CC70D9-0AB0-4BBB-A25B-CAC51A07AF9B}"/>
              </a:ext>
            </a:extLst>
          </p:cNvPr>
          <p:cNvSpPr>
            <a:spLocks noChangeArrowheads="1"/>
          </p:cNvSpPr>
          <p:nvPr/>
        </p:nvSpPr>
        <p:spPr bwMode="auto">
          <a:xfrm>
            <a:off x="2341563" y="1582739"/>
            <a:ext cx="7924800"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a:p>
            <a:pPr lvl="1" defTabSz="914400">
              <a:defRPr/>
            </a:pPr>
            <a:endParaRPr lang="en-US" dirty="0">
              <a:solidFill>
                <a:prstClr val="black"/>
              </a:solidFill>
              <a:effectLst>
                <a:outerShdw blurRad="38100" dist="38100" dir="2700000" algn="tl">
                  <a:srgbClr val="000000"/>
                </a:outerShdw>
              </a:effectLst>
              <a:latin typeface="Arial"/>
            </a:endParaRPr>
          </a:p>
        </p:txBody>
      </p:sp>
      <p:sp>
        <p:nvSpPr>
          <p:cNvPr id="20" name="Rectangle 19">
            <a:extLst>
              <a:ext uri="{FF2B5EF4-FFF2-40B4-BE49-F238E27FC236}">
                <a16:creationId xmlns:a16="http://schemas.microsoft.com/office/drawing/2014/main" id="{6ED54503-AC34-4394-914A-72D9CAEC2E7E}"/>
              </a:ext>
            </a:extLst>
          </p:cNvPr>
          <p:cNvSpPr/>
          <p:nvPr/>
        </p:nvSpPr>
        <p:spPr>
          <a:xfrm>
            <a:off x="6778625" y="1968501"/>
            <a:ext cx="1093788" cy="81597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a:solidFill>
                  <a:prstClr val="black"/>
                </a:solidFill>
                <a:cs typeface="Arial" pitchFamily="34" charset="0"/>
              </a:rPr>
              <a:t>Visual Hull</a:t>
            </a:r>
          </a:p>
        </p:txBody>
      </p:sp>
      <p:sp>
        <p:nvSpPr>
          <p:cNvPr id="37895" name="ZoneTexte 35">
            <a:extLst>
              <a:ext uri="{FF2B5EF4-FFF2-40B4-BE49-F238E27FC236}">
                <a16:creationId xmlns:a16="http://schemas.microsoft.com/office/drawing/2014/main" id="{B3CF6789-AD0E-4C67-9372-1CFADC5E55E6}"/>
              </a:ext>
            </a:extLst>
          </p:cNvPr>
          <p:cNvSpPr txBox="1">
            <a:spLocks noChangeArrowheads="1"/>
          </p:cNvSpPr>
          <p:nvPr/>
        </p:nvSpPr>
        <p:spPr bwMode="auto">
          <a:xfrm>
            <a:off x="4356100" y="6267450"/>
            <a:ext cx="6311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r" defTabSz="914400"/>
            <a:r>
              <a:rPr lang="en-US" altLang="fr-FR" sz="900">
                <a:solidFill>
                  <a:srgbClr val="000000"/>
                </a:solidFill>
                <a:latin typeface="Arial" panose="020B0604020202020204" pitchFamily="34" charset="0"/>
                <a:cs typeface="DejaVu Sans"/>
              </a:rPr>
              <a:t>Narayan, K., Sha, J., Singh, A., and Abbeel, P. (2015). Range sensor and silhouette fusion for high-quality 3d scanning. </a:t>
            </a:r>
            <a:br>
              <a:rPr lang="en-US" altLang="fr-FR" sz="900">
                <a:solidFill>
                  <a:srgbClr val="000000"/>
                </a:solidFill>
                <a:latin typeface="Arial" panose="020B0604020202020204" pitchFamily="34" charset="0"/>
                <a:cs typeface="DejaVu Sans"/>
              </a:rPr>
            </a:br>
            <a:r>
              <a:rPr lang="en-US" altLang="fr-FR" sz="900">
                <a:solidFill>
                  <a:srgbClr val="000000"/>
                </a:solidFill>
                <a:latin typeface="Arial" panose="020B0604020202020204" pitchFamily="34" charset="0"/>
                <a:cs typeface="DejaVu Sans"/>
              </a:rPr>
              <a:t>In </a:t>
            </a:r>
            <a:r>
              <a:rPr lang="en-US" altLang="fr-FR" sz="900" i="1">
                <a:solidFill>
                  <a:srgbClr val="000000"/>
                </a:solidFill>
                <a:latin typeface="Arial" panose="020B0604020202020204" pitchFamily="34" charset="0"/>
                <a:cs typeface="DejaVu Sans"/>
              </a:rPr>
              <a:t>Robotics and Automation (ICRA),  2015 IEEE </a:t>
            </a:r>
            <a:r>
              <a:rPr lang="fr-FR" altLang="fr-FR" sz="900" i="1">
                <a:solidFill>
                  <a:srgbClr val="000000"/>
                </a:solidFill>
                <a:latin typeface="Arial" panose="020B0604020202020204" pitchFamily="34" charset="0"/>
                <a:cs typeface="DejaVu Sans"/>
              </a:rPr>
              <a:t>International Conference on</a:t>
            </a:r>
            <a:r>
              <a:rPr lang="fr-FR" altLang="fr-FR" sz="900">
                <a:solidFill>
                  <a:srgbClr val="000000"/>
                </a:solidFill>
                <a:latin typeface="Arial" panose="020B0604020202020204" pitchFamily="34" charset="0"/>
                <a:cs typeface="DejaVu Sans"/>
              </a:rPr>
              <a:t>, pages 3617–3624.</a:t>
            </a:r>
            <a:endParaRPr lang="fr-FR" altLang="fr-FR" sz="900">
              <a:solidFill>
                <a:srgbClr val="FF0000"/>
              </a:solidFill>
              <a:latin typeface="Arial" panose="020B0604020202020204" pitchFamily="34" charset="0"/>
              <a:cs typeface="DejaVu Sans"/>
            </a:endParaRPr>
          </a:p>
        </p:txBody>
      </p:sp>
      <p:sp>
        <p:nvSpPr>
          <p:cNvPr id="42" name="Rectangle 41">
            <a:extLst>
              <a:ext uri="{FF2B5EF4-FFF2-40B4-BE49-F238E27FC236}">
                <a16:creationId xmlns:a16="http://schemas.microsoft.com/office/drawing/2014/main" id="{EB54545A-ED13-4D1D-8295-A069D5172E75}"/>
              </a:ext>
            </a:extLst>
          </p:cNvPr>
          <p:cNvSpPr/>
          <p:nvPr/>
        </p:nvSpPr>
        <p:spPr>
          <a:xfrm>
            <a:off x="5053013" y="1931989"/>
            <a:ext cx="1033462" cy="8524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a:solidFill>
                  <a:prstClr val="black"/>
                </a:solidFill>
                <a:cs typeface="Arial" pitchFamily="34" charset="0"/>
              </a:rPr>
              <a:t>Fusion of </a:t>
            </a:r>
            <a:r>
              <a:rPr lang="fr-FR" sz="1300" dirty="0" err="1">
                <a:solidFill>
                  <a:prstClr val="black"/>
                </a:solidFill>
                <a:cs typeface="Arial" pitchFamily="34" charset="0"/>
              </a:rPr>
              <a:t>depth</a:t>
            </a:r>
            <a:r>
              <a:rPr lang="fr-FR" sz="1300" dirty="0">
                <a:solidFill>
                  <a:prstClr val="black"/>
                </a:solidFill>
                <a:cs typeface="Arial" pitchFamily="34" charset="0"/>
              </a:rPr>
              <a:t> </a:t>
            </a:r>
            <a:r>
              <a:rPr lang="fr-FR" sz="1300" dirty="0" err="1">
                <a:solidFill>
                  <a:prstClr val="black"/>
                </a:solidFill>
                <a:cs typeface="Arial" pitchFamily="34" charset="0"/>
              </a:rPr>
              <a:t>maps</a:t>
            </a:r>
            <a:endParaRPr lang="fr-FR" sz="1300" dirty="0">
              <a:solidFill>
                <a:prstClr val="black"/>
              </a:solidFill>
              <a:cs typeface="Arial" pitchFamily="34" charset="0"/>
            </a:endParaRPr>
          </a:p>
        </p:txBody>
      </p:sp>
      <p:sp>
        <p:nvSpPr>
          <p:cNvPr id="51" name="Rectangle 50">
            <a:extLst>
              <a:ext uri="{FF2B5EF4-FFF2-40B4-BE49-F238E27FC236}">
                <a16:creationId xmlns:a16="http://schemas.microsoft.com/office/drawing/2014/main" id="{C0333BBF-991D-44A7-8A71-4BCC66BA6593}"/>
              </a:ext>
            </a:extLst>
          </p:cNvPr>
          <p:cNvSpPr/>
          <p:nvPr/>
        </p:nvSpPr>
        <p:spPr>
          <a:xfrm>
            <a:off x="8596313" y="1968501"/>
            <a:ext cx="1327150" cy="81597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a:solidFill>
                  <a:prstClr val="black"/>
                </a:solidFill>
                <a:cs typeface="Arial" pitchFamily="34" charset="0"/>
              </a:rPr>
              <a:t>Visual </a:t>
            </a:r>
            <a:r>
              <a:rPr lang="fr-FR" sz="1300" dirty="0" err="1">
                <a:solidFill>
                  <a:prstClr val="black"/>
                </a:solidFill>
                <a:cs typeface="Arial" pitchFamily="34" charset="0"/>
              </a:rPr>
              <a:t>hull</a:t>
            </a:r>
            <a:r>
              <a:rPr lang="fr-FR" sz="1300" dirty="0">
                <a:solidFill>
                  <a:prstClr val="black"/>
                </a:solidFill>
                <a:cs typeface="Arial" pitchFamily="34" charset="0"/>
              </a:rPr>
              <a:t> </a:t>
            </a:r>
            <a:r>
              <a:rPr lang="fr-FR" sz="1300" dirty="0" err="1">
                <a:solidFill>
                  <a:prstClr val="black"/>
                </a:solidFill>
                <a:cs typeface="Arial" pitchFamily="34" charset="0"/>
              </a:rPr>
              <a:t>guided</a:t>
            </a:r>
            <a:r>
              <a:rPr lang="fr-FR" sz="1300" dirty="0">
                <a:solidFill>
                  <a:prstClr val="black"/>
                </a:solidFill>
                <a:cs typeface="Arial" pitchFamily="34" charset="0"/>
              </a:rPr>
              <a:t> </a:t>
            </a:r>
            <a:r>
              <a:rPr lang="fr-FR" sz="1300" dirty="0" err="1">
                <a:solidFill>
                  <a:prstClr val="black"/>
                </a:solidFill>
                <a:cs typeface="Arial" pitchFamily="34" charset="0"/>
              </a:rPr>
              <a:t>improvement</a:t>
            </a:r>
            <a:endParaRPr lang="fr-FR" sz="1300" dirty="0">
              <a:solidFill>
                <a:prstClr val="black"/>
              </a:solidFill>
              <a:cs typeface="Arial" pitchFamily="34" charset="0"/>
            </a:endParaRPr>
          </a:p>
        </p:txBody>
      </p:sp>
      <p:pic>
        <p:nvPicPr>
          <p:cNvPr id="2" name="Image 1">
            <a:extLst>
              <a:ext uri="{FF2B5EF4-FFF2-40B4-BE49-F238E27FC236}">
                <a16:creationId xmlns:a16="http://schemas.microsoft.com/office/drawing/2014/main" id="{C606C350-0F1B-43EC-B9C1-1DB833CEB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101" y="4830764"/>
            <a:ext cx="7080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7">
            <a:extLst>
              <a:ext uri="{FF2B5EF4-FFF2-40B4-BE49-F238E27FC236}">
                <a16:creationId xmlns:a16="http://schemas.microsoft.com/office/drawing/2014/main" id="{773A050A-A736-4CA9-8B93-F717B8476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938" y="3232151"/>
            <a:ext cx="51435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9">
            <a:extLst>
              <a:ext uri="{FF2B5EF4-FFF2-40B4-BE49-F238E27FC236}">
                <a16:creationId xmlns:a16="http://schemas.microsoft.com/office/drawing/2014/main" id="{380E671A-7557-4BB9-B782-5F02D8343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1" y="4727576"/>
            <a:ext cx="14954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3">
            <a:extLst>
              <a:ext uri="{FF2B5EF4-FFF2-40B4-BE49-F238E27FC236}">
                <a16:creationId xmlns:a16="http://schemas.microsoft.com/office/drawing/2014/main" id="{ACD810A2-2748-4DBF-BAF3-11444AC05B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9" y="4719638"/>
            <a:ext cx="154463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 20">
            <a:extLst>
              <a:ext uri="{FF2B5EF4-FFF2-40B4-BE49-F238E27FC236}">
                <a16:creationId xmlns:a16="http://schemas.microsoft.com/office/drawing/2014/main" id="{08700FB8-476B-4864-B6AB-F22F6E8C8D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3914" y="4729164"/>
            <a:ext cx="148272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age 21">
            <a:extLst>
              <a:ext uri="{FF2B5EF4-FFF2-40B4-BE49-F238E27FC236}">
                <a16:creationId xmlns:a16="http://schemas.microsoft.com/office/drawing/2014/main" id="{448DA138-CF42-405A-B0BB-D277FD2071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9" y="3317875"/>
            <a:ext cx="16097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age 22">
            <a:extLst>
              <a:ext uri="{FF2B5EF4-FFF2-40B4-BE49-F238E27FC236}">
                <a16:creationId xmlns:a16="http://schemas.microsoft.com/office/drawing/2014/main" id="{47715D1C-8D34-49DE-8F09-0420902F4C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3275013"/>
            <a:ext cx="1576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 23">
            <a:extLst>
              <a:ext uri="{FF2B5EF4-FFF2-40B4-BE49-F238E27FC236}">
                <a16:creationId xmlns:a16="http://schemas.microsoft.com/office/drawing/2014/main" id="{C1907528-E297-40E4-96E3-57FFA9CCE8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3914" y="3248025"/>
            <a:ext cx="160972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a:extLst>
              <a:ext uri="{FF2B5EF4-FFF2-40B4-BE49-F238E27FC236}">
                <a16:creationId xmlns:a16="http://schemas.microsoft.com/office/drawing/2014/main" id="{E1338B56-BB5D-4D47-A560-7ABD16B82A43}"/>
              </a:ext>
            </a:extLst>
          </p:cNvPr>
          <p:cNvSpPr/>
          <p:nvPr/>
        </p:nvSpPr>
        <p:spPr>
          <a:xfrm>
            <a:off x="2795588" y="1931989"/>
            <a:ext cx="1035050" cy="8524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r>
              <a:rPr lang="fr-FR" sz="1300" dirty="0">
                <a:solidFill>
                  <a:prstClr val="black"/>
                </a:solidFill>
                <a:cs typeface="Arial" pitchFamily="34" charset="0"/>
              </a:rPr>
              <a:t>Images RGB</a:t>
            </a:r>
          </a:p>
        </p:txBody>
      </p:sp>
      <p:sp>
        <p:nvSpPr>
          <p:cNvPr id="3" name="Titre 2">
            <a:extLst>
              <a:ext uri="{FF2B5EF4-FFF2-40B4-BE49-F238E27FC236}">
                <a16:creationId xmlns:a16="http://schemas.microsoft.com/office/drawing/2014/main" id="{ABA95D63-8AA1-4BE5-BBC0-2AF21CF379E4}"/>
              </a:ext>
            </a:extLst>
          </p:cNvPr>
          <p:cNvSpPr>
            <a:spLocks noGrp="1"/>
          </p:cNvSpPr>
          <p:nvPr>
            <p:ph type="title"/>
          </p:nvPr>
        </p:nvSpPr>
        <p:spPr/>
        <p:txBody>
          <a:bodyPr/>
          <a:lstStyle/>
          <a:p>
            <a:r>
              <a:rPr lang="fr-FR" dirty="0"/>
              <a:t>Fusion of </a:t>
            </a:r>
            <a:r>
              <a:rPr lang="fr-FR" dirty="0" err="1"/>
              <a:t>two</a:t>
            </a:r>
            <a:r>
              <a:rPr lang="fr-FR" dirty="0"/>
              <a:t> </a:t>
            </a:r>
            <a:r>
              <a:rPr lang="fr-FR" dirty="0" err="1"/>
              <a:t>approaches</a:t>
            </a:r>
            <a:endParaRPr lang="fr-FR" dirty="0"/>
          </a:p>
        </p:txBody>
      </p:sp>
      <p:sp>
        <p:nvSpPr>
          <p:cNvPr id="4" name="Espace réservé du contenu 3">
            <a:extLst>
              <a:ext uri="{FF2B5EF4-FFF2-40B4-BE49-F238E27FC236}">
                <a16:creationId xmlns:a16="http://schemas.microsoft.com/office/drawing/2014/main" id="{DF280208-74BC-4FF2-A6C2-0BB12EDD6CED}"/>
              </a:ext>
            </a:extLst>
          </p:cNvPr>
          <p:cNvSpPr>
            <a:spLocks noGrp="1"/>
          </p:cNvSpPr>
          <p:nvPr>
            <p:ph idx="1"/>
          </p:nvPr>
        </p:nvSpPr>
        <p:spPr>
          <a:xfrm>
            <a:off x="732368" y="1409701"/>
            <a:ext cx="10723033" cy="417513"/>
          </a:xfrm>
        </p:spPr>
        <p:txBody>
          <a:bodyPr/>
          <a:lstStyle/>
          <a:p>
            <a:r>
              <a:rPr lang="fr-FR" dirty="0"/>
              <a:t>Fusion of </a:t>
            </a:r>
            <a:r>
              <a:rPr lang="fr-FR" dirty="0" err="1"/>
              <a:t>depth</a:t>
            </a:r>
            <a:r>
              <a:rPr lang="fr-FR" dirty="0"/>
              <a:t> data </a:t>
            </a:r>
            <a:r>
              <a:rPr lang="fr-FR" dirty="0" err="1"/>
              <a:t>with</a:t>
            </a:r>
            <a:r>
              <a:rPr lang="fr-FR" dirty="0"/>
              <a:t> </a:t>
            </a:r>
            <a:r>
              <a:rPr lang="fr-FR" dirty="0" err="1"/>
              <a:t>viusal</a:t>
            </a:r>
            <a:r>
              <a:rPr lang="fr-FR" dirty="0"/>
              <a:t> </a:t>
            </a:r>
            <a:r>
              <a:rPr lang="fr-FR" dirty="0" err="1"/>
              <a:t>hull</a:t>
            </a:r>
            <a:r>
              <a:rPr lang="fr-FR" dirty="0"/>
              <a:t> [</a:t>
            </a:r>
            <a:r>
              <a:rPr lang="fr-FR" dirty="0" err="1"/>
              <a:t>Narayan</a:t>
            </a:r>
            <a:r>
              <a:rPr lang="fr-FR" dirty="0"/>
              <a:t> et al. 2015] </a:t>
            </a:r>
          </a:p>
        </p:txBody>
      </p:sp>
      <p:grpSp>
        <p:nvGrpSpPr>
          <p:cNvPr id="25" name="Groupe 24">
            <a:extLst>
              <a:ext uri="{FF2B5EF4-FFF2-40B4-BE49-F238E27FC236}">
                <a16:creationId xmlns:a16="http://schemas.microsoft.com/office/drawing/2014/main" id="{F9E107D0-A57D-4BE0-9C30-48194A1AC75B}"/>
              </a:ext>
            </a:extLst>
          </p:cNvPr>
          <p:cNvGrpSpPr/>
          <p:nvPr/>
        </p:nvGrpSpPr>
        <p:grpSpPr>
          <a:xfrm>
            <a:off x="5274469" y="4460079"/>
            <a:ext cx="6643688" cy="1736727"/>
            <a:chOff x="2687637" y="1708150"/>
            <a:chExt cx="6643688" cy="1736727"/>
          </a:xfrm>
        </p:grpSpPr>
        <p:sp>
          <p:nvSpPr>
            <p:cNvPr id="26" name="Rectangle à coins arrondis 24">
              <a:extLst>
                <a:ext uri="{FF2B5EF4-FFF2-40B4-BE49-F238E27FC236}">
                  <a16:creationId xmlns:a16="http://schemas.microsoft.com/office/drawing/2014/main" id="{04E7D4E8-2D78-4F9C-8533-8C500ABB3848}"/>
                </a:ext>
              </a:extLst>
            </p:cNvPr>
            <p:cNvSpPr/>
            <p:nvPr/>
          </p:nvSpPr>
          <p:spPr>
            <a:xfrm>
              <a:off x="2687637" y="1708150"/>
              <a:ext cx="6643688" cy="1736727"/>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400">
                <a:defRPr/>
              </a:pPr>
              <a:endParaRPr lang="fr-FR">
                <a:solidFill>
                  <a:prstClr val="black"/>
                </a:solidFill>
              </a:endParaRPr>
            </a:p>
          </p:txBody>
        </p:sp>
        <p:pic>
          <p:nvPicPr>
            <p:cNvPr id="27" name="Image 26">
              <a:extLst>
                <a:ext uri="{FF2B5EF4-FFF2-40B4-BE49-F238E27FC236}">
                  <a16:creationId xmlns:a16="http://schemas.microsoft.com/office/drawing/2014/main" id="{8D6852A7-2433-418C-895D-684BBCB84F0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41676" y="2224088"/>
              <a:ext cx="1185863"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ZoneTexte 27">
              <a:extLst>
                <a:ext uri="{FF2B5EF4-FFF2-40B4-BE49-F238E27FC236}">
                  <a16:creationId xmlns:a16="http://schemas.microsoft.com/office/drawing/2014/main" id="{5BCFE6CF-4C2F-4090-98D0-2BB794F2015B}"/>
                </a:ext>
              </a:extLst>
            </p:cNvPr>
            <p:cNvSpPr txBox="1"/>
            <p:nvPr/>
          </p:nvSpPr>
          <p:spPr>
            <a:xfrm>
              <a:off x="4748213" y="1830388"/>
              <a:ext cx="4373562" cy="1118576"/>
            </a:xfrm>
            <a:prstGeom prst="rect">
              <a:avLst/>
            </a:prstGeom>
            <a:noFill/>
          </p:spPr>
          <p:txBody>
            <a:bodyPr>
              <a:spAutoFit/>
            </a:bodyPr>
            <a:lstStyle/>
            <a:p>
              <a:pPr marL="273050" indent="-273050" defTabSz="914400">
                <a:lnSpc>
                  <a:spcPct val="114000"/>
                </a:lnSpc>
                <a:defRPr/>
              </a:pPr>
              <a:r>
                <a:rPr lang="fr-FR" sz="2400" dirty="0">
                  <a:solidFill>
                    <a:srgbClr val="9BBB59">
                      <a:lumMod val="75000"/>
                    </a:srgbClr>
                  </a:solidFill>
                  <a:latin typeface="Arial"/>
                  <a:cs typeface="Arial" pitchFamily="34" charset="0"/>
                </a:rPr>
                <a:t>+</a:t>
              </a:r>
              <a:r>
                <a:rPr lang="fr-FR" sz="1400" dirty="0">
                  <a:solidFill>
                    <a:srgbClr val="9BBB59">
                      <a:lumMod val="75000"/>
                    </a:srgbClr>
                  </a:solidFill>
                  <a:latin typeface="Arial"/>
                  <a:cs typeface="Arial" pitchFamily="34" charset="0"/>
                </a:rPr>
                <a:t> </a:t>
              </a:r>
              <a:r>
                <a:rPr lang="fr-FR" sz="1400" dirty="0">
                  <a:solidFill>
                    <a:prstClr val="black"/>
                  </a:solidFill>
                  <a:latin typeface="Arial"/>
                  <a:cs typeface="Arial" pitchFamily="34" charset="0"/>
                </a:rPr>
                <a:t>Deals </a:t>
              </a:r>
              <a:r>
                <a:rPr lang="fr-FR" sz="1400" dirty="0" err="1">
                  <a:solidFill>
                    <a:prstClr val="black"/>
                  </a:solidFill>
                  <a:latin typeface="Arial"/>
                  <a:cs typeface="Arial" pitchFamily="34" charset="0"/>
                </a:rPr>
                <a:t>with</a:t>
              </a:r>
              <a:r>
                <a:rPr lang="fr-FR" sz="1400" dirty="0">
                  <a:solidFill>
                    <a:prstClr val="black"/>
                  </a:solidFill>
                  <a:latin typeface="Arial"/>
                  <a:cs typeface="Arial" pitchFamily="34" charset="0"/>
                </a:rPr>
                <a:t> transparent </a:t>
              </a:r>
              <a:r>
                <a:rPr lang="fr-FR" sz="1400" dirty="0" err="1">
                  <a:solidFill>
                    <a:prstClr val="black"/>
                  </a:solidFill>
                  <a:latin typeface="Arial"/>
                  <a:cs typeface="Arial" pitchFamily="34" charset="0"/>
                </a:rPr>
                <a:t>objects</a:t>
              </a:r>
              <a:endParaRPr lang="fr-FR" sz="1200" dirty="0">
                <a:solidFill>
                  <a:prstClr val="black"/>
                </a:solidFill>
                <a:latin typeface="Arial"/>
                <a:cs typeface="Arial" pitchFamily="34" charset="0"/>
              </a:endParaRPr>
            </a:p>
            <a:p>
              <a:pPr marL="273050" indent="-273050" defTabSz="914400">
                <a:lnSpc>
                  <a:spcPct val="114000"/>
                </a:lnSpc>
                <a:defRPr/>
              </a:pPr>
              <a:endParaRPr lang="fr-FR" sz="1050" dirty="0">
                <a:solidFill>
                  <a:prstClr val="black"/>
                </a:solidFill>
                <a:latin typeface="Arial"/>
                <a:cs typeface="Arial" pitchFamily="34" charset="0"/>
              </a:endParaRPr>
            </a:p>
            <a:p>
              <a:pPr marL="273050" indent="-273050" defTabSz="914400">
                <a:lnSpc>
                  <a:spcPct val="114000"/>
                </a:lnSpc>
                <a:defRPr/>
              </a:pPr>
              <a:r>
                <a:rPr lang="fr-FR" sz="2400" dirty="0">
                  <a:solidFill>
                    <a:srgbClr val="FF0000"/>
                  </a:solidFill>
                  <a:latin typeface="Arial"/>
                  <a:cs typeface="Arial" pitchFamily="34" charset="0"/>
                </a:rPr>
                <a:t>-</a:t>
              </a:r>
              <a:r>
                <a:rPr lang="fr-FR" sz="1400" dirty="0">
                  <a:solidFill>
                    <a:prstClr val="black"/>
                  </a:solidFill>
                  <a:latin typeface="Arial"/>
                  <a:cs typeface="Arial" pitchFamily="34" charset="0"/>
                </a:rPr>
                <a:t>  Limited by the </a:t>
              </a:r>
              <a:r>
                <a:rPr lang="fr-FR" sz="1400" dirty="0" err="1">
                  <a:solidFill>
                    <a:prstClr val="black"/>
                  </a:solidFill>
                  <a:latin typeface="Arial"/>
                  <a:cs typeface="Arial" pitchFamily="34" charset="0"/>
                </a:rPr>
                <a:t>depth</a:t>
              </a:r>
              <a:r>
                <a:rPr lang="fr-FR" sz="1400" dirty="0">
                  <a:solidFill>
                    <a:prstClr val="black"/>
                  </a:solidFill>
                  <a:latin typeface="Arial"/>
                  <a:cs typeface="Arial" pitchFamily="34" charset="0"/>
                </a:rPr>
                <a:t> </a:t>
              </a:r>
              <a:r>
                <a:rPr lang="fr-FR" sz="1400" dirty="0" err="1">
                  <a:solidFill>
                    <a:prstClr val="black"/>
                  </a:solidFill>
                  <a:latin typeface="Arial"/>
                  <a:cs typeface="Arial" pitchFamily="34" charset="0"/>
                </a:rPr>
                <a:t>sensor</a:t>
              </a:r>
              <a:r>
                <a:rPr lang="fr-FR" sz="1400" dirty="0">
                  <a:solidFill>
                    <a:prstClr val="black"/>
                  </a:solidFill>
                  <a:latin typeface="Arial"/>
                  <a:cs typeface="Arial" pitchFamily="34" charset="0"/>
                </a:rPr>
                <a:t> </a:t>
              </a:r>
              <a:r>
                <a:rPr lang="fr-FR" sz="1400" dirty="0" err="1">
                  <a:solidFill>
                    <a:prstClr val="black"/>
                  </a:solidFill>
                  <a:latin typeface="Arial"/>
                  <a:cs typeface="Arial" pitchFamily="34" charset="0"/>
                </a:rPr>
                <a:t>scene</a:t>
              </a:r>
              <a:r>
                <a:rPr lang="fr-FR" sz="1400" dirty="0">
                  <a:solidFill>
                    <a:prstClr val="black"/>
                  </a:solidFill>
                  <a:latin typeface="Arial"/>
                  <a:cs typeface="Arial" pitchFamily="34" charset="0"/>
                </a:rPr>
                <a:t> </a:t>
              </a:r>
              <a:r>
                <a:rPr lang="fr-FR" sz="1400" dirty="0" err="1">
                  <a:solidFill>
                    <a:prstClr val="black"/>
                  </a:solidFill>
                  <a:latin typeface="Arial"/>
                  <a:cs typeface="Arial" pitchFamily="34" charset="0"/>
                </a:rPr>
                <a:t>space</a:t>
              </a:r>
              <a:endParaRPr lang="fr-FR" sz="1400" dirty="0">
                <a:solidFill>
                  <a:prstClr val="black"/>
                </a:solidFill>
                <a:latin typeface="Arial"/>
                <a:cs typeface="Arial" pitchFamily="34" charset="0"/>
              </a:endParaRPr>
            </a:p>
          </p:txBody>
        </p:sp>
      </p:grpSp>
    </p:spTree>
    <p:extLst>
      <p:ext uri="{BB962C8B-B14F-4D97-AF65-F5344CB8AC3E}">
        <p14:creationId xmlns:p14="http://schemas.microsoft.com/office/powerpoint/2010/main" val="3297911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B2DF30-7760-4760-8759-F0A1572453AF}"/>
              </a:ext>
            </a:extLst>
          </p:cNvPr>
          <p:cNvSpPr>
            <a:spLocks noGrp="1"/>
          </p:cNvSpPr>
          <p:nvPr>
            <p:ph type="title"/>
          </p:nvPr>
        </p:nvSpPr>
        <p:spPr>
          <a:xfrm>
            <a:off x="732368" y="107951"/>
            <a:ext cx="10723033" cy="1039699"/>
          </a:xfrm>
        </p:spPr>
        <p:txBody>
          <a:bodyPr/>
          <a:lstStyle/>
          <a:p>
            <a:r>
              <a:rPr lang="fr-FR" dirty="0" err="1"/>
              <a:t>Hybrid</a:t>
            </a:r>
            <a:r>
              <a:rPr lang="fr-FR" dirty="0"/>
              <a:t> 3D reconstruction</a:t>
            </a:r>
          </a:p>
        </p:txBody>
      </p:sp>
      <p:sp>
        <p:nvSpPr>
          <p:cNvPr id="4" name="Espace réservé du contenu 3">
            <a:extLst>
              <a:ext uri="{FF2B5EF4-FFF2-40B4-BE49-F238E27FC236}">
                <a16:creationId xmlns:a16="http://schemas.microsoft.com/office/drawing/2014/main" id="{183237E7-B75A-439F-A5FF-1E99C6A1E61C}"/>
              </a:ext>
            </a:extLst>
          </p:cNvPr>
          <p:cNvSpPr>
            <a:spLocks noGrp="1"/>
          </p:cNvSpPr>
          <p:nvPr>
            <p:ph idx="1"/>
          </p:nvPr>
        </p:nvSpPr>
        <p:spPr/>
        <p:txBody>
          <a:bodyPr/>
          <a:lstStyle/>
          <a:p>
            <a:r>
              <a:rPr lang="fr-FR" dirty="0"/>
              <a:t>Muhannad Ismael, Yannick Remion, Stéphanie Prévost, Céline Loscos</a:t>
            </a:r>
          </a:p>
          <a:p>
            <a:r>
              <a:rPr lang="fr-FR" dirty="0"/>
              <a:t>PhD </a:t>
            </a:r>
            <a:r>
              <a:rPr lang="fr-FR" dirty="0" err="1"/>
              <a:t>thesis</a:t>
            </a:r>
            <a:r>
              <a:rPr lang="fr-FR" dirty="0"/>
              <a:t> – RECOVER 3D Project</a:t>
            </a:r>
          </a:p>
          <a:p>
            <a:endParaRPr lang="fr-FR" dirty="0"/>
          </a:p>
        </p:txBody>
      </p:sp>
      <p:grpSp>
        <p:nvGrpSpPr>
          <p:cNvPr id="20" name="Groupe 19">
            <a:extLst>
              <a:ext uri="{FF2B5EF4-FFF2-40B4-BE49-F238E27FC236}">
                <a16:creationId xmlns:a16="http://schemas.microsoft.com/office/drawing/2014/main" id="{C4ADBE80-920C-418D-8BCF-E086B73815EB}"/>
              </a:ext>
            </a:extLst>
          </p:cNvPr>
          <p:cNvGrpSpPr/>
          <p:nvPr/>
        </p:nvGrpSpPr>
        <p:grpSpPr>
          <a:xfrm>
            <a:off x="4967431" y="2124364"/>
            <a:ext cx="7033275" cy="4255512"/>
            <a:chOff x="1873250" y="1049339"/>
            <a:chExt cx="8794750" cy="5321300"/>
          </a:xfrm>
        </p:grpSpPr>
        <p:pic>
          <p:nvPicPr>
            <p:cNvPr id="5" name="Picture 3" descr="C:\Users\Stephanie\Downloads\StudioCapture_Recover3D_Kevin.png">
              <a:extLst>
                <a:ext uri="{FF2B5EF4-FFF2-40B4-BE49-F238E27FC236}">
                  <a16:creationId xmlns:a16="http://schemas.microsoft.com/office/drawing/2014/main" id="{8854EF9A-66C3-43AA-9ED2-4B1C9862A8DD}"/>
                </a:ext>
              </a:extLst>
            </p:cNvPr>
            <p:cNvPicPr preferRelativeResize="0">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9150" y="2212975"/>
              <a:ext cx="4768850"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5">
              <a:extLst>
                <a:ext uri="{FF2B5EF4-FFF2-40B4-BE49-F238E27FC236}">
                  <a16:creationId xmlns:a16="http://schemas.microsoft.com/office/drawing/2014/main" id="{FE00BBD9-E724-40CF-888F-8E4F69430C86}"/>
                </a:ext>
              </a:extLst>
            </p:cNvPr>
            <p:cNvGrpSpPr>
              <a:grpSpLocks/>
            </p:cNvGrpSpPr>
            <p:nvPr/>
          </p:nvGrpSpPr>
          <p:grpSpPr bwMode="auto">
            <a:xfrm>
              <a:off x="6565901" y="1062038"/>
              <a:ext cx="3986213" cy="1778000"/>
              <a:chOff x="5041901" y="822753"/>
              <a:chExt cx="3985778" cy="1778933"/>
            </a:xfrm>
          </p:grpSpPr>
          <p:cxnSp>
            <p:nvCxnSpPr>
              <p:cNvPr id="7" name="Connecteur droit avec flèche 6">
                <a:extLst>
                  <a:ext uri="{FF2B5EF4-FFF2-40B4-BE49-F238E27FC236}">
                    <a16:creationId xmlns:a16="http://schemas.microsoft.com/office/drawing/2014/main" id="{9363FB00-8C6F-460F-9110-1948521C61A4}"/>
                  </a:ext>
                </a:extLst>
              </p:cNvPr>
              <p:cNvCxnSpPr>
                <a:stCxn id="9" idx="2"/>
              </p:cNvCxnSpPr>
              <p:nvPr/>
            </p:nvCxnSpPr>
            <p:spPr>
              <a:xfrm>
                <a:off x="7034790" y="1169308"/>
                <a:ext cx="240480" cy="13736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Connecteur droit avec flèche 7">
                <a:extLst>
                  <a:ext uri="{FF2B5EF4-FFF2-40B4-BE49-F238E27FC236}">
                    <a16:creationId xmlns:a16="http://schemas.microsoft.com/office/drawing/2014/main" id="{5668CEA4-7AE6-486B-86C5-9BA26AEB8D6E}"/>
                  </a:ext>
                </a:extLst>
              </p:cNvPr>
              <p:cNvCxnSpPr>
                <a:stCxn id="9" idx="2"/>
              </p:cNvCxnSpPr>
              <p:nvPr/>
            </p:nvCxnSpPr>
            <p:spPr>
              <a:xfrm flipH="1">
                <a:off x="5616513" y="1169308"/>
                <a:ext cx="1418277" cy="14323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ZoneTexte 34">
                <a:extLst>
                  <a:ext uri="{FF2B5EF4-FFF2-40B4-BE49-F238E27FC236}">
                    <a16:creationId xmlns:a16="http://schemas.microsoft.com/office/drawing/2014/main" id="{BB4E6B02-C034-4F30-86EE-C361512D05E1}"/>
                  </a:ext>
                </a:extLst>
              </p:cNvPr>
              <p:cNvSpPr txBox="1">
                <a:spLocks noChangeArrowheads="1"/>
              </p:cNvSpPr>
              <p:nvPr/>
            </p:nvSpPr>
            <p:spPr bwMode="auto">
              <a:xfrm>
                <a:off x="5041901" y="822753"/>
                <a:ext cx="3985778" cy="3465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1200" dirty="0" err="1">
                    <a:solidFill>
                      <a:srgbClr val="000000"/>
                    </a:solidFill>
                    <a:cs typeface="DejaVu Sans"/>
                  </a:rPr>
                  <a:t>Monoscopic</a:t>
                </a:r>
                <a:r>
                  <a:rPr lang="fr-FR" altLang="fr-FR" sz="1200" dirty="0">
                    <a:solidFill>
                      <a:srgbClr val="000000"/>
                    </a:solidFill>
                    <a:cs typeface="DejaVu Sans"/>
                  </a:rPr>
                  <a:t> cameras</a:t>
                </a:r>
              </a:p>
            </p:txBody>
          </p:sp>
        </p:grpSp>
        <p:sp>
          <p:nvSpPr>
            <p:cNvPr id="11" name="Nuage 10">
              <a:extLst>
                <a:ext uri="{FF2B5EF4-FFF2-40B4-BE49-F238E27FC236}">
                  <a16:creationId xmlns:a16="http://schemas.microsoft.com/office/drawing/2014/main" id="{069CFD72-7FA4-4360-A3A3-E8452A361948}"/>
                </a:ext>
              </a:extLst>
            </p:cNvPr>
            <p:cNvSpPr/>
            <p:nvPr/>
          </p:nvSpPr>
          <p:spPr bwMode="auto">
            <a:xfrm>
              <a:off x="2032001" y="1049339"/>
              <a:ext cx="4657725" cy="2974975"/>
            </a:xfrm>
            <a:prstGeom prst="cloud">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400">
                <a:defRPr/>
              </a:pPr>
              <a:endParaRPr lang="fr-FR" sz="1200" b="1" dirty="0">
                <a:solidFill>
                  <a:prstClr val="black"/>
                </a:solidFill>
              </a:endParaRPr>
            </a:p>
            <a:p>
              <a:pPr algn="ctr" defTabSz="914400">
                <a:defRPr/>
              </a:pPr>
              <a:endParaRPr lang="fr-FR" sz="1200" b="1" dirty="0">
                <a:solidFill>
                  <a:prstClr val="black"/>
                </a:solidFill>
              </a:endParaRPr>
            </a:p>
            <a:p>
              <a:pPr algn="ctr" defTabSz="914400">
                <a:defRPr/>
              </a:pPr>
              <a:endParaRPr lang="fr-FR" sz="1200" b="1" dirty="0">
                <a:solidFill>
                  <a:prstClr val="black"/>
                </a:solidFill>
              </a:endParaRPr>
            </a:p>
            <a:p>
              <a:pPr algn="ctr" defTabSz="914400">
                <a:defRPr/>
              </a:pPr>
              <a:endParaRPr lang="fr-FR" sz="1200" b="1" dirty="0">
                <a:solidFill>
                  <a:prstClr val="black"/>
                </a:solidFill>
              </a:endParaRPr>
            </a:p>
          </p:txBody>
        </p:sp>
        <p:grpSp>
          <p:nvGrpSpPr>
            <p:cNvPr id="14" name="Groupe 13">
              <a:extLst>
                <a:ext uri="{FF2B5EF4-FFF2-40B4-BE49-F238E27FC236}">
                  <a16:creationId xmlns:a16="http://schemas.microsoft.com/office/drawing/2014/main" id="{D05C2680-CFD0-47B5-A04B-1A8FA414CC46}"/>
                </a:ext>
              </a:extLst>
            </p:cNvPr>
            <p:cNvGrpSpPr>
              <a:grpSpLocks/>
            </p:cNvGrpSpPr>
            <p:nvPr/>
          </p:nvGrpSpPr>
          <p:grpSpPr bwMode="auto">
            <a:xfrm>
              <a:off x="1873250" y="3503618"/>
              <a:ext cx="5322888" cy="2867021"/>
              <a:chOff x="348654" y="3265719"/>
              <a:chExt cx="5322803" cy="2865667"/>
            </a:xfrm>
          </p:grpSpPr>
          <p:pic>
            <p:nvPicPr>
              <p:cNvPr id="15" name="Image 28">
                <a:extLst>
                  <a:ext uri="{FF2B5EF4-FFF2-40B4-BE49-F238E27FC236}">
                    <a16:creationId xmlns:a16="http://schemas.microsoft.com/office/drawing/2014/main" id="{7372F60B-7728-4DE0-AA19-A51EC8C4A1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4044" y="4766667"/>
                <a:ext cx="2142538" cy="136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onnecteur droit avec flèche 15">
                <a:extLst>
                  <a:ext uri="{FF2B5EF4-FFF2-40B4-BE49-F238E27FC236}">
                    <a16:creationId xmlns:a16="http://schemas.microsoft.com/office/drawing/2014/main" id="{4C0F35C7-1978-4A05-800E-C0489D428D1F}"/>
                  </a:ext>
                </a:extLst>
              </p:cNvPr>
              <p:cNvCxnSpPr>
                <a:stCxn id="18" idx="3"/>
              </p:cNvCxnSpPr>
              <p:nvPr/>
            </p:nvCxnSpPr>
            <p:spPr>
              <a:xfrm flipV="1">
                <a:off x="3959601" y="3265719"/>
                <a:ext cx="1102264" cy="811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necteur droit avec flèche 16">
                <a:extLst>
                  <a:ext uri="{FF2B5EF4-FFF2-40B4-BE49-F238E27FC236}">
                    <a16:creationId xmlns:a16="http://schemas.microsoft.com/office/drawing/2014/main" id="{87C77BD1-1318-43E9-87AA-9EF5E1D36CCB}"/>
                  </a:ext>
                </a:extLst>
              </p:cNvPr>
              <p:cNvCxnSpPr>
                <a:stCxn id="18" idx="3"/>
              </p:cNvCxnSpPr>
              <p:nvPr/>
            </p:nvCxnSpPr>
            <p:spPr>
              <a:xfrm>
                <a:off x="3959601" y="4076842"/>
                <a:ext cx="1711856" cy="6359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ZoneTexte 31">
                <a:extLst>
                  <a:ext uri="{FF2B5EF4-FFF2-40B4-BE49-F238E27FC236}">
                    <a16:creationId xmlns:a16="http://schemas.microsoft.com/office/drawing/2014/main" id="{4C6F971D-DBE5-48DA-A404-9E2DAC51B45A}"/>
                  </a:ext>
                </a:extLst>
              </p:cNvPr>
              <p:cNvSpPr txBox="1">
                <a:spLocks noChangeArrowheads="1"/>
              </p:cNvSpPr>
              <p:nvPr/>
            </p:nvSpPr>
            <p:spPr bwMode="auto">
              <a:xfrm>
                <a:off x="348654" y="3788333"/>
                <a:ext cx="3610947" cy="57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200" dirty="0">
                    <a:solidFill>
                      <a:srgbClr val="000000"/>
                    </a:solidFill>
                    <a:cs typeface="DejaVu Sans"/>
                  </a:rPr>
                  <a:t>Multiscopic cameras</a:t>
                </a:r>
              </a:p>
              <a:p>
                <a:pPr algn="ctr" defTabSz="914400"/>
                <a:r>
                  <a:rPr lang="fr-FR" altLang="fr-FR" sz="1200" dirty="0">
                    <a:solidFill>
                      <a:srgbClr val="000000"/>
                    </a:solidFill>
                    <a:cs typeface="DejaVu Sans"/>
                  </a:rPr>
                  <a:t>4 convergent </a:t>
                </a:r>
                <a:r>
                  <a:rPr lang="fr-FR" altLang="fr-FR" sz="1200" dirty="0" err="1">
                    <a:solidFill>
                      <a:srgbClr val="000000"/>
                    </a:solidFill>
                    <a:cs typeface="DejaVu Sans"/>
                  </a:rPr>
                  <a:t>aligned</a:t>
                </a:r>
                <a:r>
                  <a:rPr lang="fr-FR" altLang="fr-FR" sz="1200" dirty="0">
                    <a:solidFill>
                      <a:srgbClr val="000000"/>
                    </a:solidFill>
                    <a:cs typeface="DejaVu Sans"/>
                  </a:rPr>
                  <a:t> cameras</a:t>
                </a:r>
              </a:p>
            </p:txBody>
          </p:sp>
        </p:grpSp>
        <p:sp>
          <p:nvSpPr>
            <p:cNvPr id="19" name="ZoneTexte 18">
              <a:extLst>
                <a:ext uri="{FF2B5EF4-FFF2-40B4-BE49-F238E27FC236}">
                  <a16:creationId xmlns:a16="http://schemas.microsoft.com/office/drawing/2014/main" id="{03A86AE6-5A30-41A0-ABEB-99CBDE673AB8}"/>
                </a:ext>
              </a:extLst>
            </p:cNvPr>
            <p:cNvSpPr txBox="1">
              <a:spLocks noChangeArrowheads="1"/>
            </p:cNvSpPr>
            <p:nvPr/>
          </p:nvSpPr>
          <p:spPr bwMode="auto">
            <a:xfrm>
              <a:off x="2451415" y="2082197"/>
              <a:ext cx="3995736" cy="103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buFont typeface="Arial" panose="020B0604020202020204" pitchFamily="34" charset="0"/>
                <a:buChar char="•"/>
              </a:pPr>
              <a:r>
                <a:rPr lang="fr-FR" altLang="fr-FR" sz="1200" dirty="0" err="1">
                  <a:solidFill>
                    <a:srgbClr val="000000"/>
                  </a:solidFill>
                  <a:cs typeface="DejaVu Sans"/>
                </a:rPr>
                <a:t>Hybrid</a:t>
              </a:r>
              <a:r>
                <a:rPr lang="fr-FR" altLang="fr-FR" sz="1200" dirty="0">
                  <a:solidFill>
                    <a:srgbClr val="000000"/>
                  </a:solidFill>
                  <a:cs typeface="DejaVu Sans"/>
                </a:rPr>
                <a:t> reconstruction</a:t>
              </a:r>
            </a:p>
            <a:p>
              <a:pPr lvl="1" defTabSz="914400">
                <a:buFont typeface="Arial" panose="020B0604020202020204" pitchFamily="34" charset="0"/>
                <a:buChar char="•"/>
              </a:pPr>
              <a:r>
                <a:rPr lang="fr-FR" altLang="fr-FR" sz="1200" dirty="0">
                  <a:solidFill>
                    <a:srgbClr val="000000"/>
                  </a:solidFill>
                  <a:cs typeface="DejaVu Sans"/>
                </a:rPr>
                <a:t>Visual </a:t>
              </a:r>
              <a:r>
                <a:rPr lang="fr-FR" altLang="fr-FR" sz="1200" dirty="0" err="1">
                  <a:solidFill>
                    <a:srgbClr val="000000"/>
                  </a:solidFill>
                  <a:cs typeface="DejaVu Sans"/>
                </a:rPr>
                <a:t>hull</a:t>
              </a:r>
              <a:endParaRPr lang="fr-FR" altLang="fr-FR" sz="1200" dirty="0">
                <a:solidFill>
                  <a:srgbClr val="000000"/>
                </a:solidFill>
                <a:cs typeface="DejaVu Sans"/>
              </a:endParaRPr>
            </a:p>
            <a:p>
              <a:pPr lvl="1" defTabSz="914400">
                <a:buFont typeface="Arial" panose="020B0604020202020204" pitchFamily="34" charset="0"/>
                <a:buChar char="•"/>
              </a:pPr>
              <a:r>
                <a:rPr lang="fr-FR" altLang="fr-FR" sz="1200" dirty="0" err="1">
                  <a:solidFill>
                    <a:srgbClr val="000000"/>
                  </a:solidFill>
                  <a:cs typeface="DejaVu Sans"/>
                </a:rPr>
                <a:t>Multiview</a:t>
              </a:r>
              <a:r>
                <a:rPr lang="fr-FR" altLang="fr-FR" sz="1200" dirty="0">
                  <a:solidFill>
                    <a:srgbClr val="000000"/>
                  </a:solidFill>
                  <a:cs typeface="DejaVu Sans"/>
                </a:rPr>
                <a:t> </a:t>
              </a:r>
              <a:r>
                <a:rPr lang="fr-FR" altLang="fr-FR" sz="1200" dirty="0" err="1">
                  <a:solidFill>
                    <a:srgbClr val="000000"/>
                  </a:solidFill>
                  <a:cs typeface="DejaVu Sans"/>
                </a:rPr>
                <a:t>stereovision</a:t>
              </a:r>
              <a:endParaRPr lang="fr-FR" altLang="fr-FR" sz="1200" dirty="0">
                <a:solidFill>
                  <a:srgbClr val="000000"/>
                </a:solidFill>
                <a:cs typeface="DejaVu Sans"/>
              </a:endParaRPr>
            </a:p>
            <a:p>
              <a:pPr lvl="1" defTabSz="914400">
                <a:buFont typeface="Arial" panose="020B0604020202020204" pitchFamily="34" charset="0"/>
                <a:buChar char="•"/>
              </a:pPr>
              <a:r>
                <a:rPr lang="fr-FR" altLang="fr-FR" sz="1200" dirty="0" err="1">
                  <a:solidFill>
                    <a:srgbClr val="000000"/>
                  </a:solidFill>
                  <a:cs typeface="DejaVu Sans"/>
                </a:rPr>
                <a:t>Multiview</a:t>
              </a:r>
              <a:r>
                <a:rPr lang="fr-FR" altLang="fr-FR" sz="1200" dirty="0">
                  <a:solidFill>
                    <a:srgbClr val="000000"/>
                  </a:solidFill>
                  <a:cs typeface="DejaVu Sans"/>
                </a:rPr>
                <a:t> point </a:t>
              </a:r>
              <a:r>
                <a:rPr lang="fr-FR" altLang="fr-FR" sz="1200" dirty="0" err="1">
                  <a:solidFill>
                    <a:srgbClr val="000000"/>
                  </a:solidFill>
                  <a:cs typeface="DejaVu Sans"/>
                </a:rPr>
                <a:t>stereovision</a:t>
              </a:r>
              <a:endParaRPr lang="fr-FR" altLang="fr-FR" sz="1200" dirty="0">
                <a:solidFill>
                  <a:srgbClr val="000000"/>
                </a:solidFill>
                <a:cs typeface="DejaVu Sans"/>
              </a:endParaRPr>
            </a:p>
          </p:txBody>
        </p:sp>
      </p:grpSp>
    </p:spTree>
    <p:extLst>
      <p:ext uri="{BB962C8B-B14F-4D97-AF65-F5344CB8AC3E}">
        <p14:creationId xmlns:p14="http://schemas.microsoft.com/office/powerpoint/2010/main" val="2501536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04E7FD2A-84B9-4A2C-A998-242AE5D2EEBB}"/>
              </a:ext>
            </a:extLst>
          </p:cNvPr>
          <p:cNvSpPr/>
          <p:nvPr/>
        </p:nvSpPr>
        <p:spPr>
          <a:xfrm>
            <a:off x="2411414" y="3032126"/>
            <a:ext cx="7578725" cy="2378075"/>
          </a:xfrm>
          <a:custGeom>
            <a:avLst/>
            <a:gdLst>
              <a:gd name="connsiteX0" fmla="*/ 1051560 w 7543800"/>
              <a:gd name="connsiteY0" fmla="*/ 2487168 h 2487168"/>
              <a:gd name="connsiteX1" fmla="*/ 1380744 w 7543800"/>
              <a:gd name="connsiteY1" fmla="*/ 1325880 h 2487168"/>
              <a:gd name="connsiteX2" fmla="*/ 0 w 7543800"/>
              <a:gd name="connsiteY2" fmla="*/ 0 h 2487168"/>
              <a:gd name="connsiteX3" fmla="*/ 7543800 w 7543800"/>
              <a:gd name="connsiteY3" fmla="*/ 9144 h 2487168"/>
              <a:gd name="connsiteX4" fmla="*/ 5961888 w 7543800"/>
              <a:gd name="connsiteY4" fmla="*/ 1325880 h 2487168"/>
              <a:gd name="connsiteX5" fmla="*/ 6089904 w 7543800"/>
              <a:gd name="connsiteY5" fmla="*/ 2450592 h 2487168"/>
              <a:gd name="connsiteX6" fmla="*/ 1051560 w 7543800"/>
              <a:gd name="connsiteY6" fmla="*/ 2487168 h 2487168"/>
              <a:gd name="connsiteX0" fmla="*/ 1051560 w 7543800"/>
              <a:gd name="connsiteY0" fmla="*/ 2478024 h 2478024"/>
              <a:gd name="connsiteX1" fmla="*/ 1380744 w 7543800"/>
              <a:gd name="connsiteY1" fmla="*/ 1325880 h 2478024"/>
              <a:gd name="connsiteX2" fmla="*/ 0 w 7543800"/>
              <a:gd name="connsiteY2" fmla="*/ 0 h 2478024"/>
              <a:gd name="connsiteX3" fmla="*/ 7543800 w 7543800"/>
              <a:gd name="connsiteY3" fmla="*/ 9144 h 2478024"/>
              <a:gd name="connsiteX4" fmla="*/ 5961888 w 7543800"/>
              <a:gd name="connsiteY4" fmla="*/ 1325880 h 2478024"/>
              <a:gd name="connsiteX5" fmla="*/ 6089904 w 7543800"/>
              <a:gd name="connsiteY5" fmla="*/ 2450592 h 2478024"/>
              <a:gd name="connsiteX6" fmla="*/ 1051560 w 7543800"/>
              <a:gd name="connsiteY6" fmla="*/ 2478024 h 2478024"/>
              <a:gd name="connsiteX0" fmla="*/ 1051560 w 7543800"/>
              <a:gd name="connsiteY0" fmla="*/ 2472539 h 2472539"/>
              <a:gd name="connsiteX1" fmla="*/ 1380744 w 7543800"/>
              <a:gd name="connsiteY1" fmla="*/ 1325880 h 2472539"/>
              <a:gd name="connsiteX2" fmla="*/ 0 w 7543800"/>
              <a:gd name="connsiteY2" fmla="*/ 0 h 2472539"/>
              <a:gd name="connsiteX3" fmla="*/ 7543800 w 7543800"/>
              <a:gd name="connsiteY3" fmla="*/ 9144 h 2472539"/>
              <a:gd name="connsiteX4" fmla="*/ 5961888 w 7543800"/>
              <a:gd name="connsiteY4" fmla="*/ 1325880 h 2472539"/>
              <a:gd name="connsiteX5" fmla="*/ 6089904 w 7543800"/>
              <a:gd name="connsiteY5" fmla="*/ 2450592 h 2472539"/>
              <a:gd name="connsiteX6" fmla="*/ 1051560 w 7543800"/>
              <a:gd name="connsiteY6" fmla="*/ 2472539 h 2472539"/>
              <a:gd name="connsiteX0" fmla="*/ 1056613 w 7543800"/>
              <a:gd name="connsiteY0" fmla="*/ 2461569 h 2461569"/>
              <a:gd name="connsiteX1" fmla="*/ 1380744 w 7543800"/>
              <a:gd name="connsiteY1" fmla="*/ 1325880 h 2461569"/>
              <a:gd name="connsiteX2" fmla="*/ 0 w 7543800"/>
              <a:gd name="connsiteY2" fmla="*/ 0 h 2461569"/>
              <a:gd name="connsiteX3" fmla="*/ 7543800 w 7543800"/>
              <a:gd name="connsiteY3" fmla="*/ 9144 h 2461569"/>
              <a:gd name="connsiteX4" fmla="*/ 5961888 w 7543800"/>
              <a:gd name="connsiteY4" fmla="*/ 1325880 h 2461569"/>
              <a:gd name="connsiteX5" fmla="*/ 6089904 w 7543800"/>
              <a:gd name="connsiteY5" fmla="*/ 2450592 h 2461569"/>
              <a:gd name="connsiteX6" fmla="*/ 1056613 w 7543800"/>
              <a:gd name="connsiteY6" fmla="*/ 2461569 h 2461569"/>
              <a:gd name="connsiteX0" fmla="*/ 1050550 w 7537737"/>
              <a:gd name="connsiteY0" fmla="*/ 2452425 h 2452425"/>
              <a:gd name="connsiteX1" fmla="*/ 1374681 w 7537737"/>
              <a:gd name="connsiteY1" fmla="*/ 1316736 h 2452425"/>
              <a:gd name="connsiteX2" fmla="*/ 0 w 7537737"/>
              <a:gd name="connsiteY2" fmla="*/ 36928 h 2452425"/>
              <a:gd name="connsiteX3" fmla="*/ 7537737 w 7537737"/>
              <a:gd name="connsiteY3" fmla="*/ 0 h 2452425"/>
              <a:gd name="connsiteX4" fmla="*/ 5955825 w 7537737"/>
              <a:gd name="connsiteY4" fmla="*/ 1316736 h 2452425"/>
              <a:gd name="connsiteX5" fmla="*/ 6083841 w 7537737"/>
              <a:gd name="connsiteY5" fmla="*/ 2441448 h 2452425"/>
              <a:gd name="connsiteX6" fmla="*/ 1050550 w 7537737"/>
              <a:gd name="connsiteY6" fmla="*/ 2452425 h 24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7737" h="2452425">
                <a:moveTo>
                  <a:pt x="1050550" y="2452425"/>
                </a:moveTo>
                <a:lnTo>
                  <a:pt x="1374681" y="1316736"/>
                </a:lnTo>
                <a:lnTo>
                  <a:pt x="0" y="36928"/>
                </a:lnTo>
                <a:lnTo>
                  <a:pt x="7537737" y="0"/>
                </a:lnTo>
                <a:lnTo>
                  <a:pt x="5955825" y="1316736"/>
                </a:lnTo>
                <a:lnTo>
                  <a:pt x="6083841" y="2441448"/>
                </a:lnTo>
                <a:lnTo>
                  <a:pt x="1050550" y="2452425"/>
                </a:lnTo>
                <a:close/>
              </a:path>
            </a:pathLst>
          </a:custGeom>
          <a:gradFill>
            <a:gsLst>
              <a:gs pos="0">
                <a:schemeClr val="bg1">
                  <a:lumMod val="95000"/>
                </a:schemeClr>
              </a:gs>
              <a:gs pos="35000">
                <a:schemeClr val="dk1">
                  <a:tint val="37000"/>
                  <a:satMod val="300000"/>
                </a:schemeClr>
              </a:gs>
              <a:gs pos="100000">
                <a:schemeClr val="dk1">
                  <a:tint val="15000"/>
                  <a:satMod val="350000"/>
                </a:schemeClr>
              </a:gs>
            </a:gsLst>
          </a:gradFill>
          <a:ln>
            <a:solidFill>
              <a:schemeClr val="bg1">
                <a:lumMod val="85000"/>
              </a:schemeClr>
            </a:solidFill>
          </a:ln>
        </p:spPr>
        <p:style>
          <a:lnRef idx="1">
            <a:schemeClr val="dk1"/>
          </a:lnRef>
          <a:fillRef idx="2">
            <a:schemeClr val="dk1"/>
          </a:fillRef>
          <a:effectRef idx="1">
            <a:schemeClr val="dk1"/>
          </a:effectRef>
          <a:fontRef idx="minor">
            <a:schemeClr val="dk1"/>
          </a:fontRef>
        </p:style>
        <p:txBody>
          <a:bodyPr anchor="ctr"/>
          <a:lstStyle/>
          <a:p>
            <a:pPr algn="ctr" defTabSz="914400">
              <a:defRPr/>
            </a:pPr>
            <a:endParaRPr lang="fr-FR">
              <a:solidFill>
                <a:prstClr val="black"/>
              </a:solidFill>
            </a:endParaRPr>
          </a:p>
        </p:txBody>
      </p:sp>
      <p:grpSp>
        <p:nvGrpSpPr>
          <p:cNvPr id="58371" name="Group 61">
            <a:extLst>
              <a:ext uri="{FF2B5EF4-FFF2-40B4-BE49-F238E27FC236}">
                <a16:creationId xmlns:a16="http://schemas.microsoft.com/office/drawing/2014/main" id="{E94D493B-1D7E-4239-BB9A-A529C8E1A56F}"/>
              </a:ext>
            </a:extLst>
          </p:cNvPr>
          <p:cNvGrpSpPr>
            <a:grpSpLocks/>
          </p:cNvGrpSpPr>
          <p:nvPr/>
        </p:nvGrpSpPr>
        <p:grpSpPr bwMode="auto">
          <a:xfrm>
            <a:off x="2667000" y="5800725"/>
            <a:ext cx="7924800" cy="1524000"/>
            <a:chOff x="432" y="3072"/>
            <a:chExt cx="4992" cy="960"/>
          </a:xfrm>
        </p:grpSpPr>
        <p:sp>
          <p:nvSpPr>
            <p:cNvPr id="58504" name="Rectangle 62">
              <a:extLst>
                <a:ext uri="{FF2B5EF4-FFF2-40B4-BE49-F238E27FC236}">
                  <a16:creationId xmlns:a16="http://schemas.microsoft.com/office/drawing/2014/main" id="{DE3E7BE6-6FCD-469B-91A4-0DA4A7E4D29B}"/>
                </a:ext>
              </a:extLst>
            </p:cNvPr>
            <p:cNvSpPr>
              <a:spLocks noChangeArrowheads="1"/>
            </p:cNvSpPr>
            <p:nvPr/>
          </p:nvSpPr>
          <p:spPr bwMode="auto">
            <a:xfrm>
              <a:off x="624" y="3072"/>
              <a:ext cx="4416"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8" name="Rectangle 63">
              <a:extLst>
                <a:ext uri="{FF2B5EF4-FFF2-40B4-BE49-F238E27FC236}">
                  <a16:creationId xmlns:a16="http://schemas.microsoft.com/office/drawing/2014/main" id="{5A19EAE8-6D2A-472A-827D-D4BF2FA86A75}"/>
                </a:ext>
              </a:extLst>
            </p:cNvPr>
            <p:cNvSpPr>
              <a:spLocks noChangeArrowheads="1"/>
            </p:cNvSpPr>
            <p:nvPr/>
          </p:nvSpPr>
          <p:spPr bwMode="auto">
            <a:xfrm>
              <a:off x="432" y="3744"/>
              <a:ext cx="49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p:txBody>
        </p:sp>
      </p:grpSp>
      <p:sp>
        <p:nvSpPr>
          <p:cNvPr id="160" name="Forme libre 159">
            <a:extLst>
              <a:ext uri="{FF2B5EF4-FFF2-40B4-BE49-F238E27FC236}">
                <a16:creationId xmlns:a16="http://schemas.microsoft.com/office/drawing/2014/main" id="{A747122B-5F09-4287-9CB9-107CFC438094}"/>
              </a:ext>
            </a:extLst>
          </p:cNvPr>
          <p:cNvSpPr/>
          <p:nvPr/>
        </p:nvSpPr>
        <p:spPr>
          <a:xfrm>
            <a:off x="4470401" y="2978150"/>
            <a:ext cx="4138613" cy="2211388"/>
          </a:xfrm>
          <a:custGeom>
            <a:avLst/>
            <a:gdLst>
              <a:gd name="connsiteX0" fmla="*/ 469557 w 4139513"/>
              <a:gd name="connsiteY0" fmla="*/ 840259 h 2211859"/>
              <a:gd name="connsiteX1" fmla="*/ 1260389 w 4139513"/>
              <a:gd name="connsiteY1" fmla="*/ 457200 h 2211859"/>
              <a:gd name="connsiteX2" fmla="*/ 2113005 w 4139513"/>
              <a:gd name="connsiteY2" fmla="*/ 284205 h 2211859"/>
              <a:gd name="connsiteX3" fmla="*/ 2743200 w 4139513"/>
              <a:gd name="connsiteY3" fmla="*/ 135924 h 2211859"/>
              <a:gd name="connsiteX4" fmla="*/ 3249827 w 4139513"/>
              <a:gd name="connsiteY4" fmla="*/ 135924 h 2211859"/>
              <a:gd name="connsiteX5" fmla="*/ 3657600 w 4139513"/>
              <a:gd name="connsiteY5" fmla="*/ 0 h 2211859"/>
              <a:gd name="connsiteX6" fmla="*/ 4139513 w 4139513"/>
              <a:gd name="connsiteY6" fmla="*/ 0 h 2211859"/>
              <a:gd name="connsiteX7" fmla="*/ 4040659 w 4139513"/>
              <a:gd name="connsiteY7" fmla="*/ 506627 h 2211859"/>
              <a:gd name="connsiteX8" fmla="*/ 3595816 w 4139513"/>
              <a:gd name="connsiteY8" fmla="*/ 729048 h 2211859"/>
              <a:gd name="connsiteX9" fmla="*/ 3410465 w 4139513"/>
              <a:gd name="connsiteY9" fmla="*/ 1136821 h 2211859"/>
              <a:gd name="connsiteX10" fmla="*/ 3336324 w 4139513"/>
              <a:gd name="connsiteY10" fmla="*/ 1606378 h 2211859"/>
              <a:gd name="connsiteX11" fmla="*/ 3039762 w 4139513"/>
              <a:gd name="connsiteY11" fmla="*/ 1902940 h 2211859"/>
              <a:gd name="connsiteX12" fmla="*/ 2842054 w 4139513"/>
              <a:gd name="connsiteY12" fmla="*/ 2187146 h 2211859"/>
              <a:gd name="connsiteX13" fmla="*/ 2150075 w 4139513"/>
              <a:gd name="connsiteY13" fmla="*/ 2187146 h 2211859"/>
              <a:gd name="connsiteX14" fmla="*/ 1668162 w 4139513"/>
              <a:gd name="connsiteY14" fmla="*/ 2211859 h 2211859"/>
              <a:gd name="connsiteX15" fmla="*/ 1173892 w 4139513"/>
              <a:gd name="connsiteY15" fmla="*/ 2211859 h 2211859"/>
              <a:gd name="connsiteX16" fmla="*/ 877330 w 4139513"/>
              <a:gd name="connsiteY16" fmla="*/ 2150075 h 2211859"/>
              <a:gd name="connsiteX17" fmla="*/ 605481 w 4139513"/>
              <a:gd name="connsiteY17" fmla="*/ 2199502 h 2211859"/>
              <a:gd name="connsiteX18" fmla="*/ 296562 w 4139513"/>
              <a:gd name="connsiteY18" fmla="*/ 2162432 h 2211859"/>
              <a:gd name="connsiteX19" fmla="*/ 197708 w 4139513"/>
              <a:gd name="connsiteY19" fmla="*/ 1841157 h 2211859"/>
              <a:gd name="connsiteX20" fmla="*/ 49427 w 4139513"/>
              <a:gd name="connsiteY20" fmla="*/ 1346886 h 2211859"/>
              <a:gd name="connsiteX21" fmla="*/ 0 w 4139513"/>
              <a:gd name="connsiteY21" fmla="*/ 1124465 h 2211859"/>
              <a:gd name="connsiteX22" fmla="*/ 469557 w 4139513"/>
              <a:gd name="connsiteY22" fmla="*/ 840259 h 221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39513" h="2211859">
                <a:moveTo>
                  <a:pt x="469557" y="840259"/>
                </a:moveTo>
                <a:lnTo>
                  <a:pt x="1260389" y="457200"/>
                </a:lnTo>
                <a:lnTo>
                  <a:pt x="2113005" y="284205"/>
                </a:lnTo>
                <a:lnTo>
                  <a:pt x="2743200" y="135924"/>
                </a:lnTo>
                <a:lnTo>
                  <a:pt x="3249827" y="135924"/>
                </a:lnTo>
                <a:lnTo>
                  <a:pt x="3657600" y="0"/>
                </a:lnTo>
                <a:lnTo>
                  <a:pt x="4139513" y="0"/>
                </a:lnTo>
                <a:lnTo>
                  <a:pt x="4040659" y="506627"/>
                </a:lnTo>
                <a:lnTo>
                  <a:pt x="3595816" y="729048"/>
                </a:lnTo>
                <a:lnTo>
                  <a:pt x="3410465" y="1136821"/>
                </a:lnTo>
                <a:lnTo>
                  <a:pt x="3336324" y="1606378"/>
                </a:lnTo>
                <a:lnTo>
                  <a:pt x="3039762" y="1902940"/>
                </a:lnTo>
                <a:lnTo>
                  <a:pt x="2842054" y="2187146"/>
                </a:lnTo>
                <a:lnTo>
                  <a:pt x="2150075" y="2187146"/>
                </a:lnTo>
                <a:lnTo>
                  <a:pt x="1668162" y="2211859"/>
                </a:lnTo>
                <a:lnTo>
                  <a:pt x="1173892" y="2211859"/>
                </a:lnTo>
                <a:lnTo>
                  <a:pt x="877330" y="2150075"/>
                </a:lnTo>
                <a:lnTo>
                  <a:pt x="605481" y="2199502"/>
                </a:lnTo>
                <a:lnTo>
                  <a:pt x="296562" y="2162432"/>
                </a:lnTo>
                <a:lnTo>
                  <a:pt x="197708" y="1841157"/>
                </a:lnTo>
                <a:lnTo>
                  <a:pt x="49427" y="1346886"/>
                </a:lnTo>
                <a:lnTo>
                  <a:pt x="0" y="1124465"/>
                </a:lnTo>
                <a:lnTo>
                  <a:pt x="469557" y="840259"/>
                </a:lnTo>
                <a:close/>
              </a:path>
            </a:pathLst>
          </a:custGeom>
          <a:solidFill>
            <a:schemeClr val="bg1">
              <a:lumMod val="5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fr-FR" sz="2400" b="1" dirty="0">
                <a:solidFill>
                  <a:prstClr val="black"/>
                </a:solidFill>
              </a:rPr>
              <a:t>In VH</a:t>
            </a:r>
          </a:p>
        </p:txBody>
      </p:sp>
      <p:cxnSp>
        <p:nvCxnSpPr>
          <p:cNvPr id="161" name="Connecteur droit 160">
            <a:extLst>
              <a:ext uri="{FF2B5EF4-FFF2-40B4-BE49-F238E27FC236}">
                <a16:creationId xmlns:a16="http://schemas.microsoft.com/office/drawing/2014/main" id="{9D45C56C-7299-4C17-82BC-27B94193ABB5}"/>
              </a:ext>
            </a:extLst>
          </p:cNvPr>
          <p:cNvCxnSpPr/>
          <p:nvPr/>
        </p:nvCxnSpPr>
        <p:spPr>
          <a:xfrm flipH="1">
            <a:off x="2254250" y="5046663"/>
            <a:ext cx="7767638" cy="19050"/>
          </a:xfrm>
          <a:prstGeom prst="line">
            <a:avLst/>
          </a:prstGeom>
        </p:spPr>
        <p:style>
          <a:lnRef idx="1">
            <a:schemeClr val="accent1"/>
          </a:lnRef>
          <a:fillRef idx="0">
            <a:schemeClr val="accent1"/>
          </a:fillRef>
          <a:effectRef idx="0">
            <a:schemeClr val="accent1"/>
          </a:effectRef>
          <a:fontRef idx="minor">
            <a:schemeClr val="tx1"/>
          </a:fontRef>
        </p:style>
      </p:cxnSp>
      <p:sp>
        <p:nvSpPr>
          <p:cNvPr id="58374" name="ZoneTexte 161">
            <a:extLst>
              <a:ext uri="{FF2B5EF4-FFF2-40B4-BE49-F238E27FC236}">
                <a16:creationId xmlns:a16="http://schemas.microsoft.com/office/drawing/2014/main" id="{89756C10-A0ED-4B24-8733-A27177523691}"/>
              </a:ext>
            </a:extLst>
          </p:cNvPr>
          <p:cNvSpPr txBox="1">
            <a:spLocks noChangeArrowheads="1"/>
          </p:cNvSpPr>
          <p:nvPr/>
        </p:nvSpPr>
        <p:spPr bwMode="auto">
          <a:xfrm>
            <a:off x="5089526" y="1663701"/>
            <a:ext cx="1666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600" dirty="0">
                <a:solidFill>
                  <a:srgbClr val="000000"/>
                </a:solidFill>
                <a:cs typeface="DejaVu Sans"/>
              </a:rPr>
              <a:t>Epipolar plane</a:t>
            </a:r>
          </a:p>
        </p:txBody>
      </p:sp>
      <p:cxnSp>
        <p:nvCxnSpPr>
          <p:cNvPr id="163" name="Connecteur droit 162">
            <a:extLst>
              <a:ext uri="{FF2B5EF4-FFF2-40B4-BE49-F238E27FC236}">
                <a16:creationId xmlns:a16="http://schemas.microsoft.com/office/drawing/2014/main" id="{E594FD62-F814-4704-8E46-9C64BEE91A19}"/>
              </a:ext>
            </a:extLst>
          </p:cNvPr>
          <p:cNvCxnSpPr/>
          <p:nvPr/>
        </p:nvCxnSpPr>
        <p:spPr>
          <a:xfrm flipH="1">
            <a:off x="2254250" y="4706938"/>
            <a:ext cx="7767638" cy="19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Connecteur droit 163">
            <a:extLst>
              <a:ext uri="{FF2B5EF4-FFF2-40B4-BE49-F238E27FC236}">
                <a16:creationId xmlns:a16="http://schemas.microsoft.com/office/drawing/2014/main" id="{E57DFEDC-7938-48B4-ACF8-A68355A6C9A1}"/>
              </a:ext>
            </a:extLst>
          </p:cNvPr>
          <p:cNvCxnSpPr/>
          <p:nvPr/>
        </p:nvCxnSpPr>
        <p:spPr>
          <a:xfrm flipH="1">
            <a:off x="2254250" y="4305300"/>
            <a:ext cx="7767638" cy="20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Connecteur droit 164">
            <a:extLst>
              <a:ext uri="{FF2B5EF4-FFF2-40B4-BE49-F238E27FC236}">
                <a16:creationId xmlns:a16="http://schemas.microsoft.com/office/drawing/2014/main" id="{E34E3A98-32EE-4253-9F5B-06E6D374A93F}"/>
              </a:ext>
            </a:extLst>
          </p:cNvPr>
          <p:cNvCxnSpPr/>
          <p:nvPr/>
        </p:nvCxnSpPr>
        <p:spPr>
          <a:xfrm flipH="1">
            <a:off x="2254250" y="3703638"/>
            <a:ext cx="7767638" cy="19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Connecteur droit 166">
            <a:extLst>
              <a:ext uri="{FF2B5EF4-FFF2-40B4-BE49-F238E27FC236}">
                <a16:creationId xmlns:a16="http://schemas.microsoft.com/office/drawing/2014/main" id="{5EB7CF23-2BFB-4636-91B6-07EE5A850344}"/>
              </a:ext>
            </a:extLst>
          </p:cNvPr>
          <p:cNvCxnSpPr/>
          <p:nvPr/>
        </p:nvCxnSpPr>
        <p:spPr>
          <a:xfrm flipH="1">
            <a:off x="2254250" y="3028950"/>
            <a:ext cx="7767638" cy="19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Connecteur droit 168">
            <a:extLst>
              <a:ext uri="{FF2B5EF4-FFF2-40B4-BE49-F238E27FC236}">
                <a16:creationId xmlns:a16="http://schemas.microsoft.com/office/drawing/2014/main" id="{451BF45F-54F1-4445-BB73-717F754C0B63}"/>
              </a:ext>
            </a:extLst>
          </p:cNvPr>
          <p:cNvCxnSpPr/>
          <p:nvPr/>
        </p:nvCxnSpPr>
        <p:spPr>
          <a:xfrm flipH="1">
            <a:off x="2254250" y="5276850"/>
            <a:ext cx="7767638" cy="19050"/>
          </a:xfrm>
          <a:prstGeom prst="line">
            <a:avLst/>
          </a:prstGeom>
        </p:spPr>
        <p:style>
          <a:lnRef idx="1">
            <a:schemeClr val="accent1"/>
          </a:lnRef>
          <a:fillRef idx="0">
            <a:schemeClr val="accent1"/>
          </a:fillRef>
          <a:effectRef idx="0">
            <a:schemeClr val="accent1"/>
          </a:effectRef>
          <a:fontRef idx="minor">
            <a:schemeClr val="tx1"/>
          </a:fontRef>
        </p:style>
      </p:cxnSp>
      <p:sp>
        <p:nvSpPr>
          <p:cNvPr id="170" name="Ellipse 169">
            <a:extLst>
              <a:ext uri="{FF2B5EF4-FFF2-40B4-BE49-F238E27FC236}">
                <a16:creationId xmlns:a16="http://schemas.microsoft.com/office/drawing/2014/main" id="{B215789D-05DF-4D17-B2DB-4472DB10A99A}"/>
              </a:ext>
            </a:extLst>
          </p:cNvPr>
          <p:cNvSpPr>
            <a:spLocks noChangeAspect="1"/>
          </p:cNvSpPr>
          <p:nvPr/>
        </p:nvSpPr>
        <p:spPr>
          <a:xfrm>
            <a:off x="4826000" y="50133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71" name="Ellipse 170">
            <a:extLst>
              <a:ext uri="{FF2B5EF4-FFF2-40B4-BE49-F238E27FC236}">
                <a16:creationId xmlns:a16="http://schemas.microsoft.com/office/drawing/2014/main" id="{65785F9C-7F24-41F8-A48E-5CDB0099C01C}"/>
              </a:ext>
            </a:extLst>
          </p:cNvPr>
          <p:cNvSpPr>
            <a:spLocks noChangeAspect="1"/>
          </p:cNvSpPr>
          <p:nvPr/>
        </p:nvSpPr>
        <p:spPr>
          <a:xfrm>
            <a:off x="5157788" y="50133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72" name="Ellipse 171">
            <a:extLst>
              <a:ext uri="{FF2B5EF4-FFF2-40B4-BE49-F238E27FC236}">
                <a16:creationId xmlns:a16="http://schemas.microsoft.com/office/drawing/2014/main" id="{C8A472EA-5990-4562-9804-45B5F8493C7F}"/>
              </a:ext>
            </a:extLst>
          </p:cNvPr>
          <p:cNvSpPr>
            <a:spLocks noChangeAspect="1"/>
          </p:cNvSpPr>
          <p:nvPr/>
        </p:nvSpPr>
        <p:spPr>
          <a:xfrm>
            <a:off x="5487988" y="50133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73" name="Ellipse 172">
            <a:extLst>
              <a:ext uri="{FF2B5EF4-FFF2-40B4-BE49-F238E27FC236}">
                <a16:creationId xmlns:a16="http://schemas.microsoft.com/office/drawing/2014/main" id="{DEFF2448-0556-4BFE-B132-CC6BDE82CB0A}"/>
              </a:ext>
            </a:extLst>
          </p:cNvPr>
          <p:cNvSpPr>
            <a:spLocks noChangeAspect="1"/>
          </p:cNvSpPr>
          <p:nvPr/>
        </p:nvSpPr>
        <p:spPr>
          <a:xfrm>
            <a:off x="5819775" y="50133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74" name="Ellipse 173">
            <a:extLst>
              <a:ext uri="{FF2B5EF4-FFF2-40B4-BE49-F238E27FC236}">
                <a16:creationId xmlns:a16="http://schemas.microsoft.com/office/drawing/2014/main" id="{42A89070-D9C1-4369-B732-9FE2DAB0B61F}"/>
              </a:ext>
            </a:extLst>
          </p:cNvPr>
          <p:cNvSpPr>
            <a:spLocks noChangeAspect="1"/>
          </p:cNvSpPr>
          <p:nvPr/>
        </p:nvSpPr>
        <p:spPr>
          <a:xfrm>
            <a:off x="6149975" y="50133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77" name="Ellipse 176">
            <a:extLst>
              <a:ext uri="{FF2B5EF4-FFF2-40B4-BE49-F238E27FC236}">
                <a16:creationId xmlns:a16="http://schemas.microsoft.com/office/drawing/2014/main" id="{43BC1656-92A7-4CEB-BA04-E52794BF0FA8}"/>
              </a:ext>
            </a:extLst>
          </p:cNvPr>
          <p:cNvSpPr>
            <a:spLocks noChangeAspect="1"/>
          </p:cNvSpPr>
          <p:nvPr/>
        </p:nvSpPr>
        <p:spPr>
          <a:xfrm>
            <a:off x="6481763" y="50133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78" name="Ellipse 177">
            <a:extLst>
              <a:ext uri="{FF2B5EF4-FFF2-40B4-BE49-F238E27FC236}">
                <a16:creationId xmlns:a16="http://schemas.microsoft.com/office/drawing/2014/main" id="{8538B60A-C2B4-4141-9E25-C447E3F36222}"/>
              </a:ext>
            </a:extLst>
          </p:cNvPr>
          <p:cNvSpPr>
            <a:spLocks noChangeAspect="1"/>
          </p:cNvSpPr>
          <p:nvPr/>
        </p:nvSpPr>
        <p:spPr>
          <a:xfrm>
            <a:off x="6811963" y="50133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79" name="Ellipse 178">
            <a:extLst>
              <a:ext uri="{FF2B5EF4-FFF2-40B4-BE49-F238E27FC236}">
                <a16:creationId xmlns:a16="http://schemas.microsoft.com/office/drawing/2014/main" id="{280C3BBC-8D49-4393-BECD-74B81728EAC8}"/>
              </a:ext>
            </a:extLst>
          </p:cNvPr>
          <p:cNvSpPr>
            <a:spLocks noChangeAspect="1"/>
          </p:cNvSpPr>
          <p:nvPr/>
        </p:nvSpPr>
        <p:spPr>
          <a:xfrm>
            <a:off x="7143750" y="50133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80" name="Ellipse 179">
            <a:extLst>
              <a:ext uri="{FF2B5EF4-FFF2-40B4-BE49-F238E27FC236}">
                <a16:creationId xmlns:a16="http://schemas.microsoft.com/office/drawing/2014/main" id="{B7017AB3-6D86-4BB4-8430-8136412801E6}"/>
              </a:ext>
            </a:extLst>
          </p:cNvPr>
          <p:cNvSpPr>
            <a:spLocks noChangeAspect="1"/>
          </p:cNvSpPr>
          <p:nvPr/>
        </p:nvSpPr>
        <p:spPr>
          <a:xfrm>
            <a:off x="4860925" y="46577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82" name="Ellipse 181">
            <a:extLst>
              <a:ext uri="{FF2B5EF4-FFF2-40B4-BE49-F238E27FC236}">
                <a16:creationId xmlns:a16="http://schemas.microsoft.com/office/drawing/2014/main" id="{2202E7B0-ACCF-4CC6-851E-614983EECF1B}"/>
              </a:ext>
            </a:extLst>
          </p:cNvPr>
          <p:cNvSpPr>
            <a:spLocks noChangeAspect="1"/>
          </p:cNvSpPr>
          <p:nvPr/>
        </p:nvSpPr>
        <p:spPr>
          <a:xfrm>
            <a:off x="5360988" y="46577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83" name="Ellipse 182">
            <a:extLst>
              <a:ext uri="{FF2B5EF4-FFF2-40B4-BE49-F238E27FC236}">
                <a16:creationId xmlns:a16="http://schemas.microsoft.com/office/drawing/2014/main" id="{409072F0-2D3F-4AFE-926D-9E640A820B49}"/>
              </a:ext>
            </a:extLst>
          </p:cNvPr>
          <p:cNvSpPr>
            <a:spLocks noChangeAspect="1"/>
          </p:cNvSpPr>
          <p:nvPr/>
        </p:nvSpPr>
        <p:spPr>
          <a:xfrm>
            <a:off x="5862638" y="46577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84" name="Ellipse 183">
            <a:extLst>
              <a:ext uri="{FF2B5EF4-FFF2-40B4-BE49-F238E27FC236}">
                <a16:creationId xmlns:a16="http://schemas.microsoft.com/office/drawing/2014/main" id="{65ED0180-7F6C-4264-AE04-4612C3D9453F}"/>
              </a:ext>
            </a:extLst>
          </p:cNvPr>
          <p:cNvSpPr>
            <a:spLocks noChangeAspect="1"/>
          </p:cNvSpPr>
          <p:nvPr/>
        </p:nvSpPr>
        <p:spPr>
          <a:xfrm>
            <a:off x="6362700" y="46577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85" name="Ellipse 184">
            <a:extLst>
              <a:ext uri="{FF2B5EF4-FFF2-40B4-BE49-F238E27FC236}">
                <a16:creationId xmlns:a16="http://schemas.microsoft.com/office/drawing/2014/main" id="{20813E5A-06BD-4FA8-8BE9-FC827CCA26B4}"/>
              </a:ext>
            </a:extLst>
          </p:cNvPr>
          <p:cNvSpPr>
            <a:spLocks noChangeAspect="1"/>
          </p:cNvSpPr>
          <p:nvPr/>
        </p:nvSpPr>
        <p:spPr>
          <a:xfrm>
            <a:off x="6864350" y="46577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86" name="Ellipse 185">
            <a:extLst>
              <a:ext uri="{FF2B5EF4-FFF2-40B4-BE49-F238E27FC236}">
                <a16:creationId xmlns:a16="http://schemas.microsoft.com/office/drawing/2014/main" id="{F17929AB-D80C-4A4A-9990-17F621D46C49}"/>
              </a:ext>
            </a:extLst>
          </p:cNvPr>
          <p:cNvSpPr>
            <a:spLocks noChangeAspect="1"/>
          </p:cNvSpPr>
          <p:nvPr/>
        </p:nvSpPr>
        <p:spPr>
          <a:xfrm>
            <a:off x="7366000" y="4657725"/>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87" name="Ellipse 186">
            <a:extLst>
              <a:ext uri="{FF2B5EF4-FFF2-40B4-BE49-F238E27FC236}">
                <a16:creationId xmlns:a16="http://schemas.microsoft.com/office/drawing/2014/main" id="{D5BEC68F-C5AA-4073-A38A-E9D013FCC97E}"/>
              </a:ext>
            </a:extLst>
          </p:cNvPr>
          <p:cNvSpPr>
            <a:spLocks noChangeAspect="1"/>
          </p:cNvSpPr>
          <p:nvPr/>
        </p:nvSpPr>
        <p:spPr>
          <a:xfrm>
            <a:off x="4635500" y="4259263"/>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88" name="Ellipse 187">
            <a:extLst>
              <a:ext uri="{FF2B5EF4-FFF2-40B4-BE49-F238E27FC236}">
                <a16:creationId xmlns:a16="http://schemas.microsoft.com/office/drawing/2014/main" id="{7CA9FE62-0FDF-4655-AFAF-C4CB6880047F}"/>
              </a:ext>
            </a:extLst>
          </p:cNvPr>
          <p:cNvSpPr>
            <a:spLocks noChangeAspect="1"/>
          </p:cNvSpPr>
          <p:nvPr/>
        </p:nvSpPr>
        <p:spPr>
          <a:xfrm>
            <a:off x="5348288" y="4259263"/>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89" name="Ellipse 188">
            <a:extLst>
              <a:ext uri="{FF2B5EF4-FFF2-40B4-BE49-F238E27FC236}">
                <a16:creationId xmlns:a16="http://schemas.microsoft.com/office/drawing/2014/main" id="{56F75239-5E55-4E3C-8125-9FEF0D265312}"/>
              </a:ext>
            </a:extLst>
          </p:cNvPr>
          <p:cNvSpPr>
            <a:spLocks noChangeAspect="1"/>
          </p:cNvSpPr>
          <p:nvPr/>
        </p:nvSpPr>
        <p:spPr>
          <a:xfrm>
            <a:off x="6062663" y="4259263"/>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90" name="Ellipse 189">
            <a:extLst>
              <a:ext uri="{FF2B5EF4-FFF2-40B4-BE49-F238E27FC236}">
                <a16:creationId xmlns:a16="http://schemas.microsoft.com/office/drawing/2014/main" id="{7E3ED197-4E6D-4ED2-A479-9934F0D95BFB}"/>
              </a:ext>
            </a:extLst>
          </p:cNvPr>
          <p:cNvSpPr>
            <a:spLocks noChangeAspect="1"/>
          </p:cNvSpPr>
          <p:nvPr/>
        </p:nvSpPr>
        <p:spPr>
          <a:xfrm>
            <a:off x="6775450" y="4259263"/>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91" name="Ellipse 190">
            <a:extLst>
              <a:ext uri="{FF2B5EF4-FFF2-40B4-BE49-F238E27FC236}">
                <a16:creationId xmlns:a16="http://schemas.microsoft.com/office/drawing/2014/main" id="{2814270C-24F0-48D4-B1B4-0FF2602DEF16}"/>
              </a:ext>
            </a:extLst>
          </p:cNvPr>
          <p:cNvSpPr>
            <a:spLocks noChangeAspect="1"/>
          </p:cNvSpPr>
          <p:nvPr/>
        </p:nvSpPr>
        <p:spPr>
          <a:xfrm>
            <a:off x="7488238" y="4259263"/>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92" name="Ellipse 191">
            <a:extLst>
              <a:ext uri="{FF2B5EF4-FFF2-40B4-BE49-F238E27FC236}">
                <a16:creationId xmlns:a16="http://schemas.microsoft.com/office/drawing/2014/main" id="{CF3072BF-0665-4C82-8D89-5DA13A4FE9F7}"/>
              </a:ext>
            </a:extLst>
          </p:cNvPr>
          <p:cNvSpPr>
            <a:spLocks noChangeAspect="1"/>
          </p:cNvSpPr>
          <p:nvPr/>
        </p:nvSpPr>
        <p:spPr>
          <a:xfrm>
            <a:off x="5419725" y="3670300"/>
            <a:ext cx="109538"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93" name="Ellipse 192">
            <a:extLst>
              <a:ext uri="{FF2B5EF4-FFF2-40B4-BE49-F238E27FC236}">
                <a16:creationId xmlns:a16="http://schemas.microsoft.com/office/drawing/2014/main" id="{7072A268-A2CA-4307-9556-2A0F31B4707D}"/>
              </a:ext>
            </a:extLst>
          </p:cNvPr>
          <p:cNvSpPr>
            <a:spLocks noChangeAspect="1"/>
          </p:cNvSpPr>
          <p:nvPr/>
        </p:nvSpPr>
        <p:spPr>
          <a:xfrm>
            <a:off x="6450013" y="3670300"/>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94" name="Ellipse 193">
            <a:extLst>
              <a:ext uri="{FF2B5EF4-FFF2-40B4-BE49-F238E27FC236}">
                <a16:creationId xmlns:a16="http://schemas.microsoft.com/office/drawing/2014/main" id="{626CD92B-B29E-40B5-B19F-518D664E248A}"/>
              </a:ext>
            </a:extLst>
          </p:cNvPr>
          <p:cNvSpPr>
            <a:spLocks noChangeAspect="1"/>
          </p:cNvSpPr>
          <p:nvPr/>
        </p:nvSpPr>
        <p:spPr>
          <a:xfrm>
            <a:off x="7478713" y="3670300"/>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95" name="Ellipse 194">
            <a:extLst>
              <a:ext uri="{FF2B5EF4-FFF2-40B4-BE49-F238E27FC236}">
                <a16:creationId xmlns:a16="http://schemas.microsoft.com/office/drawing/2014/main" id="{199262C8-9A99-497B-B231-3BB382C6C35B}"/>
              </a:ext>
            </a:extLst>
          </p:cNvPr>
          <p:cNvSpPr>
            <a:spLocks noChangeAspect="1"/>
          </p:cNvSpPr>
          <p:nvPr/>
        </p:nvSpPr>
        <p:spPr>
          <a:xfrm>
            <a:off x="8237538" y="2997200"/>
            <a:ext cx="107950" cy="107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grpSp>
        <p:nvGrpSpPr>
          <p:cNvPr id="58403" name="Groupe 195">
            <a:extLst>
              <a:ext uri="{FF2B5EF4-FFF2-40B4-BE49-F238E27FC236}">
                <a16:creationId xmlns:a16="http://schemas.microsoft.com/office/drawing/2014/main" id="{2F08D54F-2F5C-4D92-8A23-9BEFFF2B4C54}"/>
              </a:ext>
            </a:extLst>
          </p:cNvPr>
          <p:cNvGrpSpPr>
            <a:grpSpLocks/>
          </p:cNvGrpSpPr>
          <p:nvPr/>
        </p:nvGrpSpPr>
        <p:grpSpPr bwMode="auto">
          <a:xfrm>
            <a:off x="2516189" y="2997200"/>
            <a:ext cx="7261225" cy="2332038"/>
            <a:chOff x="900729" y="1859700"/>
            <a:chExt cx="7260640" cy="2332593"/>
          </a:xfrm>
        </p:grpSpPr>
        <p:sp>
          <p:nvSpPr>
            <p:cNvPr id="197" name="Ellipse 196">
              <a:extLst>
                <a:ext uri="{FF2B5EF4-FFF2-40B4-BE49-F238E27FC236}">
                  <a16:creationId xmlns:a16="http://schemas.microsoft.com/office/drawing/2014/main" id="{07FBA7B8-8891-4BB1-BA75-BE62FEF58E57}"/>
                </a:ext>
              </a:extLst>
            </p:cNvPr>
            <p:cNvSpPr>
              <a:spLocks noChangeAspect="1"/>
            </p:cNvSpPr>
            <p:nvPr/>
          </p:nvSpPr>
          <p:spPr>
            <a:xfrm>
              <a:off x="2289679"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98" name="Ellipse 197">
              <a:extLst>
                <a:ext uri="{FF2B5EF4-FFF2-40B4-BE49-F238E27FC236}">
                  <a16:creationId xmlns:a16="http://schemas.microsoft.com/office/drawing/2014/main" id="{636BBEF5-3303-4482-A69E-1754D080A955}"/>
                </a:ext>
              </a:extLst>
            </p:cNvPr>
            <p:cNvSpPr>
              <a:spLocks noChangeAspect="1"/>
            </p:cNvSpPr>
            <p:nvPr/>
          </p:nvSpPr>
          <p:spPr>
            <a:xfrm>
              <a:off x="2542072"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99" name="Ellipse 198">
              <a:extLst>
                <a:ext uri="{FF2B5EF4-FFF2-40B4-BE49-F238E27FC236}">
                  <a16:creationId xmlns:a16="http://schemas.microsoft.com/office/drawing/2014/main" id="{0EBBCDC8-EBF8-4AB7-9663-9E3D03172860}"/>
                </a:ext>
              </a:extLst>
            </p:cNvPr>
            <p:cNvSpPr>
              <a:spLocks noChangeAspect="1"/>
            </p:cNvSpPr>
            <p:nvPr/>
          </p:nvSpPr>
          <p:spPr>
            <a:xfrm>
              <a:off x="2794463"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0" name="Ellipse 199">
              <a:extLst>
                <a:ext uri="{FF2B5EF4-FFF2-40B4-BE49-F238E27FC236}">
                  <a16:creationId xmlns:a16="http://schemas.microsoft.com/office/drawing/2014/main" id="{FD3280E2-B49B-4DB6-9ABC-21F6BD700A38}"/>
                </a:ext>
              </a:extLst>
            </p:cNvPr>
            <p:cNvSpPr>
              <a:spLocks noChangeAspect="1"/>
            </p:cNvSpPr>
            <p:nvPr/>
          </p:nvSpPr>
          <p:spPr>
            <a:xfrm>
              <a:off x="3046856"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1" name="Ellipse 200">
              <a:extLst>
                <a:ext uri="{FF2B5EF4-FFF2-40B4-BE49-F238E27FC236}">
                  <a16:creationId xmlns:a16="http://schemas.microsoft.com/office/drawing/2014/main" id="{5E06BC10-846D-461C-BD35-19B1469AE052}"/>
                </a:ext>
              </a:extLst>
            </p:cNvPr>
            <p:cNvSpPr>
              <a:spLocks noChangeAspect="1"/>
            </p:cNvSpPr>
            <p:nvPr/>
          </p:nvSpPr>
          <p:spPr>
            <a:xfrm>
              <a:off x="3299248"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2" name="Ellipse 201">
              <a:extLst>
                <a:ext uri="{FF2B5EF4-FFF2-40B4-BE49-F238E27FC236}">
                  <a16:creationId xmlns:a16="http://schemas.microsoft.com/office/drawing/2014/main" id="{B5EF566D-09AA-4F25-AF3A-4795D8EA65F0}"/>
                </a:ext>
              </a:extLst>
            </p:cNvPr>
            <p:cNvSpPr>
              <a:spLocks noChangeAspect="1"/>
            </p:cNvSpPr>
            <p:nvPr/>
          </p:nvSpPr>
          <p:spPr>
            <a:xfrm>
              <a:off x="3551640"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3" name="Ellipse 202">
              <a:extLst>
                <a:ext uri="{FF2B5EF4-FFF2-40B4-BE49-F238E27FC236}">
                  <a16:creationId xmlns:a16="http://schemas.microsoft.com/office/drawing/2014/main" id="{B7965358-630D-474F-9B99-ADD48C0F0D9A}"/>
                </a:ext>
              </a:extLst>
            </p:cNvPr>
            <p:cNvSpPr>
              <a:spLocks noChangeAspect="1"/>
            </p:cNvSpPr>
            <p:nvPr/>
          </p:nvSpPr>
          <p:spPr>
            <a:xfrm>
              <a:off x="3804032" y="4084317"/>
              <a:ext cx="109529"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4" name="Ellipse 203">
              <a:extLst>
                <a:ext uri="{FF2B5EF4-FFF2-40B4-BE49-F238E27FC236}">
                  <a16:creationId xmlns:a16="http://schemas.microsoft.com/office/drawing/2014/main" id="{22A5CC08-4DE0-4AF9-BC9F-01EF276CD833}"/>
                </a:ext>
              </a:extLst>
            </p:cNvPr>
            <p:cNvSpPr>
              <a:spLocks noChangeAspect="1"/>
            </p:cNvSpPr>
            <p:nvPr/>
          </p:nvSpPr>
          <p:spPr>
            <a:xfrm>
              <a:off x="4056425" y="4084317"/>
              <a:ext cx="109528"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5" name="Ellipse 204">
              <a:extLst>
                <a:ext uri="{FF2B5EF4-FFF2-40B4-BE49-F238E27FC236}">
                  <a16:creationId xmlns:a16="http://schemas.microsoft.com/office/drawing/2014/main" id="{FD7742D0-D91E-45B7-8C4A-E48266B871A5}"/>
                </a:ext>
              </a:extLst>
            </p:cNvPr>
            <p:cNvSpPr>
              <a:spLocks noChangeAspect="1"/>
            </p:cNvSpPr>
            <p:nvPr/>
          </p:nvSpPr>
          <p:spPr>
            <a:xfrm>
              <a:off x="4310404"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6" name="Ellipse 205">
              <a:extLst>
                <a:ext uri="{FF2B5EF4-FFF2-40B4-BE49-F238E27FC236}">
                  <a16:creationId xmlns:a16="http://schemas.microsoft.com/office/drawing/2014/main" id="{208AF63E-083B-46B2-BCF2-B699C144E147}"/>
                </a:ext>
              </a:extLst>
            </p:cNvPr>
            <p:cNvSpPr>
              <a:spLocks noChangeAspect="1"/>
            </p:cNvSpPr>
            <p:nvPr/>
          </p:nvSpPr>
          <p:spPr>
            <a:xfrm>
              <a:off x="4562796"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7" name="Ellipse 206">
              <a:extLst>
                <a:ext uri="{FF2B5EF4-FFF2-40B4-BE49-F238E27FC236}">
                  <a16:creationId xmlns:a16="http://schemas.microsoft.com/office/drawing/2014/main" id="{D7048F6E-DD36-448D-9407-C60843E4CDDE}"/>
                </a:ext>
              </a:extLst>
            </p:cNvPr>
            <p:cNvSpPr>
              <a:spLocks noChangeAspect="1"/>
            </p:cNvSpPr>
            <p:nvPr/>
          </p:nvSpPr>
          <p:spPr>
            <a:xfrm>
              <a:off x="4815189"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8" name="Ellipse 207">
              <a:extLst>
                <a:ext uri="{FF2B5EF4-FFF2-40B4-BE49-F238E27FC236}">
                  <a16:creationId xmlns:a16="http://schemas.microsoft.com/office/drawing/2014/main" id="{F731530C-0184-4A30-BDE6-50C47B768F46}"/>
                </a:ext>
              </a:extLst>
            </p:cNvPr>
            <p:cNvSpPr>
              <a:spLocks noChangeAspect="1"/>
            </p:cNvSpPr>
            <p:nvPr/>
          </p:nvSpPr>
          <p:spPr>
            <a:xfrm>
              <a:off x="5067580"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09" name="Ellipse 208">
              <a:extLst>
                <a:ext uri="{FF2B5EF4-FFF2-40B4-BE49-F238E27FC236}">
                  <a16:creationId xmlns:a16="http://schemas.microsoft.com/office/drawing/2014/main" id="{A9F57580-B687-4C35-8923-5EEA3CFEB1B2}"/>
                </a:ext>
              </a:extLst>
            </p:cNvPr>
            <p:cNvSpPr>
              <a:spLocks noChangeAspect="1"/>
            </p:cNvSpPr>
            <p:nvPr/>
          </p:nvSpPr>
          <p:spPr>
            <a:xfrm>
              <a:off x="5319973"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0" name="Ellipse 209">
              <a:extLst>
                <a:ext uri="{FF2B5EF4-FFF2-40B4-BE49-F238E27FC236}">
                  <a16:creationId xmlns:a16="http://schemas.microsoft.com/office/drawing/2014/main" id="{1D4F4C38-AA00-4DF3-9FCD-7B7D29E01362}"/>
                </a:ext>
              </a:extLst>
            </p:cNvPr>
            <p:cNvSpPr>
              <a:spLocks noChangeAspect="1"/>
            </p:cNvSpPr>
            <p:nvPr/>
          </p:nvSpPr>
          <p:spPr>
            <a:xfrm>
              <a:off x="5572365"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1" name="Ellipse 210">
              <a:extLst>
                <a:ext uri="{FF2B5EF4-FFF2-40B4-BE49-F238E27FC236}">
                  <a16:creationId xmlns:a16="http://schemas.microsoft.com/office/drawing/2014/main" id="{0C647370-6794-4A41-A451-6AEE464E70ED}"/>
                </a:ext>
              </a:extLst>
            </p:cNvPr>
            <p:cNvSpPr>
              <a:spLocks noChangeAspect="1"/>
            </p:cNvSpPr>
            <p:nvPr/>
          </p:nvSpPr>
          <p:spPr>
            <a:xfrm>
              <a:off x="5824757"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2" name="Ellipse 211">
              <a:extLst>
                <a:ext uri="{FF2B5EF4-FFF2-40B4-BE49-F238E27FC236}">
                  <a16:creationId xmlns:a16="http://schemas.microsoft.com/office/drawing/2014/main" id="{45F9190A-CF2C-4883-880B-C1BED52CF4EF}"/>
                </a:ext>
              </a:extLst>
            </p:cNvPr>
            <p:cNvSpPr>
              <a:spLocks noChangeAspect="1"/>
            </p:cNvSpPr>
            <p:nvPr/>
          </p:nvSpPr>
          <p:spPr>
            <a:xfrm>
              <a:off x="6077149"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3" name="Ellipse 212">
              <a:extLst>
                <a:ext uri="{FF2B5EF4-FFF2-40B4-BE49-F238E27FC236}">
                  <a16:creationId xmlns:a16="http://schemas.microsoft.com/office/drawing/2014/main" id="{A1AFC598-343B-4A85-9141-FDD249737C3E}"/>
                </a:ext>
              </a:extLst>
            </p:cNvPr>
            <p:cNvSpPr>
              <a:spLocks noChangeAspect="1"/>
            </p:cNvSpPr>
            <p:nvPr/>
          </p:nvSpPr>
          <p:spPr>
            <a:xfrm>
              <a:off x="6329542"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4" name="Ellipse 213">
              <a:extLst>
                <a:ext uri="{FF2B5EF4-FFF2-40B4-BE49-F238E27FC236}">
                  <a16:creationId xmlns:a16="http://schemas.microsoft.com/office/drawing/2014/main" id="{8447350F-7B99-43C6-A6B1-7C79381F05C9}"/>
                </a:ext>
              </a:extLst>
            </p:cNvPr>
            <p:cNvSpPr>
              <a:spLocks noChangeAspect="1"/>
            </p:cNvSpPr>
            <p:nvPr/>
          </p:nvSpPr>
          <p:spPr>
            <a:xfrm>
              <a:off x="6581933" y="4084317"/>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5" name="Ellipse 214">
              <a:extLst>
                <a:ext uri="{FF2B5EF4-FFF2-40B4-BE49-F238E27FC236}">
                  <a16:creationId xmlns:a16="http://schemas.microsoft.com/office/drawing/2014/main" id="{A8A3CEDF-77A7-47A6-9DE8-168511A18D40}"/>
                </a:ext>
              </a:extLst>
            </p:cNvPr>
            <p:cNvSpPr>
              <a:spLocks noChangeAspect="1"/>
            </p:cNvSpPr>
            <p:nvPr/>
          </p:nvSpPr>
          <p:spPr>
            <a:xfrm>
              <a:off x="2216660" y="3876305"/>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6" name="Ellipse 215">
              <a:extLst>
                <a:ext uri="{FF2B5EF4-FFF2-40B4-BE49-F238E27FC236}">
                  <a16:creationId xmlns:a16="http://schemas.microsoft.com/office/drawing/2014/main" id="{2E846DEE-6496-4D18-8F56-66C356B4E423}"/>
                </a:ext>
              </a:extLst>
            </p:cNvPr>
            <p:cNvSpPr>
              <a:spLocks noChangeAspect="1"/>
            </p:cNvSpPr>
            <p:nvPr/>
          </p:nvSpPr>
          <p:spPr>
            <a:xfrm>
              <a:off x="2548421" y="3876305"/>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7" name="Ellipse 216">
              <a:extLst>
                <a:ext uri="{FF2B5EF4-FFF2-40B4-BE49-F238E27FC236}">
                  <a16:creationId xmlns:a16="http://schemas.microsoft.com/office/drawing/2014/main" id="{E8AAEC7F-765E-49E7-B087-FEB6AF65624F}"/>
                </a:ext>
              </a:extLst>
            </p:cNvPr>
            <p:cNvSpPr>
              <a:spLocks noChangeAspect="1"/>
            </p:cNvSpPr>
            <p:nvPr/>
          </p:nvSpPr>
          <p:spPr>
            <a:xfrm>
              <a:off x="2878595" y="3876305"/>
              <a:ext cx="109528"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8" name="Ellipse 217">
              <a:extLst>
                <a:ext uri="{FF2B5EF4-FFF2-40B4-BE49-F238E27FC236}">
                  <a16:creationId xmlns:a16="http://schemas.microsoft.com/office/drawing/2014/main" id="{30C39977-B006-47EF-98F0-4472906042CF}"/>
                </a:ext>
              </a:extLst>
            </p:cNvPr>
            <p:cNvSpPr>
              <a:spLocks noChangeAspect="1"/>
            </p:cNvSpPr>
            <p:nvPr/>
          </p:nvSpPr>
          <p:spPr>
            <a:xfrm>
              <a:off x="5859679" y="3876305"/>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19" name="Ellipse 218">
              <a:extLst>
                <a:ext uri="{FF2B5EF4-FFF2-40B4-BE49-F238E27FC236}">
                  <a16:creationId xmlns:a16="http://schemas.microsoft.com/office/drawing/2014/main" id="{7AC4BC7D-CD27-42D0-A462-ED68207DF7A4}"/>
                </a:ext>
              </a:extLst>
            </p:cNvPr>
            <p:cNvSpPr>
              <a:spLocks noChangeAspect="1"/>
            </p:cNvSpPr>
            <p:nvPr/>
          </p:nvSpPr>
          <p:spPr>
            <a:xfrm>
              <a:off x="6189853" y="3876305"/>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0" name="Ellipse 219">
              <a:extLst>
                <a:ext uri="{FF2B5EF4-FFF2-40B4-BE49-F238E27FC236}">
                  <a16:creationId xmlns:a16="http://schemas.microsoft.com/office/drawing/2014/main" id="{5453A026-3931-4EA2-A59E-53B0F6B56B12}"/>
                </a:ext>
              </a:extLst>
            </p:cNvPr>
            <p:cNvSpPr>
              <a:spLocks noChangeAspect="1"/>
            </p:cNvSpPr>
            <p:nvPr/>
          </p:nvSpPr>
          <p:spPr>
            <a:xfrm>
              <a:off x="6521613" y="3876305"/>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1" name="Ellipse 220">
              <a:extLst>
                <a:ext uri="{FF2B5EF4-FFF2-40B4-BE49-F238E27FC236}">
                  <a16:creationId xmlns:a16="http://schemas.microsoft.com/office/drawing/2014/main" id="{2516934E-B4AE-482A-A003-44FCCCE71EE1}"/>
                </a:ext>
              </a:extLst>
            </p:cNvPr>
            <p:cNvSpPr>
              <a:spLocks noChangeAspect="1"/>
            </p:cNvSpPr>
            <p:nvPr/>
          </p:nvSpPr>
          <p:spPr>
            <a:xfrm>
              <a:off x="2243646" y="352062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2" name="Ellipse 221">
              <a:extLst>
                <a:ext uri="{FF2B5EF4-FFF2-40B4-BE49-F238E27FC236}">
                  <a16:creationId xmlns:a16="http://schemas.microsoft.com/office/drawing/2014/main" id="{B8459D93-DD45-4EC5-9C6D-D760E2EBCBAB}"/>
                </a:ext>
              </a:extLst>
            </p:cNvPr>
            <p:cNvSpPr>
              <a:spLocks noChangeAspect="1"/>
            </p:cNvSpPr>
            <p:nvPr/>
          </p:nvSpPr>
          <p:spPr>
            <a:xfrm>
              <a:off x="2743668" y="352062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3" name="Ellipse 222">
              <a:extLst>
                <a:ext uri="{FF2B5EF4-FFF2-40B4-BE49-F238E27FC236}">
                  <a16:creationId xmlns:a16="http://schemas.microsoft.com/office/drawing/2014/main" id="{8414AAB2-FB0D-4EA8-913A-8D84781075D8}"/>
                </a:ext>
              </a:extLst>
            </p:cNvPr>
            <p:cNvSpPr>
              <a:spLocks noChangeAspect="1"/>
            </p:cNvSpPr>
            <p:nvPr/>
          </p:nvSpPr>
          <p:spPr>
            <a:xfrm>
              <a:off x="6250173" y="352062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4" name="Ellipse 223">
              <a:extLst>
                <a:ext uri="{FF2B5EF4-FFF2-40B4-BE49-F238E27FC236}">
                  <a16:creationId xmlns:a16="http://schemas.microsoft.com/office/drawing/2014/main" id="{D407ECB6-C32D-4848-B7AD-E1B36DF50F17}"/>
                </a:ext>
              </a:extLst>
            </p:cNvPr>
            <p:cNvSpPr>
              <a:spLocks noChangeAspect="1"/>
            </p:cNvSpPr>
            <p:nvPr/>
          </p:nvSpPr>
          <p:spPr>
            <a:xfrm>
              <a:off x="2307141" y="3122063"/>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5" name="Ellipse 224">
              <a:extLst>
                <a:ext uri="{FF2B5EF4-FFF2-40B4-BE49-F238E27FC236}">
                  <a16:creationId xmlns:a16="http://schemas.microsoft.com/office/drawing/2014/main" id="{1B20D2B6-12EC-47DA-BCAF-47CE5F0A4AC6}"/>
                </a:ext>
              </a:extLst>
            </p:cNvPr>
            <p:cNvSpPr>
              <a:spLocks noChangeAspect="1"/>
            </p:cNvSpPr>
            <p:nvPr/>
          </p:nvSpPr>
          <p:spPr>
            <a:xfrm>
              <a:off x="6586696" y="3122063"/>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6" name="Ellipse 225">
              <a:extLst>
                <a:ext uri="{FF2B5EF4-FFF2-40B4-BE49-F238E27FC236}">
                  <a16:creationId xmlns:a16="http://schemas.microsoft.com/office/drawing/2014/main" id="{B9765C40-D75E-4B8F-91E4-30E0C2338440}"/>
                </a:ext>
              </a:extLst>
            </p:cNvPr>
            <p:cNvSpPr>
              <a:spLocks noChangeAspect="1"/>
            </p:cNvSpPr>
            <p:nvPr/>
          </p:nvSpPr>
          <p:spPr>
            <a:xfrm>
              <a:off x="1746798" y="253296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7" name="Ellipse 226">
              <a:extLst>
                <a:ext uri="{FF2B5EF4-FFF2-40B4-BE49-F238E27FC236}">
                  <a16:creationId xmlns:a16="http://schemas.microsoft.com/office/drawing/2014/main" id="{C6E55296-DC05-41C2-8D1A-D634154F3CA5}"/>
                </a:ext>
              </a:extLst>
            </p:cNvPr>
            <p:cNvSpPr>
              <a:spLocks noChangeAspect="1"/>
            </p:cNvSpPr>
            <p:nvPr/>
          </p:nvSpPr>
          <p:spPr>
            <a:xfrm>
              <a:off x="2775415" y="253296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8" name="Ellipse 227">
              <a:extLst>
                <a:ext uri="{FF2B5EF4-FFF2-40B4-BE49-F238E27FC236}">
                  <a16:creationId xmlns:a16="http://schemas.microsoft.com/office/drawing/2014/main" id="{3075F2B2-C845-49B6-BF9F-263D02A7E7D9}"/>
                </a:ext>
              </a:extLst>
            </p:cNvPr>
            <p:cNvSpPr>
              <a:spLocks noChangeAspect="1"/>
            </p:cNvSpPr>
            <p:nvPr/>
          </p:nvSpPr>
          <p:spPr>
            <a:xfrm>
              <a:off x="6891471" y="2532960"/>
              <a:ext cx="109528"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29" name="Ellipse 228">
              <a:extLst>
                <a:ext uri="{FF2B5EF4-FFF2-40B4-BE49-F238E27FC236}">
                  <a16:creationId xmlns:a16="http://schemas.microsoft.com/office/drawing/2014/main" id="{8C27BC11-B261-4268-954E-FE4C8A8C8DE6}"/>
                </a:ext>
              </a:extLst>
            </p:cNvPr>
            <p:cNvSpPr>
              <a:spLocks noChangeAspect="1"/>
            </p:cNvSpPr>
            <p:nvPr/>
          </p:nvSpPr>
          <p:spPr>
            <a:xfrm>
              <a:off x="900729" y="185970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30" name="Ellipse 229">
              <a:extLst>
                <a:ext uri="{FF2B5EF4-FFF2-40B4-BE49-F238E27FC236}">
                  <a16:creationId xmlns:a16="http://schemas.microsoft.com/office/drawing/2014/main" id="{80E33D49-D70A-4D33-A4ED-75248D1941E9}"/>
                </a:ext>
              </a:extLst>
            </p:cNvPr>
            <p:cNvSpPr>
              <a:spLocks noChangeAspect="1"/>
            </p:cNvSpPr>
            <p:nvPr/>
          </p:nvSpPr>
          <p:spPr>
            <a:xfrm>
              <a:off x="2330951" y="185970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31" name="Ellipse 230">
              <a:extLst>
                <a:ext uri="{FF2B5EF4-FFF2-40B4-BE49-F238E27FC236}">
                  <a16:creationId xmlns:a16="http://schemas.microsoft.com/office/drawing/2014/main" id="{A7887B65-3DD0-4EAE-9716-7F076ABAE030}"/>
                </a:ext>
              </a:extLst>
            </p:cNvPr>
            <p:cNvSpPr>
              <a:spLocks noChangeAspect="1"/>
            </p:cNvSpPr>
            <p:nvPr/>
          </p:nvSpPr>
          <p:spPr>
            <a:xfrm>
              <a:off x="3761174" y="185970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32" name="Ellipse 231">
              <a:extLst>
                <a:ext uri="{FF2B5EF4-FFF2-40B4-BE49-F238E27FC236}">
                  <a16:creationId xmlns:a16="http://schemas.microsoft.com/office/drawing/2014/main" id="{3A9CCDE0-1747-4401-BA7D-A89CE0DA4B48}"/>
                </a:ext>
              </a:extLst>
            </p:cNvPr>
            <p:cNvSpPr>
              <a:spLocks noChangeAspect="1"/>
            </p:cNvSpPr>
            <p:nvPr/>
          </p:nvSpPr>
          <p:spPr>
            <a:xfrm>
              <a:off x="5192983" y="185970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33" name="Ellipse 232">
              <a:extLst>
                <a:ext uri="{FF2B5EF4-FFF2-40B4-BE49-F238E27FC236}">
                  <a16:creationId xmlns:a16="http://schemas.microsoft.com/office/drawing/2014/main" id="{E37C0F07-12F4-4F44-9125-AFC79A5C62BC}"/>
                </a:ext>
              </a:extLst>
            </p:cNvPr>
            <p:cNvSpPr>
              <a:spLocks noChangeAspect="1"/>
            </p:cNvSpPr>
            <p:nvPr/>
          </p:nvSpPr>
          <p:spPr>
            <a:xfrm>
              <a:off x="8053428" y="1859700"/>
              <a:ext cx="107941" cy="10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grpSp>
      <p:sp>
        <p:nvSpPr>
          <p:cNvPr id="234" name="Rectangle avec flèche vers la droite 233">
            <a:extLst>
              <a:ext uri="{FF2B5EF4-FFF2-40B4-BE49-F238E27FC236}">
                <a16:creationId xmlns:a16="http://schemas.microsoft.com/office/drawing/2014/main" id="{A0EEE50E-F2FA-4FB1-9E4B-3546E7E80A51}"/>
              </a:ext>
            </a:extLst>
          </p:cNvPr>
          <p:cNvSpPr/>
          <p:nvPr/>
        </p:nvSpPr>
        <p:spPr>
          <a:xfrm>
            <a:off x="1755776" y="2968625"/>
            <a:ext cx="500063" cy="204788"/>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fr-FR" sz="1050" dirty="0">
                <a:solidFill>
                  <a:prstClr val="white"/>
                </a:solidFill>
              </a:rPr>
              <a:t>-2</a:t>
            </a:r>
          </a:p>
        </p:txBody>
      </p:sp>
      <p:sp>
        <p:nvSpPr>
          <p:cNvPr id="235" name="Rectangle avec flèche vers la droite 234">
            <a:extLst>
              <a:ext uri="{FF2B5EF4-FFF2-40B4-BE49-F238E27FC236}">
                <a16:creationId xmlns:a16="http://schemas.microsoft.com/office/drawing/2014/main" id="{DC65820B-3BFC-4879-B9C0-41D6677EF3E1}"/>
              </a:ext>
            </a:extLst>
          </p:cNvPr>
          <p:cNvSpPr/>
          <p:nvPr/>
        </p:nvSpPr>
        <p:spPr>
          <a:xfrm>
            <a:off x="1755775" y="3625851"/>
            <a:ext cx="509588" cy="20796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fr-FR" sz="1050" dirty="0">
                <a:solidFill>
                  <a:prstClr val="white"/>
                </a:solidFill>
              </a:rPr>
              <a:t>-1</a:t>
            </a:r>
          </a:p>
        </p:txBody>
      </p:sp>
      <p:sp>
        <p:nvSpPr>
          <p:cNvPr id="236" name="Rectangle avec flèche vers la droite 235">
            <a:extLst>
              <a:ext uri="{FF2B5EF4-FFF2-40B4-BE49-F238E27FC236}">
                <a16:creationId xmlns:a16="http://schemas.microsoft.com/office/drawing/2014/main" id="{3197E988-D756-44B3-8972-ACBFF1EA46F0}"/>
              </a:ext>
            </a:extLst>
          </p:cNvPr>
          <p:cNvSpPr/>
          <p:nvPr/>
        </p:nvSpPr>
        <p:spPr>
          <a:xfrm>
            <a:off x="1755775" y="4235451"/>
            <a:ext cx="509588" cy="20796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fr-FR" sz="1050" dirty="0">
                <a:solidFill>
                  <a:prstClr val="white"/>
                </a:solidFill>
              </a:rPr>
              <a:t>0</a:t>
            </a:r>
          </a:p>
        </p:txBody>
      </p:sp>
      <p:sp>
        <p:nvSpPr>
          <p:cNvPr id="237" name="Rectangle avec flèche vers la droite 236">
            <a:extLst>
              <a:ext uri="{FF2B5EF4-FFF2-40B4-BE49-F238E27FC236}">
                <a16:creationId xmlns:a16="http://schemas.microsoft.com/office/drawing/2014/main" id="{1ED7A94C-00C8-42CC-9D24-1E65C98261A6}"/>
              </a:ext>
            </a:extLst>
          </p:cNvPr>
          <p:cNvSpPr/>
          <p:nvPr/>
        </p:nvSpPr>
        <p:spPr>
          <a:xfrm>
            <a:off x="1755775" y="4645026"/>
            <a:ext cx="490538" cy="2000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r>
              <a:rPr lang="fr-FR" sz="1050" dirty="0">
                <a:solidFill>
                  <a:prstClr val="white"/>
                </a:solidFill>
              </a:rPr>
              <a:t>1</a:t>
            </a:r>
          </a:p>
        </p:txBody>
      </p:sp>
      <p:sp>
        <p:nvSpPr>
          <p:cNvPr id="238" name="Rectangle avec flèche vers la droite 237">
            <a:extLst>
              <a:ext uri="{FF2B5EF4-FFF2-40B4-BE49-F238E27FC236}">
                <a16:creationId xmlns:a16="http://schemas.microsoft.com/office/drawing/2014/main" id="{1D4066A9-8785-4457-98B9-E1C09823D9B3}"/>
              </a:ext>
            </a:extLst>
          </p:cNvPr>
          <p:cNvSpPr>
            <a:spLocks noRot="1" noChangeAspect="1" noMove="1" noResize="1" noEditPoints="1" noAdjustHandles="1" noChangeArrowheads="1" noChangeShapeType="1" noTextEdit="1"/>
          </p:cNvSpPr>
          <p:nvPr/>
        </p:nvSpPr>
        <p:spPr>
          <a:xfrm>
            <a:off x="1755538" y="5206248"/>
            <a:ext cx="499982" cy="204962"/>
          </a:xfrm>
          <a:prstGeom prst="rightArrowCallout">
            <a:avLst/>
          </a:prstGeom>
          <a:blipFill>
            <a:blip r:embed="rId3"/>
            <a:stretch>
              <a:fillRect/>
            </a:stretch>
          </a:blipFill>
        </p:spPr>
        <p:txBody>
          <a:bodyPr/>
          <a:lstStyle/>
          <a:p>
            <a:r>
              <a:rPr lang="fr-FR">
                <a:noFill/>
              </a:rPr>
              <a:t> </a:t>
            </a:r>
          </a:p>
        </p:txBody>
      </p:sp>
      <p:grpSp>
        <p:nvGrpSpPr>
          <p:cNvPr id="58409" name="Groupe 238">
            <a:extLst>
              <a:ext uri="{FF2B5EF4-FFF2-40B4-BE49-F238E27FC236}">
                <a16:creationId xmlns:a16="http://schemas.microsoft.com/office/drawing/2014/main" id="{65477D2D-472C-4528-9A15-D6E0DF7B395A}"/>
              </a:ext>
            </a:extLst>
          </p:cNvPr>
          <p:cNvGrpSpPr>
            <a:grpSpLocks/>
          </p:cNvGrpSpPr>
          <p:nvPr/>
        </p:nvGrpSpPr>
        <p:grpSpPr bwMode="auto">
          <a:xfrm>
            <a:off x="6553200" y="968376"/>
            <a:ext cx="3563938" cy="1579563"/>
            <a:chOff x="5029695" y="968969"/>
            <a:chExt cx="3564102" cy="1579237"/>
          </a:xfrm>
        </p:grpSpPr>
        <p:cxnSp>
          <p:nvCxnSpPr>
            <p:cNvPr id="240" name="Connecteur droit 239">
              <a:extLst>
                <a:ext uri="{FF2B5EF4-FFF2-40B4-BE49-F238E27FC236}">
                  <a16:creationId xmlns:a16="http://schemas.microsoft.com/office/drawing/2014/main" id="{968FF203-AAD3-409D-BE30-AAB70D3DE5B9}"/>
                </a:ext>
              </a:extLst>
            </p:cNvPr>
            <p:cNvCxnSpPr/>
            <p:nvPr/>
          </p:nvCxnSpPr>
          <p:spPr>
            <a:xfrm>
              <a:off x="7161806" y="2068880"/>
              <a:ext cx="1431991" cy="4761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8453" name="Image 240">
              <a:extLst>
                <a:ext uri="{FF2B5EF4-FFF2-40B4-BE49-F238E27FC236}">
                  <a16:creationId xmlns:a16="http://schemas.microsoft.com/office/drawing/2014/main" id="{7F335751-FBAF-4686-BF9B-AD5C8494B6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8266" y="1362036"/>
              <a:ext cx="845150" cy="92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2" name="Connecteur droit 241">
              <a:extLst>
                <a:ext uri="{FF2B5EF4-FFF2-40B4-BE49-F238E27FC236}">
                  <a16:creationId xmlns:a16="http://schemas.microsoft.com/office/drawing/2014/main" id="{034552C7-DA4E-4008-875A-B4F5FAAA4000}"/>
                </a:ext>
              </a:extLst>
            </p:cNvPr>
            <p:cNvCxnSpPr/>
            <p:nvPr/>
          </p:nvCxnSpPr>
          <p:spPr>
            <a:xfrm flipH="1">
              <a:off x="7815886" y="1081659"/>
              <a:ext cx="760447" cy="493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Connecteur droit 242">
              <a:extLst>
                <a:ext uri="{FF2B5EF4-FFF2-40B4-BE49-F238E27FC236}">
                  <a16:creationId xmlns:a16="http://schemas.microsoft.com/office/drawing/2014/main" id="{65A8393C-1EFF-46E8-876E-E50899742165}"/>
                </a:ext>
              </a:extLst>
            </p:cNvPr>
            <p:cNvCxnSpPr/>
            <p:nvPr/>
          </p:nvCxnSpPr>
          <p:spPr>
            <a:xfrm>
              <a:off x="8574746" y="1080071"/>
              <a:ext cx="15876" cy="1036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Connecteur droit 243">
              <a:extLst>
                <a:ext uri="{FF2B5EF4-FFF2-40B4-BE49-F238E27FC236}">
                  <a16:creationId xmlns:a16="http://schemas.microsoft.com/office/drawing/2014/main" id="{729A4860-19FF-4DD1-9E42-3507E2F71887}"/>
                </a:ext>
              </a:extLst>
            </p:cNvPr>
            <p:cNvCxnSpPr/>
            <p:nvPr/>
          </p:nvCxnSpPr>
          <p:spPr>
            <a:xfrm>
              <a:off x="7801598" y="1592728"/>
              <a:ext cx="4763" cy="955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Connecteur droit 244">
              <a:extLst>
                <a:ext uri="{FF2B5EF4-FFF2-40B4-BE49-F238E27FC236}">
                  <a16:creationId xmlns:a16="http://schemas.microsoft.com/office/drawing/2014/main" id="{05622B61-19DA-41FD-A5AA-9EFF5F8A1B89}"/>
                </a:ext>
              </a:extLst>
            </p:cNvPr>
            <p:cNvCxnSpPr/>
            <p:nvPr/>
          </p:nvCxnSpPr>
          <p:spPr>
            <a:xfrm flipH="1">
              <a:off x="7806361" y="2116495"/>
              <a:ext cx="784261" cy="428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Connecteur droit 245">
              <a:extLst>
                <a:ext uri="{FF2B5EF4-FFF2-40B4-BE49-F238E27FC236}">
                  <a16:creationId xmlns:a16="http://schemas.microsoft.com/office/drawing/2014/main" id="{EA8D03D6-9258-4AB9-BC1A-A2F65AEDA422}"/>
                </a:ext>
              </a:extLst>
            </p:cNvPr>
            <p:cNvCxnSpPr/>
            <p:nvPr/>
          </p:nvCxnSpPr>
          <p:spPr>
            <a:xfrm flipH="1">
              <a:off x="6325155" y="1587966"/>
              <a:ext cx="14907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Connecteur droit 246">
              <a:extLst>
                <a:ext uri="{FF2B5EF4-FFF2-40B4-BE49-F238E27FC236}">
                  <a16:creationId xmlns:a16="http://schemas.microsoft.com/office/drawing/2014/main" id="{ADA3BABB-A9DB-4EB5-B40E-1AF7141F3A92}"/>
                </a:ext>
              </a:extLst>
            </p:cNvPr>
            <p:cNvCxnSpPr/>
            <p:nvPr/>
          </p:nvCxnSpPr>
          <p:spPr>
            <a:xfrm flipH="1">
              <a:off x="7103065" y="1080071"/>
              <a:ext cx="14748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Connecteur droit 247">
              <a:extLst>
                <a:ext uri="{FF2B5EF4-FFF2-40B4-BE49-F238E27FC236}">
                  <a16:creationId xmlns:a16="http://schemas.microsoft.com/office/drawing/2014/main" id="{A75F58D0-70D1-40C0-B4B2-7C57171574E7}"/>
                </a:ext>
              </a:extLst>
            </p:cNvPr>
            <p:cNvCxnSpPr/>
            <p:nvPr/>
          </p:nvCxnSpPr>
          <p:spPr>
            <a:xfrm flipH="1">
              <a:off x="6328330" y="1078484"/>
              <a:ext cx="774736" cy="504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Connecteur droit 248">
              <a:extLst>
                <a:ext uri="{FF2B5EF4-FFF2-40B4-BE49-F238E27FC236}">
                  <a16:creationId xmlns:a16="http://schemas.microsoft.com/office/drawing/2014/main" id="{0EF244D4-5B2B-4297-81D0-3F5E6A6115EA}"/>
                </a:ext>
              </a:extLst>
            </p:cNvPr>
            <p:cNvCxnSpPr/>
            <p:nvPr/>
          </p:nvCxnSpPr>
          <p:spPr>
            <a:xfrm>
              <a:off x="6328330" y="1586380"/>
              <a:ext cx="4763" cy="914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Connecteur droit 249">
              <a:extLst>
                <a:ext uri="{FF2B5EF4-FFF2-40B4-BE49-F238E27FC236}">
                  <a16:creationId xmlns:a16="http://schemas.microsoft.com/office/drawing/2014/main" id="{FF177D20-65F4-40FB-9087-2841BC7E95F4}"/>
                </a:ext>
              </a:extLst>
            </p:cNvPr>
            <p:cNvCxnSpPr/>
            <p:nvPr/>
          </p:nvCxnSpPr>
          <p:spPr>
            <a:xfrm flipH="1" flipV="1">
              <a:off x="6336268" y="2497416"/>
              <a:ext cx="1470093" cy="49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Connecteur droit 250">
              <a:extLst>
                <a:ext uri="{FF2B5EF4-FFF2-40B4-BE49-F238E27FC236}">
                  <a16:creationId xmlns:a16="http://schemas.microsoft.com/office/drawing/2014/main" id="{814C7D16-065A-42FE-9195-006D6C8A9C40}"/>
                </a:ext>
              </a:extLst>
            </p:cNvPr>
            <p:cNvCxnSpPr/>
            <p:nvPr/>
          </p:nvCxnSpPr>
          <p:spPr>
            <a:xfrm>
              <a:off x="7103065" y="1084833"/>
              <a:ext cx="0" cy="96341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2" name="Connecteur droit 251">
              <a:extLst>
                <a:ext uri="{FF2B5EF4-FFF2-40B4-BE49-F238E27FC236}">
                  <a16:creationId xmlns:a16="http://schemas.microsoft.com/office/drawing/2014/main" id="{675F9CC2-C8CF-45A9-A5FB-CA52D0CEAAF4}"/>
                </a:ext>
              </a:extLst>
            </p:cNvPr>
            <p:cNvCxnSpPr/>
            <p:nvPr/>
          </p:nvCxnSpPr>
          <p:spPr>
            <a:xfrm flipH="1">
              <a:off x="6341030" y="2073641"/>
              <a:ext cx="787436" cy="41901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3" name="Forme libre 252">
              <a:extLst>
                <a:ext uri="{FF2B5EF4-FFF2-40B4-BE49-F238E27FC236}">
                  <a16:creationId xmlns:a16="http://schemas.microsoft.com/office/drawing/2014/main" id="{3CCA10C7-BEF6-43D2-8338-612AB5483A26}"/>
                </a:ext>
              </a:extLst>
            </p:cNvPr>
            <p:cNvSpPr/>
            <p:nvPr/>
          </p:nvSpPr>
          <p:spPr>
            <a:xfrm>
              <a:off x="6341030" y="1613361"/>
              <a:ext cx="2216252" cy="439647"/>
            </a:xfrm>
            <a:custGeom>
              <a:avLst/>
              <a:gdLst>
                <a:gd name="connsiteX0" fmla="*/ 2267712 w 2267712"/>
                <a:gd name="connsiteY0" fmla="*/ 0 h 451104"/>
                <a:gd name="connsiteX1" fmla="*/ 1463040 w 2267712"/>
                <a:gd name="connsiteY1" fmla="*/ 451104 h 451104"/>
                <a:gd name="connsiteX2" fmla="*/ 0 w 2267712"/>
                <a:gd name="connsiteY2" fmla="*/ 445008 h 451104"/>
                <a:gd name="connsiteX3" fmla="*/ 743712 w 2267712"/>
                <a:gd name="connsiteY3" fmla="*/ 12192 h 451104"/>
                <a:gd name="connsiteX4" fmla="*/ 902208 w 2267712"/>
                <a:gd name="connsiteY4" fmla="*/ 24384 h 451104"/>
                <a:gd name="connsiteX5" fmla="*/ 859536 w 2267712"/>
                <a:gd name="connsiteY5" fmla="*/ 134112 h 451104"/>
                <a:gd name="connsiteX6" fmla="*/ 1005840 w 2267712"/>
                <a:gd name="connsiteY6" fmla="*/ 140208 h 451104"/>
                <a:gd name="connsiteX7" fmla="*/ 1109472 w 2267712"/>
                <a:gd name="connsiteY7" fmla="*/ 146304 h 451104"/>
                <a:gd name="connsiteX8" fmla="*/ 1182624 w 2267712"/>
                <a:gd name="connsiteY8" fmla="*/ 128016 h 451104"/>
                <a:gd name="connsiteX9" fmla="*/ 1389888 w 2267712"/>
                <a:gd name="connsiteY9" fmla="*/ 128016 h 451104"/>
                <a:gd name="connsiteX10" fmla="*/ 1456944 w 2267712"/>
                <a:gd name="connsiteY10" fmla="*/ 176784 h 451104"/>
                <a:gd name="connsiteX11" fmla="*/ 1487424 w 2267712"/>
                <a:gd name="connsiteY11" fmla="*/ 128016 h 451104"/>
                <a:gd name="connsiteX12" fmla="*/ 1481328 w 2267712"/>
                <a:gd name="connsiteY12" fmla="*/ 54864 h 451104"/>
                <a:gd name="connsiteX13" fmla="*/ 2267712 w 2267712"/>
                <a:gd name="connsiteY13" fmla="*/ 0 h 451104"/>
                <a:gd name="connsiteX0" fmla="*/ 2216912 w 2216912"/>
                <a:gd name="connsiteY0" fmla="*/ 3048 h 438912"/>
                <a:gd name="connsiteX1" fmla="*/ 1463040 w 2216912"/>
                <a:gd name="connsiteY1" fmla="*/ 438912 h 438912"/>
                <a:gd name="connsiteX2" fmla="*/ 0 w 2216912"/>
                <a:gd name="connsiteY2" fmla="*/ 432816 h 438912"/>
                <a:gd name="connsiteX3" fmla="*/ 743712 w 2216912"/>
                <a:gd name="connsiteY3" fmla="*/ 0 h 438912"/>
                <a:gd name="connsiteX4" fmla="*/ 902208 w 2216912"/>
                <a:gd name="connsiteY4" fmla="*/ 12192 h 438912"/>
                <a:gd name="connsiteX5" fmla="*/ 859536 w 2216912"/>
                <a:gd name="connsiteY5" fmla="*/ 121920 h 438912"/>
                <a:gd name="connsiteX6" fmla="*/ 1005840 w 2216912"/>
                <a:gd name="connsiteY6" fmla="*/ 128016 h 438912"/>
                <a:gd name="connsiteX7" fmla="*/ 1109472 w 2216912"/>
                <a:gd name="connsiteY7" fmla="*/ 134112 h 438912"/>
                <a:gd name="connsiteX8" fmla="*/ 1182624 w 2216912"/>
                <a:gd name="connsiteY8" fmla="*/ 115824 h 438912"/>
                <a:gd name="connsiteX9" fmla="*/ 1389888 w 2216912"/>
                <a:gd name="connsiteY9" fmla="*/ 115824 h 438912"/>
                <a:gd name="connsiteX10" fmla="*/ 1456944 w 2216912"/>
                <a:gd name="connsiteY10" fmla="*/ 164592 h 438912"/>
                <a:gd name="connsiteX11" fmla="*/ 1487424 w 2216912"/>
                <a:gd name="connsiteY11" fmla="*/ 115824 h 438912"/>
                <a:gd name="connsiteX12" fmla="*/ 1481328 w 2216912"/>
                <a:gd name="connsiteY12" fmla="*/ 42672 h 438912"/>
                <a:gd name="connsiteX13" fmla="*/ 2216912 w 2216912"/>
                <a:gd name="connsiteY13" fmla="*/ 3048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6912" h="438912">
                  <a:moveTo>
                    <a:pt x="2216912" y="3048"/>
                  </a:moveTo>
                  <a:lnTo>
                    <a:pt x="1463040" y="438912"/>
                  </a:lnTo>
                  <a:lnTo>
                    <a:pt x="0" y="432816"/>
                  </a:lnTo>
                  <a:lnTo>
                    <a:pt x="743712" y="0"/>
                  </a:lnTo>
                  <a:lnTo>
                    <a:pt x="902208" y="12192"/>
                  </a:lnTo>
                  <a:lnTo>
                    <a:pt x="859536" y="121920"/>
                  </a:lnTo>
                  <a:lnTo>
                    <a:pt x="1005840" y="128016"/>
                  </a:lnTo>
                  <a:lnTo>
                    <a:pt x="1109472" y="134112"/>
                  </a:lnTo>
                  <a:lnTo>
                    <a:pt x="1182624" y="115824"/>
                  </a:lnTo>
                  <a:lnTo>
                    <a:pt x="1389888" y="115824"/>
                  </a:lnTo>
                  <a:lnTo>
                    <a:pt x="1456944" y="164592"/>
                  </a:lnTo>
                  <a:lnTo>
                    <a:pt x="1487424" y="115824"/>
                  </a:lnTo>
                  <a:lnTo>
                    <a:pt x="1481328" y="42672"/>
                  </a:lnTo>
                  <a:lnTo>
                    <a:pt x="2216912" y="3048"/>
                  </a:lnTo>
                  <a:close/>
                </a:path>
              </a:pathLst>
            </a:cu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sp>
          <p:nvSpPr>
            <p:cNvPr id="58466" name="ZoneTexte 253">
              <a:extLst>
                <a:ext uri="{FF2B5EF4-FFF2-40B4-BE49-F238E27FC236}">
                  <a16:creationId xmlns:a16="http://schemas.microsoft.com/office/drawing/2014/main" id="{1BD2F418-1B24-48BA-B751-A640D52D9558}"/>
                </a:ext>
              </a:extLst>
            </p:cNvPr>
            <p:cNvSpPr txBox="1">
              <a:spLocks noChangeArrowheads="1"/>
            </p:cNvSpPr>
            <p:nvPr/>
          </p:nvSpPr>
          <p:spPr bwMode="auto">
            <a:xfrm>
              <a:off x="5029695" y="968969"/>
              <a:ext cx="20218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err="1">
                  <a:solidFill>
                    <a:srgbClr val="000000"/>
                  </a:solidFill>
                  <a:cs typeface="DejaVu Sans"/>
                </a:rPr>
                <a:t>Volumic</a:t>
              </a:r>
              <a:r>
                <a:rPr lang="fr-FR" altLang="fr-FR" dirty="0">
                  <a:solidFill>
                    <a:srgbClr val="000000"/>
                  </a:solidFill>
                  <a:cs typeface="DejaVu Sans"/>
                </a:rPr>
                <a:t> </a:t>
              </a:r>
              <a:r>
                <a:rPr lang="fr-FR" altLang="fr-FR" dirty="0" err="1">
                  <a:solidFill>
                    <a:srgbClr val="000000"/>
                  </a:solidFill>
                  <a:cs typeface="DejaVu Sans"/>
                </a:rPr>
                <a:t>space</a:t>
              </a:r>
              <a:endParaRPr lang="fr-FR" altLang="fr-FR" dirty="0">
                <a:solidFill>
                  <a:srgbClr val="000000"/>
                </a:solidFill>
                <a:cs typeface="DejaVu Sans"/>
              </a:endParaRPr>
            </a:p>
          </p:txBody>
        </p:sp>
      </p:grpSp>
      <p:sp>
        <p:nvSpPr>
          <p:cNvPr id="58410" name="ZoneTexte 254">
            <a:extLst>
              <a:ext uri="{FF2B5EF4-FFF2-40B4-BE49-F238E27FC236}">
                <a16:creationId xmlns:a16="http://schemas.microsoft.com/office/drawing/2014/main" id="{AA3C78C5-0350-4477-89F6-7C2C2F194AA4}"/>
              </a:ext>
            </a:extLst>
          </p:cNvPr>
          <p:cNvSpPr txBox="1">
            <a:spLocks noChangeArrowheads="1"/>
          </p:cNvSpPr>
          <p:nvPr/>
        </p:nvSpPr>
        <p:spPr bwMode="auto">
          <a:xfrm>
            <a:off x="2257425" y="2376489"/>
            <a:ext cx="2020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err="1">
                <a:solidFill>
                  <a:srgbClr val="000000"/>
                </a:solidFill>
                <a:cs typeface="DejaVu Sans"/>
              </a:rPr>
              <a:t>Disparity</a:t>
            </a:r>
            <a:r>
              <a:rPr lang="fr-FR" altLang="fr-FR" dirty="0">
                <a:solidFill>
                  <a:srgbClr val="000000"/>
                </a:solidFill>
                <a:cs typeface="DejaVu Sans"/>
              </a:rPr>
              <a:t> </a:t>
            </a:r>
            <a:r>
              <a:rPr lang="fr-FR" altLang="fr-FR" dirty="0" err="1">
                <a:solidFill>
                  <a:srgbClr val="000000"/>
                </a:solidFill>
                <a:cs typeface="DejaVu Sans"/>
              </a:rPr>
              <a:t>space</a:t>
            </a:r>
            <a:endParaRPr lang="fr-FR" altLang="fr-FR" dirty="0">
              <a:solidFill>
                <a:srgbClr val="000000"/>
              </a:solidFill>
              <a:cs typeface="DejaVu Sans"/>
            </a:endParaRPr>
          </a:p>
        </p:txBody>
      </p:sp>
      <p:cxnSp>
        <p:nvCxnSpPr>
          <p:cNvPr id="256" name="Connecteur droit avec flèche 255">
            <a:extLst>
              <a:ext uri="{FF2B5EF4-FFF2-40B4-BE49-F238E27FC236}">
                <a16:creationId xmlns:a16="http://schemas.microsoft.com/office/drawing/2014/main" id="{7F766709-450E-40AE-8BC0-6B575B1E2664}"/>
              </a:ext>
            </a:extLst>
          </p:cNvPr>
          <p:cNvCxnSpPr>
            <a:stCxn id="58374" idx="3"/>
          </p:cNvCxnSpPr>
          <p:nvPr/>
        </p:nvCxnSpPr>
        <p:spPr>
          <a:xfrm>
            <a:off x="6756400" y="1833564"/>
            <a:ext cx="1422400" cy="122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7" name="Connecteur droit avec flèche 256">
            <a:extLst>
              <a:ext uri="{FF2B5EF4-FFF2-40B4-BE49-F238E27FC236}">
                <a16:creationId xmlns:a16="http://schemas.microsoft.com/office/drawing/2014/main" id="{0A9D33DD-E2C5-46EF-9E5B-48B08765EB3C}"/>
              </a:ext>
            </a:extLst>
          </p:cNvPr>
          <p:cNvCxnSpPr>
            <a:stCxn id="58374" idx="2"/>
          </p:cNvCxnSpPr>
          <p:nvPr/>
        </p:nvCxnSpPr>
        <p:spPr>
          <a:xfrm flipH="1">
            <a:off x="5911851" y="2003425"/>
            <a:ext cx="11113" cy="947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413" name="ZoneTexte 257">
            <a:extLst>
              <a:ext uri="{FF2B5EF4-FFF2-40B4-BE49-F238E27FC236}">
                <a16:creationId xmlns:a16="http://schemas.microsoft.com/office/drawing/2014/main" id="{870F563A-1CC6-487D-85F5-129CBD20784F}"/>
              </a:ext>
            </a:extLst>
          </p:cNvPr>
          <p:cNvSpPr txBox="1">
            <a:spLocks noChangeArrowheads="1"/>
          </p:cNvSpPr>
          <p:nvPr/>
        </p:nvSpPr>
        <p:spPr bwMode="auto">
          <a:xfrm>
            <a:off x="8361363" y="2449514"/>
            <a:ext cx="2957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a:solidFill>
                  <a:srgbClr val="000000"/>
                </a:solidFill>
                <a:cs typeface="DejaVu Sans"/>
              </a:rPr>
              <a:t>Initial </a:t>
            </a:r>
            <a:r>
              <a:rPr lang="fr-FR" altLang="fr-FR" dirty="0" err="1">
                <a:solidFill>
                  <a:srgbClr val="000000"/>
                </a:solidFill>
                <a:cs typeface="DejaVu Sans"/>
              </a:rPr>
              <a:t>visual</a:t>
            </a:r>
            <a:r>
              <a:rPr lang="fr-FR" altLang="fr-FR" dirty="0">
                <a:solidFill>
                  <a:srgbClr val="000000"/>
                </a:solidFill>
                <a:cs typeface="DejaVu Sans"/>
              </a:rPr>
              <a:t> </a:t>
            </a:r>
            <a:r>
              <a:rPr lang="fr-FR" altLang="fr-FR" dirty="0" err="1">
                <a:solidFill>
                  <a:srgbClr val="000000"/>
                </a:solidFill>
                <a:cs typeface="DejaVu Sans"/>
              </a:rPr>
              <a:t>hull</a:t>
            </a:r>
            <a:endParaRPr lang="fr-FR" altLang="fr-FR" dirty="0">
              <a:solidFill>
                <a:srgbClr val="000000"/>
              </a:solidFill>
              <a:cs typeface="DejaVu Sans"/>
            </a:endParaRPr>
          </a:p>
        </p:txBody>
      </p:sp>
      <p:sp>
        <p:nvSpPr>
          <p:cNvPr id="260" name="Ellipse 259">
            <a:extLst>
              <a:ext uri="{FF2B5EF4-FFF2-40B4-BE49-F238E27FC236}">
                <a16:creationId xmlns:a16="http://schemas.microsoft.com/office/drawing/2014/main" id="{9F0ADA6F-8E9B-4509-8F6C-8BF801237471}"/>
              </a:ext>
            </a:extLst>
          </p:cNvPr>
          <p:cNvSpPr>
            <a:spLocks noChangeAspect="1"/>
          </p:cNvSpPr>
          <p:nvPr/>
        </p:nvSpPr>
        <p:spPr>
          <a:xfrm>
            <a:off x="3905250"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61" name="Ellipse 260">
            <a:extLst>
              <a:ext uri="{FF2B5EF4-FFF2-40B4-BE49-F238E27FC236}">
                <a16:creationId xmlns:a16="http://schemas.microsoft.com/office/drawing/2014/main" id="{57FCF206-5B80-4AC3-BA4B-AE3F3CE3FFF0}"/>
              </a:ext>
            </a:extLst>
          </p:cNvPr>
          <p:cNvSpPr>
            <a:spLocks noChangeAspect="1"/>
          </p:cNvSpPr>
          <p:nvPr/>
        </p:nvSpPr>
        <p:spPr>
          <a:xfrm>
            <a:off x="4157663"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62" name="Ellipse 261">
            <a:extLst>
              <a:ext uri="{FF2B5EF4-FFF2-40B4-BE49-F238E27FC236}">
                <a16:creationId xmlns:a16="http://schemas.microsoft.com/office/drawing/2014/main" id="{162076F7-8F6B-4E7F-B302-52AB32EA2C28}"/>
              </a:ext>
            </a:extLst>
          </p:cNvPr>
          <p:cNvSpPr>
            <a:spLocks noChangeAspect="1"/>
          </p:cNvSpPr>
          <p:nvPr/>
        </p:nvSpPr>
        <p:spPr>
          <a:xfrm>
            <a:off x="4410075"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63" name="Ellipse 262">
            <a:extLst>
              <a:ext uri="{FF2B5EF4-FFF2-40B4-BE49-F238E27FC236}">
                <a16:creationId xmlns:a16="http://schemas.microsoft.com/office/drawing/2014/main" id="{77703C10-E553-4BB7-80FB-7D169AC97783}"/>
              </a:ext>
            </a:extLst>
          </p:cNvPr>
          <p:cNvSpPr>
            <a:spLocks noChangeAspect="1"/>
          </p:cNvSpPr>
          <p:nvPr/>
        </p:nvSpPr>
        <p:spPr>
          <a:xfrm>
            <a:off x="4662488"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64" name="Ellipse 263">
            <a:extLst>
              <a:ext uri="{FF2B5EF4-FFF2-40B4-BE49-F238E27FC236}">
                <a16:creationId xmlns:a16="http://schemas.microsoft.com/office/drawing/2014/main" id="{0A701AD2-92D9-4B17-89D7-4596F5E141F9}"/>
              </a:ext>
            </a:extLst>
          </p:cNvPr>
          <p:cNvSpPr>
            <a:spLocks noChangeAspect="1"/>
          </p:cNvSpPr>
          <p:nvPr/>
        </p:nvSpPr>
        <p:spPr>
          <a:xfrm>
            <a:off x="4914900"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65" name="Ellipse 264">
            <a:extLst>
              <a:ext uri="{FF2B5EF4-FFF2-40B4-BE49-F238E27FC236}">
                <a16:creationId xmlns:a16="http://schemas.microsoft.com/office/drawing/2014/main" id="{8C618A93-BE2E-4D1C-872A-5FB61E157E4D}"/>
              </a:ext>
            </a:extLst>
          </p:cNvPr>
          <p:cNvSpPr>
            <a:spLocks noChangeAspect="1"/>
          </p:cNvSpPr>
          <p:nvPr/>
        </p:nvSpPr>
        <p:spPr>
          <a:xfrm>
            <a:off x="5167313"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66" name="Ellipse 265">
            <a:extLst>
              <a:ext uri="{FF2B5EF4-FFF2-40B4-BE49-F238E27FC236}">
                <a16:creationId xmlns:a16="http://schemas.microsoft.com/office/drawing/2014/main" id="{74576F49-F357-43ED-9765-10BEB3F4D660}"/>
              </a:ext>
            </a:extLst>
          </p:cNvPr>
          <p:cNvSpPr>
            <a:spLocks noChangeAspect="1"/>
          </p:cNvSpPr>
          <p:nvPr/>
        </p:nvSpPr>
        <p:spPr>
          <a:xfrm>
            <a:off x="5419725"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67" name="Ellipse 266">
            <a:extLst>
              <a:ext uri="{FF2B5EF4-FFF2-40B4-BE49-F238E27FC236}">
                <a16:creationId xmlns:a16="http://schemas.microsoft.com/office/drawing/2014/main" id="{25073F21-0D2B-4DFF-B6E3-218547B2ACA4}"/>
              </a:ext>
            </a:extLst>
          </p:cNvPr>
          <p:cNvSpPr>
            <a:spLocks noChangeAspect="1"/>
          </p:cNvSpPr>
          <p:nvPr/>
        </p:nvSpPr>
        <p:spPr>
          <a:xfrm>
            <a:off x="5672138"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68" name="Ellipse 267">
            <a:extLst>
              <a:ext uri="{FF2B5EF4-FFF2-40B4-BE49-F238E27FC236}">
                <a16:creationId xmlns:a16="http://schemas.microsoft.com/office/drawing/2014/main" id="{720407CD-9B72-4085-AD89-C02976473884}"/>
              </a:ext>
            </a:extLst>
          </p:cNvPr>
          <p:cNvSpPr>
            <a:spLocks noChangeAspect="1"/>
          </p:cNvSpPr>
          <p:nvPr/>
        </p:nvSpPr>
        <p:spPr>
          <a:xfrm>
            <a:off x="5924550"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69" name="Ellipse 268">
            <a:extLst>
              <a:ext uri="{FF2B5EF4-FFF2-40B4-BE49-F238E27FC236}">
                <a16:creationId xmlns:a16="http://schemas.microsoft.com/office/drawing/2014/main" id="{78EAACF8-1B38-4B2A-9EC7-2464587693BC}"/>
              </a:ext>
            </a:extLst>
          </p:cNvPr>
          <p:cNvSpPr>
            <a:spLocks noChangeAspect="1"/>
          </p:cNvSpPr>
          <p:nvPr/>
        </p:nvSpPr>
        <p:spPr>
          <a:xfrm>
            <a:off x="6176963"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0" name="Ellipse 269">
            <a:extLst>
              <a:ext uri="{FF2B5EF4-FFF2-40B4-BE49-F238E27FC236}">
                <a16:creationId xmlns:a16="http://schemas.microsoft.com/office/drawing/2014/main" id="{EB351622-FBC3-497C-8F2D-1D8687A79C73}"/>
              </a:ext>
            </a:extLst>
          </p:cNvPr>
          <p:cNvSpPr>
            <a:spLocks noChangeAspect="1"/>
          </p:cNvSpPr>
          <p:nvPr/>
        </p:nvSpPr>
        <p:spPr>
          <a:xfrm>
            <a:off x="6429375"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1" name="Ellipse 270">
            <a:extLst>
              <a:ext uri="{FF2B5EF4-FFF2-40B4-BE49-F238E27FC236}">
                <a16:creationId xmlns:a16="http://schemas.microsoft.com/office/drawing/2014/main" id="{8D86317C-9577-4965-9008-EEB0CF1A4C48}"/>
              </a:ext>
            </a:extLst>
          </p:cNvPr>
          <p:cNvSpPr>
            <a:spLocks noChangeAspect="1"/>
          </p:cNvSpPr>
          <p:nvPr/>
        </p:nvSpPr>
        <p:spPr>
          <a:xfrm>
            <a:off x="6681788"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2" name="Ellipse 271">
            <a:extLst>
              <a:ext uri="{FF2B5EF4-FFF2-40B4-BE49-F238E27FC236}">
                <a16:creationId xmlns:a16="http://schemas.microsoft.com/office/drawing/2014/main" id="{9F308139-B816-401D-AFAE-285E9BAA51E8}"/>
              </a:ext>
            </a:extLst>
          </p:cNvPr>
          <p:cNvSpPr>
            <a:spLocks noChangeAspect="1"/>
          </p:cNvSpPr>
          <p:nvPr/>
        </p:nvSpPr>
        <p:spPr>
          <a:xfrm>
            <a:off x="6934200"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3" name="Ellipse 272">
            <a:extLst>
              <a:ext uri="{FF2B5EF4-FFF2-40B4-BE49-F238E27FC236}">
                <a16:creationId xmlns:a16="http://schemas.microsoft.com/office/drawing/2014/main" id="{AD8C1095-C7C7-4274-8C1E-CCC43DD3A52B}"/>
              </a:ext>
            </a:extLst>
          </p:cNvPr>
          <p:cNvSpPr>
            <a:spLocks noChangeAspect="1"/>
          </p:cNvSpPr>
          <p:nvPr/>
        </p:nvSpPr>
        <p:spPr>
          <a:xfrm>
            <a:off x="7186613"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4" name="Ellipse 273">
            <a:extLst>
              <a:ext uri="{FF2B5EF4-FFF2-40B4-BE49-F238E27FC236}">
                <a16:creationId xmlns:a16="http://schemas.microsoft.com/office/drawing/2014/main" id="{F9D78C61-8B12-4A18-93CE-11CFAD8B235D}"/>
              </a:ext>
            </a:extLst>
          </p:cNvPr>
          <p:cNvSpPr>
            <a:spLocks noChangeAspect="1"/>
          </p:cNvSpPr>
          <p:nvPr/>
        </p:nvSpPr>
        <p:spPr>
          <a:xfrm>
            <a:off x="7439025"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5" name="Ellipse 274">
            <a:extLst>
              <a:ext uri="{FF2B5EF4-FFF2-40B4-BE49-F238E27FC236}">
                <a16:creationId xmlns:a16="http://schemas.microsoft.com/office/drawing/2014/main" id="{36EB47B4-0A57-49A2-926E-8EBB0ED84080}"/>
              </a:ext>
            </a:extLst>
          </p:cNvPr>
          <p:cNvSpPr>
            <a:spLocks noChangeAspect="1"/>
          </p:cNvSpPr>
          <p:nvPr/>
        </p:nvSpPr>
        <p:spPr>
          <a:xfrm>
            <a:off x="7691438"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6" name="Ellipse 275">
            <a:extLst>
              <a:ext uri="{FF2B5EF4-FFF2-40B4-BE49-F238E27FC236}">
                <a16:creationId xmlns:a16="http://schemas.microsoft.com/office/drawing/2014/main" id="{13333748-216E-4188-B310-2C126087BF30}"/>
              </a:ext>
            </a:extLst>
          </p:cNvPr>
          <p:cNvSpPr>
            <a:spLocks noChangeAspect="1"/>
          </p:cNvSpPr>
          <p:nvPr/>
        </p:nvSpPr>
        <p:spPr>
          <a:xfrm>
            <a:off x="7943850"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7" name="Ellipse 276">
            <a:extLst>
              <a:ext uri="{FF2B5EF4-FFF2-40B4-BE49-F238E27FC236}">
                <a16:creationId xmlns:a16="http://schemas.microsoft.com/office/drawing/2014/main" id="{57F059A6-7DE8-4F7D-8762-094F9CB43489}"/>
              </a:ext>
            </a:extLst>
          </p:cNvPr>
          <p:cNvSpPr>
            <a:spLocks noChangeAspect="1"/>
          </p:cNvSpPr>
          <p:nvPr/>
        </p:nvSpPr>
        <p:spPr>
          <a:xfrm>
            <a:off x="8196263" y="5213350"/>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8" name="Ellipse 277">
            <a:extLst>
              <a:ext uri="{FF2B5EF4-FFF2-40B4-BE49-F238E27FC236}">
                <a16:creationId xmlns:a16="http://schemas.microsoft.com/office/drawing/2014/main" id="{38F0AEB1-1455-47D7-A15E-F4371143D8CB}"/>
              </a:ext>
            </a:extLst>
          </p:cNvPr>
          <p:cNvSpPr>
            <a:spLocks noChangeAspect="1"/>
          </p:cNvSpPr>
          <p:nvPr/>
        </p:nvSpPr>
        <p:spPr>
          <a:xfrm>
            <a:off x="3832225" y="5005388"/>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79" name="Ellipse 278">
            <a:extLst>
              <a:ext uri="{FF2B5EF4-FFF2-40B4-BE49-F238E27FC236}">
                <a16:creationId xmlns:a16="http://schemas.microsoft.com/office/drawing/2014/main" id="{CCB056F0-DC63-4660-885A-B771DCF972AB}"/>
              </a:ext>
            </a:extLst>
          </p:cNvPr>
          <p:cNvSpPr>
            <a:spLocks noChangeAspect="1"/>
          </p:cNvSpPr>
          <p:nvPr/>
        </p:nvSpPr>
        <p:spPr>
          <a:xfrm>
            <a:off x="4164013" y="5005388"/>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0" name="Ellipse 279">
            <a:extLst>
              <a:ext uri="{FF2B5EF4-FFF2-40B4-BE49-F238E27FC236}">
                <a16:creationId xmlns:a16="http://schemas.microsoft.com/office/drawing/2014/main" id="{E1BEE0CC-AA0E-422F-AE20-32B51E3E7F76}"/>
              </a:ext>
            </a:extLst>
          </p:cNvPr>
          <p:cNvSpPr>
            <a:spLocks noChangeAspect="1"/>
          </p:cNvSpPr>
          <p:nvPr/>
        </p:nvSpPr>
        <p:spPr>
          <a:xfrm>
            <a:off x="4494213" y="5005388"/>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1" name="Ellipse 280">
            <a:extLst>
              <a:ext uri="{FF2B5EF4-FFF2-40B4-BE49-F238E27FC236}">
                <a16:creationId xmlns:a16="http://schemas.microsoft.com/office/drawing/2014/main" id="{7AD3FCC5-9B33-41C0-B14A-E3CBE9D88D83}"/>
              </a:ext>
            </a:extLst>
          </p:cNvPr>
          <p:cNvSpPr>
            <a:spLocks noChangeAspect="1"/>
          </p:cNvSpPr>
          <p:nvPr/>
        </p:nvSpPr>
        <p:spPr>
          <a:xfrm>
            <a:off x="7475538" y="5005388"/>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2" name="Ellipse 281">
            <a:extLst>
              <a:ext uri="{FF2B5EF4-FFF2-40B4-BE49-F238E27FC236}">
                <a16:creationId xmlns:a16="http://schemas.microsoft.com/office/drawing/2014/main" id="{37A26107-BA88-4C91-8E19-90E0E851502C}"/>
              </a:ext>
            </a:extLst>
          </p:cNvPr>
          <p:cNvSpPr>
            <a:spLocks noChangeAspect="1"/>
          </p:cNvSpPr>
          <p:nvPr/>
        </p:nvSpPr>
        <p:spPr>
          <a:xfrm>
            <a:off x="7805738" y="5005388"/>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3" name="Ellipse 282">
            <a:extLst>
              <a:ext uri="{FF2B5EF4-FFF2-40B4-BE49-F238E27FC236}">
                <a16:creationId xmlns:a16="http://schemas.microsoft.com/office/drawing/2014/main" id="{93628360-780C-4A89-B5B9-750F42245180}"/>
              </a:ext>
            </a:extLst>
          </p:cNvPr>
          <p:cNvSpPr>
            <a:spLocks noChangeAspect="1"/>
          </p:cNvSpPr>
          <p:nvPr/>
        </p:nvSpPr>
        <p:spPr>
          <a:xfrm>
            <a:off x="8137525" y="5005388"/>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4" name="Ellipse 283">
            <a:extLst>
              <a:ext uri="{FF2B5EF4-FFF2-40B4-BE49-F238E27FC236}">
                <a16:creationId xmlns:a16="http://schemas.microsoft.com/office/drawing/2014/main" id="{9CCB248E-B4CD-427A-97BA-24FC4D65230E}"/>
              </a:ext>
            </a:extLst>
          </p:cNvPr>
          <p:cNvSpPr>
            <a:spLocks noChangeAspect="1"/>
          </p:cNvSpPr>
          <p:nvPr/>
        </p:nvSpPr>
        <p:spPr>
          <a:xfrm>
            <a:off x="3859213" y="4649788"/>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5" name="Ellipse 284">
            <a:extLst>
              <a:ext uri="{FF2B5EF4-FFF2-40B4-BE49-F238E27FC236}">
                <a16:creationId xmlns:a16="http://schemas.microsoft.com/office/drawing/2014/main" id="{11CD2727-0C18-4419-83CA-4EEA65686CAE}"/>
              </a:ext>
            </a:extLst>
          </p:cNvPr>
          <p:cNvSpPr>
            <a:spLocks noChangeAspect="1"/>
          </p:cNvSpPr>
          <p:nvPr/>
        </p:nvSpPr>
        <p:spPr>
          <a:xfrm>
            <a:off x="4359275" y="4649788"/>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6" name="Ellipse 285">
            <a:extLst>
              <a:ext uri="{FF2B5EF4-FFF2-40B4-BE49-F238E27FC236}">
                <a16:creationId xmlns:a16="http://schemas.microsoft.com/office/drawing/2014/main" id="{62869DC4-5732-4759-BB77-B8C784EB2E51}"/>
              </a:ext>
            </a:extLst>
          </p:cNvPr>
          <p:cNvSpPr>
            <a:spLocks noChangeAspect="1"/>
          </p:cNvSpPr>
          <p:nvPr/>
        </p:nvSpPr>
        <p:spPr>
          <a:xfrm>
            <a:off x="7866063" y="4649788"/>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7" name="Ellipse 286">
            <a:extLst>
              <a:ext uri="{FF2B5EF4-FFF2-40B4-BE49-F238E27FC236}">
                <a16:creationId xmlns:a16="http://schemas.microsoft.com/office/drawing/2014/main" id="{B3655D6F-0128-4714-9F43-6C417FB0C448}"/>
              </a:ext>
            </a:extLst>
          </p:cNvPr>
          <p:cNvSpPr>
            <a:spLocks noChangeAspect="1"/>
          </p:cNvSpPr>
          <p:nvPr/>
        </p:nvSpPr>
        <p:spPr>
          <a:xfrm>
            <a:off x="3922713" y="4251325"/>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8" name="Ellipse 287">
            <a:extLst>
              <a:ext uri="{FF2B5EF4-FFF2-40B4-BE49-F238E27FC236}">
                <a16:creationId xmlns:a16="http://schemas.microsoft.com/office/drawing/2014/main" id="{3F530C4E-10A6-44BD-B7C6-E6F90E5BAF77}"/>
              </a:ext>
            </a:extLst>
          </p:cNvPr>
          <p:cNvSpPr>
            <a:spLocks noChangeAspect="1"/>
          </p:cNvSpPr>
          <p:nvPr/>
        </p:nvSpPr>
        <p:spPr>
          <a:xfrm>
            <a:off x="8201025" y="4251325"/>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89" name="Ellipse 288">
            <a:extLst>
              <a:ext uri="{FF2B5EF4-FFF2-40B4-BE49-F238E27FC236}">
                <a16:creationId xmlns:a16="http://schemas.microsoft.com/office/drawing/2014/main" id="{366BC62F-2748-4F5C-987B-0A0D3629B59F}"/>
              </a:ext>
            </a:extLst>
          </p:cNvPr>
          <p:cNvSpPr>
            <a:spLocks noChangeAspect="1"/>
          </p:cNvSpPr>
          <p:nvPr/>
        </p:nvSpPr>
        <p:spPr>
          <a:xfrm>
            <a:off x="3362325" y="3662363"/>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90" name="Ellipse 289">
            <a:extLst>
              <a:ext uri="{FF2B5EF4-FFF2-40B4-BE49-F238E27FC236}">
                <a16:creationId xmlns:a16="http://schemas.microsoft.com/office/drawing/2014/main" id="{685DB650-F255-448E-8877-0FC40F11E59C}"/>
              </a:ext>
            </a:extLst>
          </p:cNvPr>
          <p:cNvSpPr>
            <a:spLocks noChangeAspect="1"/>
          </p:cNvSpPr>
          <p:nvPr/>
        </p:nvSpPr>
        <p:spPr>
          <a:xfrm>
            <a:off x="4391025" y="3662363"/>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91" name="Ellipse 290">
            <a:extLst>
              <a:ext uri="{FF2B5EF4-FFF2-40B4-BE49-F238E27FC236}">
                <a16:creationId xmlns:a16="http://schemas.microsoft.com/office/drawing/2014/main" id="{DE2A224C-DACE-4BCC-98BF-50BD271F33B1}"/>
              </a:ext>
            </a:extLst>
          </p:cNvPr>
          <p:cNvSpPr>
            <a:spLocks noChangeAspect="1"/>
          </p:cNvSpPr>
          <p:nvPr/>
        </p:nvSpPr>
        <p:spPr>
          <a:xfrm>
            <a:off x="8507413" y="3662363"/>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92" name="Ellipse 291">
            <a:extLst>
              <a:ext uri="{FF2B5EF4-FFF2-40B4-BE49-F238E27FC236}">
                <a16:creationId xmlns:a16="http://schemas.microsoft.com/office/drawing/2014/main" id="{662368AD-2215-4BEA-9FBD-0C5A5A49EDB7}"/>
              </a:ext>
            </a:extLst>
          </p:cNvPr>
          <p:cNvSpPr>
            <a:spLocks noChangeAspect="1"/>
          </p:cNvSpPr>
          <p:nvPr/>
        </p:nvSpPr>
        <p:spPr>
          <a:xfrm>
            <a:off x="2516188" y="2989263"/>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93" name="Ellipse 292">
            <a:extLst>
              <a:ext uri="{FF2B5EF4-FFF2-40B4-BE49-F238E27FC236}">
                <a16:creationId xmlns:a16="http://schemas.microsoft.com/office/drawing/2014/main" id="{98C865A6-D92C-415D-AF9C-941B35A97F10}"/>
              </a:ext>
            </a:extLst>
          </p:cNvPr>
          <p:cNvSpPr>
            <a:spLocks noChangeAspect="1"/>
          </p:cNvSpPr>
          <p:nvPr/>
        </p:nvSpPr>
        <p:spPr>
          <a:xfrm>
            <a:off x="3946525" y="2989263"/>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94" name="Ellipse 293">
            <a:extLst>
              <a:ext uri="{FF2B5EF4-FFF2-40B4-BE49-F238E27FC236}">
                <a16:creationId xmlns:a16="http://schemas.microsoft.com/office/drawing/2014/main" id="{A8C3664D-F5C0-4584-BA9B-E05072553433}"/>
              </a:ext>
            </a:extLst>
          </p:cNvPr>
          <p:cNvSpPr>
            <a:spLocks noChangeAspect="1"/>
          </p:cNvSpPr>
          <p:nvPr/>
        </p:nvSpPr>
        <p:spPr>
          <a:xfrm>
            <a:off x="5376863" y="2989263"/>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95" name="Ellipse 294">
            <a:extLst>
              <a:ext uri="{FF2B5EF4-FFF2-40B4-BE49-F238E27FC236}">
                <a16:creationId xmlns:a16="http://schemas.microsoft.com/office/drawing/2014/main" id="{785A6C18-B36D-4E12-8C9E-8E8BDA5385AB}"/>
              </a:ext>
            </a:extLst>
          </p:cNvPr>
          <p:cNvSpPr>
            <a:spLocks noChangeAspect="1"/>
          </p:cNvSpPr>
          <p:nvPr/>
        </p:nvSpPr>
        <p:spPr>
          <a:xfrm>
            <a:off x="6807200" y="2989263"/>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296" name="Ellipse 295">
            <a:extLst>
              <a:ext uri="{FF2B5EF4-FFF2-40B4-BE49-F238E27FC236}">
                <a16:creationId xmlns:a16="http://schemas.microsoft.com/office/drawing/2014/main" id="{47E3F4A3-F98D-4A89-8FFD-6AD182FD0204}"/>
              </a:ext>
            </a:extLst>
          </p:cNvPr>
          <p:cNvSpPr>
            <a:spLocks noChangeAspect="1"/>
          </p:cNvSpPr>
          <p:nvPr/>
        </p:nvSpPr>
        <p:spPr>
          <a:xfrm>
            <a:off x="9669463" y="2989263"/>
            <a:ext cx="107950" cy="1079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sz="1350">
              <a:solidFill>
                <a:prstClr val="white"/>
              </a:solidFill>
            </a:endParaRPr>
          </a:p>
        </p:txBody>
      </p:sp>
      <p:sp>
        <p:nvSpPr>
          <p:cNvPr id="140" name="ZoneTexte 139">
            <a:extLst>
              <a:ext uri="{FF2B5EF4-FFF2-40B4-BE49-F238E27FC236}">
                <a16:creationId xmlns:a16="http://schemas.microsoft.com/office/drawing/2014/main" id="{CD7E6F53-AA27-4FF3-BC1E-76C797A7E0E0}"/>
              </a:ext>
            </a:extLst>
          </p:cNvPr>
          <p:cNvSpPr txBox="1"/>
          <p:nvPr/>
        </p:nvSpPr>
        <p:spPr>
          <a:xfrm>
            <a:off x="803564" y="272187"/>
            <a:ext cx="11018981" cy="800219"/>
          </a:xfrm>
          <a:prstGeom prst="rect">
            <a:avLst/>
          </a:prstGeom>
          <a:noFill/>
          <a:ln>
            <a:noFill/>
          </a:ln>
        </p:spPr>
        <p:txBody>
          <a:bodyPr vert="horz" wrap="square" lIns="91440" tIns="45720" rIns="91440" bIns="45720" numCol="1" anchor="b" anchorCtr="0" compatLnSpc="1">
            <a:prstTxWarp prst="textNoShape">
              <a:avLst/>
            </a:prstTxWarp>
          </a:bodyPr>
          <a:lstStyle>
            <a:lvl1pPr algn="ctr" fontAlgn="base">
              <a:spcBef>
                <a:spcPct val="0"/>
              </a:spcBef>
              <a:spcAft>
                <a:spcPct val="0"/>
              </a:spcAft>
              <a:defRPr sz="4600" b="1">
                <a:solidFill>
                  <a:schemeClr val="accent1"/>
                </a:solidFill>
                <a:latin typeface="Optima"/>
                <a:ea typeface="ＭＳ Ｐゴシック" charset="0"/>
                <a:cs typeface="Optima"/>
              </a:defRPr>
            </a:lvl1pPr>
            <a:lvl2pPr algn="ctr" fontAlgn="base">
              <a:spcBef>
                <a:spcPct val="0"/>
              </a:spcBef>
              <a:spcAft>
                <a:spcPct val="0"/>
              </a:spcAft>
              <a:defRPr sz="4600" b="1">
                <a:solidFill>
                  <a:schemeClr val="accent1"/>
                </a:solidFill>
                <a:latin typeface="Optima" charset="0"/>
                <a:ea typeface="ＭＳ Ｐゴシック" charset="0"/>
              </a:defRPr>
            </a:lvl2pPr>
            <a:lvl3pPr algn="ctr" fontAlgn="base">
              <a:spcBef>
                <a:spcPct val="0"/>
              </a:spcBef>
              <a:spcAft>
                <a:spcPct val="0"/>
              </a:spcAft>
              <a:defRPr sz="4600" b="1">
                <a:solidFill>
                  <a:schemeClr val="accent1"/>
                </a:solidFill>
                <a:latin typeface="Optima" charset="0"/>
                <a:ea typeface="ＭＳ Ｐゴシック" charset="0"/>
              </a:defRPr>
            </a:lvl3pPr>
            <a:lvl4pPr algn="ctr" fontAlgn="base">
              <a:spcBef>
                <a:spcPct val="0"/>
              </a:spcBef>
              <a:spcAft>
                <a:spcPct val="0"/>
              </a:spcAft>
              <a:defRPr sz="4600" b="1">
                <a:solidFill>
                  <a:schemeClr val="accent1"/>
                </a:solidFill>
                <a:latin typeface="Optima" charset="0"/>
                <a:ea typeface="ＭＳ Ｐゴシック" charset="0"/>
              </a:defRPr>
            </a:lvl4pPr>
            <a:lvl5pPr algn="ctr" fontAlgn="base">
              <a:spcBef>
                <a:spcPct val="0"/>
              </a:spcBef>
              <a:spcAft>
                <a:spcPct val="0"/>
              </a:spcAft>
              <a:defRPr sz="4600" b="1">
                <a:solidFill>
                  <a:schemeClr val="accent1"/>
                </a:solidFill>
                <a:latin typeface="Optima" charset="0"/>
                <a:ea typeface="ＭＳ Ｐゴシック" charset="0"/>
              </a:defRPr>
            </a:lvl5pPr>
            <a:lvl6pPr marL="457200" algn="ctr" fontAlgn="base">
              <a:spcBef>
                <a:spcPct val="0"/>
              </a:spcBef>
              <a:spcAft>
                <a:spcPct val="0"/>
              </a:spcAft>
              <a:defRPr sz="4600" b="1">
                <a:solidFill>
                  <a:schemeClr val="accent1"/>
                </a:solidFill>
                <a:latin typeface="Optima" charset="0"/>
                <a:ea typeface="ＭＳ Ｐゴシック" charset="0"/>
              </a:defRPr>
            </a:lvl6pPr>
            <a:lvl7pPr marL="914400" algn="ctr" fontAlgn="base">
              <a:spcBef>
                <a:spcPct val="0"/>
              </a:spcBef>
              <a:spcAft>
                <a:spcPct val="0"/>
              </a:spcAft>
              <a:defRPr sz="4600" b="1">
                <a:solidFill>
                  <a:schemeClr val="accent1"/>
                </a:solidFill>
                <a:latin typeface="Optima" charset="0"/>
                <a:ea typeface="ＭＳ Ｐゴシック" charset="0"/>
              </a:defRPr>
            </a:lvl7pPr>
            <a:lvl8pPr marL="1371600" algn="ctr" fontAlgn="base">
              <a:spcBef>
                <a:spcPct val="0"/>
              </a:spcBef>
              <a:spcAft>
                <a:spcPct val="0"/>
              </a:spcAft>
              <a:defRPr sz="4600" b="1">
                <a:solidFill>
                  <a:schemeClr val="accent1"/>
                </a:solidFill>
                <a:latin typeface="Optima" charset="0"/>
                <a:ea typeface="ＭＳ Ｐゴシック" charset="0"/>
              </a:defRPr>
            </a:lvl8pPr>
            <a:lvl9pPr marL="1828800" algn="ctr" fontAlgn="base">
              <a:spcBef>
                <a:spcPct val="0"/>
              </a:spcBef>
              <a:spcAft>
                <a:spcPct val="0"/>
              </a:spcAft>
              <a:defRPr sz="4600" b="1">
                <a:solidFill>
                  <a:schemeClr val="accent1"/>
                </a:solidFill>
                <a:latin typeface="Optima" charset="0"/>
                <a:ea typeface="ＭＳ Ｐゴシック" charset="0"/>
              </a:defRPr>
            </a:lvl9pPr>
          </a:lstStyle>
          <a:p>
            <a:r>
              <a:rPr lang="fr-FR" dirty="0" err="1"/>
              <a:t>Guiding</a:t>
            </a:r>
            <a:r>
              <a:rPr lang="fr-FR" dirty="0"/>
              <a:t> </a:t>
            </a:r>
            <a:r>
              <a:rPr lang="fr-FR" dirty="0" err="1"/>
              <a:t>stereovision</a:t>
            </a:r>
            <a:r>
              <a:rPr lang="fr-FR" dirty="0"/>
              <a:t> by </a:t>
            </a:r>
            <a:r>
              <a:rPr lang="fr-FR" dirty="0" err="1"/>
              <a:t>visual</a:t>
            </a:r>
            <a:r>
              <a:rPr lang="fr-FR" dirty="0"/>
              <a:t> </a:t>
            </a:r>
            <a:r>
              <a:rPr lang="fr-FR" dirty="0" err="1"/>
              <a:t>hull</a:t>
            </a:r>
            <a:r>
              <a:rPr lang="fr-FR" dirty="0"/>
              <a:t> </a:t>
            </a:r>
          </a:p>
        </p:txBody>
      </p:sp>
    </p:spTree>
    <p:extLst>
      <p:ext uri="{BB962C8B-B14F-4D97-AF65-F5344CB8AC3E}">
        <p14:creationId xmlns:p14="http://schemas.microsoft.com/office/powerpoint/2010/main" val="4134675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61">
            <a:extLst>
              <a:ext uri="{FF2B5EF4-FFF2-40B4-BE49-F238E27FC236}">
                <a16:creationId xmlns:a16="http://schemas.microsoft.com/office/drawing/2014/main" id="{AFF1B5E5-2E8E-46B1-BF25-B78F366C755B}"/>
              </a:ext>
            </a:extLst>
          </p:cNvPr>
          <p:cNvGrpSpPr>
            <a:grpSpLocks/>
          </p:cNvGrpSpPr>
          <p:nvPr/>
        </p:nvGrpSpPr>
        <p:grpSpPr bwMode="auto">
          <a:xfrm>
            <a:off x="2667000" y="5800725"/>
            <a:ext cx="7924800" cy="1524000"/>
            <a:chOff x="432" y="3072"/>
            <a:chExt cx="4992" cy="960"/>
          </a:xfrm>
        </p:grpSpPr>
        <p:sp>
          <p:nvSpPr>
            <p:cNvPr id="60437" name="Rectangle 62">
              <a:extLst>
                <a:ext uri="{FF2B5EF4-FFF2-40B4-BE49-F238E27FC236}">
                  <a16:creationId xmlns:a16="http://schemas.microsoft.com/office/drawing/2014/main" id="{7E42F796-F372-46F0-B706-163149B96DA9}"/>
                </a:ext>
              </a:extLst>
            </p:cNvPr>
            <p:cNvSpPr>
              <a:spLocks noChangeArrowheads="1"/>
            </p:cNvSpPr>
            <p:nvPr/>
          </p:nvSpPr>
          <p:spPr bwMode="auto">
            <a:xfrm>
              <a:off x="624" y="3072"/>
              <a:ext cx="4416"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8" name="Rectangle 63">
              <a:extLst>
                <a:ext uri="{FF2B5EF4-FFF2-40B4-BE49-F238E27FC236}">
                  <a16:creationId xmlns:a16="http://schemas.microsoft.com/office/drawing/2014/main" id="{EA75F59C-D174-48C2-9518-02342CD3592E}"/>
                </a:ext>
              </a:extLst>
            </p:cNvPr>
            <p:cNvSpPr>
              <a:spLocks noChangeArrowheads="1"/>
            </p:cNvSpPr>
            <p:nvPr/>
          </p:nvSpPr>
          <p:spPr bwMode="auto">
            <a:xfrm>
              <a:off x="432" y="3744"/>
              <a:ext cx="49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p:txBody>
        </p:sp>
      </p:grpSp>
      <p:pic>
        <p:nvPicPr>
          <p:cNvPr id="60419" name="Image 101">
            <a:extLst>
              <a:ext uri="{FF2B5EF4-FFF2-40B4-BE49-F238E27FC236}">
                <a16:creationId xmlns:a16="http://schemas.microsoft.com/office/drawing/2014/main" id="{1A29306D-87DB-4DEB-882F-307C33288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676" y="1035050"/>
            <a:ext cx="2182813"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Image 102">
            <a:extLst>
              <a:ext uri="{FF2B5EF4-FFF2-40B4-BE49-F238E27FC236}">
                <a16:creationId xmlns:a16="http://schemas.microsoft.com/office/drawing/2014/main" id="{FE2EAF79-113D-4F3D-BFB3-D9494E3C8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313" y="1033464"/>
            <a:ext cx="2233612"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Image 103">
            <a:extLst>
              <a:ext uri="{FF2B5EF4-FFF2-40B4-BE49-F238E27FC236}">
                <a16:creationId xmlns:a16="http://schemas.microsoft.com/office/drawing/2014/main" id="{C7AA5493-AF18-4AE9-B236-8D32F43E78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5076" y="3741739"/>
            <a:ext cx="2200275"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Image 104">
            <a:extLst>
              <a:ext uri="{FF2B5EF4-FFF2-40B4-BE49-F238E27FC236}">
                <a16:creationId xmlns:a16="http://schemas.microsoft.com/office/drawing/2014/main" id="{80D04588-3D71-4E54-A2F9-375F9DD7D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3964" y="3713163"/>
            <a:ext cx="223202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ZoneTexte 105">
            <a:extLst>
              <a:ext uri="{FF2B5EF4-FFF2-40B4-BE49-F238E27FC236}">
                <a16:creationId xmlns:a16="http://schemas.microsoft.com/office/drawing/2014/main" id="{7CDBBE54-70E3-4B7E-8F54-0D4D0996812D}"/>
              </a:ext>
            </a:extLst>
          </p:cNvPr>
          <p:cNvSpPr txBox="1">
            <a:spLocks noChangeArrowheads="1"/>
          </p:cNvSpPr>
          <p:nvPr/>
        </p:nvSpPr>
        <p:spPr bwMode="auto">
          <a:xfrm>
            <a:off x="1666875" y="2265364"/>
            <a:ext cx="202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err="1">
                <a:solidFill>
                  <a:srgbClr val="000000"/>
                </a:solidFill>
                <a:cs typeface="DejaVu Sans"/>
              </a:rPr>
              <a:t>Stereovision</a:t>
            </a:r>
            <a:r>
              <a:rPr lang="fr-FR" altLang="fr-FR" dirty="0">
                <a:solidFill>
                  <a:srgbClr val="000000"/>
                </a:solidFill>
                <a:cs typeface="DejaVu Sans"/>
              </a:rPr>
              <a:t> </a:t>
            </a:r>
            <a:r>
              <a:rPr lang="fr-FR" altLang="fr-FR" dirty="0" err="1">
                <a:solidFill>
                  <a:srgbClr val="000000"/>
                </a:solidFill>
                <a:cs typeface="DejaVu Sans"/>
              </a:rPr>
              <a:t>results</a:t>
            </a:r>
            <a:endParaRPr lang="fr-FR" altLang="fr-FR" dirty="0">
              <a:solidFill>
                <a:srgbClr val="000000"/>
              </a:solidFill>
              <a:cs typeface="DejaVu Sans"/>
            </a:endParaRPr>
          </a:p>
        </p:txBody>
      </p:sp>
      <p:sp>
        <p:nvSpPr>
          <p:cNvPr id="60424" name="ZoneTexte 106">
            <a:extLst>
              <a:ext uri="{FF2B5EF4-FFF2-40B4-BE49-F238E27FC236}">
                <a16:creationId xmlns:a16="http://schemas.microsoft.com/office/drawing/2014/main" id="{E419F0BB-2504-4DC7-BB66-31EB1BD7F2FE}"/>
              </a:ext>
            </a:extLst>
          </p:cNvPr>
          <p:cNvSpPr txBox="1">
            <a:spLocks noChangeArrowheads="1"/>
          </p:cNvSpPr>
          <p:nvPr/>
        </p:nvSpPr>
        <p:spPr bwMode="auto">
          <a:xfrm>
            <a:off x="1697039" y="4156075"/>
            <a:ext cx="19446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dirty="0" err="1">
                <a:solidFill>
                  <a:srgbClr val="000000"/>
                </a:solidFill>
                <a:cs typeface="DejaVu Sans"/>
              </a:rPr>
              <a:t>Filtered</a:t>
            </a:r>
            <a:r>
              <a:rPr lang="fr-FR" altLang="fr-FR" dirty="0">
                <a:solidFill>
                  <a:srgbClr val="000000"/>
                </a:solidFill>
                <a:cs typeface="DejaVu Sans"/>
              </a:rPr>
              <a:t> by VH</a:t>
            </a:r>
          </a:p>
        </p:txBody>
      </p:sp>
      <p:sp>
        <p:nvSpPr>
          <p:cNvPr id="108" name="Rectangle 107">
            <a:extLst>
              <a:ext uri="{FF2B5EF4-FFF2-40B4-BE49-F238E27FC236}">
                <a16:creationId xmlns:a16="http://schemas.microsoft.com/office/drawing/2014/main" id="{122E606A-7D04-4973-846F-B03F8F35BC68}"/>
              </a:ext>
            </a:extLst>
          </p:cNvPr>
          <p:cNvSpPr/>
          <p:nvPr/>
        </p:nvSpPr>
        <p:spPr>
          <a:xfrm>
            <a:off x="8045450" y="1171575"/>
            <a:ext cx="431800" cy="2209800"/>
          </a:xfrm>
          <a:prstGeom prst="rect">
            <a:avLst/>
          </a:prstGeom>
          <a:noFill/>
        </p:spPr>
        <p:style>
          <a:lnRef idx="2">
            <a:schemeClr val="accent2"/>
          </a:lnRef>
          <a:fillRef idx="1">
            <a:schemeClr val="lt1"/>
          </a:fillRef>
          <a:effectRef idx="0">
            <a:schemeClr val="accent2"/>
          </a:effectRef>
          <a:fontRef idx="minor">
            <a:schemeClr val="dk1"/>
          </a:fontRef>
        </p:style>
        <p:txBody>
          <a:bodyPr anchor="ctr"/>
          <a:lstStyle/>
          <a:p>
            <a:pPr algn="ctr" defTabSz="914400">
              <a:defRPr/>
            </a:pPr>
            <a:endParaRPr lang="fr-FR">
              <a:solidFill>
                <a:prstClr val="black"/>
              </a:solidFill>
            </a:endParaRPr>
          </a:p>
        </p:txBody>
      </p:sp>
      <p:sp>
        <p:nvSpPr>
          <p:cNvPr id="109" name="Rectangle 108">
            <a:extLst>
              <a:ext uri="{FF2B5EF4-FFF2-40B4-BE49-F238E27FC236}">
                <a16:creationId xmlns:a16="http://schemas.microsoft.com/office/drawing/2014/main" id="{DFBD6053-9645-4E6C-8FC6-8B96E36BA2B0}"/>
              </a:ext>
            </a:extLst>
          </p:cNvPr>
          <p:cNvSpPr/>
          <p:nvPr/>
        </p:nvSpPr>
        <p:spPr>
          <a:xfrm>
            <a:off x="7954963" y="3836988"/>
            <a:ext cx="506412" cy="2316162"/>
          </a:xfrm>
          <a:prstGeom prst="rect">
            <a:avLst/>
          </a:prstGeom>
          <a:noFill/>
        </p:spPr>
        <p:style>
          <a:lnRef idx="2">
            <a:schemeClr val="accent2"/>
          </a:lnRef>
          <a:fillRef idx="1">
            <a:schemeClr val="lt1"/>
          </a:fillRef>
          <a:effectRef idx="0">
            <a:schemeClr val="accent2"/>
          </a:effectRef>
          <a:fontRef idx="minor">
            <a:schemeClr val="dk1"/>
          </a:fontRef>
        </p:style>
        <p:txBody>
          <a:bodyPr anchor="ctr"/>
          <a:lstStyle/>
          <a:p>
            <a:pPr algn="ctr" defTabSz="914400">
              <a:defRPr/>
            </a:pPr>
            <a:endParaRPr lang="fr-FR">
              <a:solidFill>
                <a:prstClr val="black"/>
              </a:solidFill>
            </a:endParaRPr>
          </a:p>
        </p:txBody>
      </p:sp>
      <p:sp>
        <p:nvSpPr>
          <p:cNvPr id="60427" name="ZoneTexte 2">
            <a:extLst>
              <a:ext uri="{FF2B5EF4-FFF2-40B4-BE49-F238E27FC236}">
                <a16:creationId xmlns:a16="http://schemas.microsoft.com/office/drawing/2014/main" id="{98B5B830-5A59-4011-A989-BFD515CB6ED6}"/>
              </a:ext>
            </a:extLst>
          </p:cNvPr>
          <p:cNvSpPr txBox="1">
            <a:spLocks noChangeArrowheads="1"/>
          </p:cNvSpPr>
          <p:nvPr/>
        </p:nvSpPr>
        <p:spPr bwMode="auto">
          <a:xfrm>
            <a:off x="5913439" y="6256338"/>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a:solidFill>
                  <a:srgbClr val="000000"/>
                </a:solidFill>
                <a:cs typeface="DejaVu Sans"/>
              </a:rPr>
              <a:t>Cédric</a:t>
            </a:r>
          </a:p>
        </p:txBody>
      </p:sp>
      <p:pic>
        <p:nvPicPr>
          <p:cNvPr id="60428" name="Image 19">
            <a:extLst>
              <a:ext uri="{FF2B5EF4-FFF2-40B4-BE49-F238E27FC236}">
                <a16:creationId xmlns:a16="http://schemas.microsoft.com/office/drawing/2014/main" id="{809012C0-D48E-4C51-8ECC-FEEC5CDBAAD6}"/>
              </a:ext>
            </a:extLst>
          </p:cNvPr>
          <p:cNvPicPr>
            <a:picLocks noChangeAspect="1"/>
          </p:cNvPicPr>
          <p:nvPr/>
        </p:nvPicPr>
        <p:blipFill>
          <a:blip r:embed="rId3">
            <a:extLst>
              <a:ext uri="{28A0092B-C50C-407E-A947-70E740481C1C}">
                <a14:useLocalDpi xmlns:a14="http://schemas.microsoft.com/office/drawing/2010/main" val="0"/>
              </a:ext>
            </a:extLst>
          </a:blip>
          <a:srcRect l="34692" t="44295" r="22713" b="39539"/>
          <a:stretch>
            <a:fillRect/>
          </a:stretch>
        </p:blipFill>
        <p:spPr bwMode="auto">
          <a:xfrm>
            <a:off x="8759826" y="2843214"/>
            <a:ext cx="1662113" cy="7143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1" name="Image 20">
            <a:extLst>
              <a:ext uri="{FF2B5EF4-FFF2-40B4-BE49-F238E27FC236}">
                <a16:creationId xmlns:a16="http://schemas.microsoft.com/office/drawing/2014/main" id="{3CBF645F-8722-4548-83F7-0EFEF48A04EE}"/>
              </a:ext>
            </a:extLst>
          </p:cNvPr>
          <p:cNvPicPr>
            <a:picLocks noChangeAspect="1"/>
          </p:cNvPicPr>
          <p:nvPr/>
        </p:nvPicPr>
        <p:blipFill>
          <a:blip r:embed="rId3" cstate="print">
            <a:extLst>
              <a:ext uri="{28A0092B-C50C-407E-A947-70E740481C1C}">
                <a14:useLocalDpi xmlns:a14="http://schemas.microsoft.com/office/drawing/2010/main" val="0"/>
              </a:ext>
            </a:extLst>
          </a:blip>
          <a:srcRect t="42430" r="68475" b="30521"/>
          <a:stretch>
            <a:fillRect/>
          </a:stretch>
        </p:blipFill>
        <p:spPr>
          <a:xfrm>
            <a:off x="8750301" y="1036639"/>
            <a:ext cx="1668463" cy="1622425"/>
          </a:xfrm>
          <a:prstGeom prst="rect">
            <a:avLst/>
          </a:prstGeom>
          <a:ln w="38100">
            <a:solidFill>
              <a:schemeClr val="accent5"/>
            </a:solidFill>
          </a:ln>
        </p:spPr>
      </p:pic>
      <p:pic>
        <p:nvPicPr>
          <p:cNvPr id="22" name="Image 21">
            <a:extLst>
              <a:ext uri="{FF2B5EF4-FFF2-40B4-BE49-F238E27FC236}">
                <a16:creationId xmlns:a16="http://schemas.microsoft.com/office/drawing/2014/main" id="{4B44BC0D-0196-4BC6-8A0D-581A59E62A95}"/>
              </a:ext>
            </a:extLst>
          </p:cNvPr>
          <p:cNvPicPr>
            <a:picLocks noChangeAspect="1"/>
          </p:cNvPicPr>
          <p:nvPr/>
        </p:nvPicPr>
        <p:blipFill>
          <a:blip r:embed="rId5" cstate="print">
            <a:extLst>
              <a:ext uri="{28A0092B-C50C-407E-A947-70E740481C1C}">
                <a14:useLocalDpi xmlns:a14="http://schemas.microsoft.com/office/drawing/2010/main" val="0"/>
              </a:ext>
            </a:extLst>
          </a:blip>
          <a:srcRect t="44306" r="71650" b="31486"/>
          <a:stretch>
            <a:fillRect/>
          </a:stretch>
        </p:blipFill>
        <p:spPr>
          <a:xfrm>
            <a:off x="8769351" y="3711575"/>
            <a:ext cx="1660525" cy="1606550"/>
          </a:xfrm>
          <a:prstGeom prst="rect">
            <a:avLst/>
          </a:prstGeom>
          <a:ln w="38100">
            <a:solidFill>
              <a:schemeClr val="accent5"/>
            </a:solidFill>
          </a:ln>
        </p:spPr>
      </p:pic>
      <p:pic>
        <p:nvPicPr>
          <p:cNvPr id="60431" name="Image 22">
            <a:extLst>
              <a:ext uri="{FF2B5EF4-FFF2-40B4-BE49-F238E27FC236}">
                <a16:creationId xmlns:a16="http://schemas.microsoft.com/office/drawing/2014/main" id="{151450AE-5CA0-41A1-963F-AB9A69055E05}"/>
              </a:ext>
            </a:extLst>
          </p:cNvPr>
          <p:cNvPicPr>
            <a:picLocks noChangeAspect="1"/>
          </p:cNvPicPr>
          <p:nvPr/>
        </p:nvPicPr>
        <p:blipFill>
          <a:blip r:embed="rId5">
            <a:extLst>
              <a:ext uri="{28A0092B-C50C-407E-A947-70E740481C1C}">
                <a14:useLocalDpi xmlns:a14="http://schemas.microsoft.com/office/drawing/2010/main" val="0"/>
              </a:ext>
            </a:extLst>
          </a:blip>
          <a:srcRect l="28349" t="45116" r="29742" b="38014"/>
          <a:stretch>
            <a:fillRect/>
          </a:stretch>
        </p:blipFill>
        <p:spPr bwMode="auto">
          <a:xfrm>
            <a:off x="8769350" y="5502276"/>
            <a:ext cx="1652588" cy="7524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0368CE4-5AA1-4EEF-9B99-554F677E489D}"/>
              </a:ext>
            </a:extLst>
          </p:cNvPr>
          <p:cNvSpPr/>
          <p:nvPr/>
        </p:nvSpPr>
        <p:spPr>
          <a:xfrm>
            <a:off x="3810001" y="2084388"/>
            <a:ext cx="631825" cy="658812"/>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sp>
        <p:nvSpPr>
          <p:cNvPr id="25" name="Rectangle 24">
            <a:extLst>
              <a:ext uri="{FF2B5EF4-FFF2-40B4-BE49-F238E27FC236}">
                <a16:creationId xmlns:a16="http://schemas.microsoft.com/office/drawing/2014/main" id="{449BB6AB-6CB6-4688-8659-40D7E92FA146}"/>
              </a:ext>
            </a:extLst>
          </p:cNvPr>
          <p:cNvSpPr/>
          <p:nvPr/>
        </p:nvSpPr>
        <p:spPr>
          <a:xfrm>
            <a:off x="3797301" y="4813300"/>
            <a:ext cx="631825" cy="6604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sp>
        <p:nvSpPr>
          <p:cNvPr id="26" name="Rectangle 25">
            <a:extLst>
              <a:ext uri="{FF2B5EF4-FFF2-40B4-BE49-F238E27FC236}">
                <a16:creationId xmlns:a16="http://schemas.microsoft.com/office/drawing/2014/main" id="{EFE84257-C6C0-4A02-B09F-6ADA5AFD546D}"/>
              </a:ext>
            </a:extLst>
          </p:cNvPr>
          <p:cNvSpPr/>
          <p:nvPr/>
        </p:nvSpPr>
        <p:spPr>
          <a:xfrm>
            <a:off x="4562476" y="2178051"/>
            <a:ext cx="766763" cy="39052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sp>
        <p:nvSpPr>
          <p:cNvPr id="27" name="Rectangle 26">
            <a:extLst>
              <a:ext uri="{FF2B5EF4-FFF2-40B4-BE49-F238E27FC236}">
                <a16:creationId xmlns:a16="http://schemas.microsoft.com/office/drawing/2014/main" id="{FC0F0B79-6E22-4319-A972-5C518D785874}"/>
              </a:ext>
            </a:extLst>
          </p:cNvPr>
          <p:cNvSpPr/>
          <p:nvPr/>
        </p:nvSpPr>
        <p:spPr>
          <a:xfrm>
            <a:off x="4549776" y="4908550"/>
            <a:ext cx="766763" cy="38893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fr-FR">
              <a:solidFill>
                <a:prstClr val="white"/>
              </a:solidFill>
            </a:endParaRPr>
          </a:p>
        </p:txBody>
      </p:sp>
      <p:sp>
        <p:nvSpPr>
          <p:cNvPr id="23" name="ZoneTexte 22">
            <a:extLst>
              <a:ext uri="{FF2B5EF4-FFF2-40B4-BE49-F238E27FC236}">
                <a16:creationId xmlns:a16="http://schemas.microsoft.com/office/drawing/2014/main" id="{E2A48D04-840B-45CD-8D40-60180277456E}"/>
              </a:ext>
            </a:extLst>
          </p:cNvPr>
          <p:cNvSpPr txBox="1"/>
          <p:nvPr/>
        </p:nvSpPr>
        <p:spPr>
          <a:xfrm>
            <a:off x="803564" y="272187"/>
            <a:ext cx="11018981" cy="800219"/>
          </a:xfrm>
          <a:prstGeom prst="rect">
            <a:avLst/>
          </a:prstGeom>
          <a:noFill/>
          <a:ln>
            <a:noFill/>
          </a:ln>
        </p:spPr>
        <p:txBody>
          <a:bodyPr vert="horz" wrap="square" lIns="91440" tIns="45720" rIns="91440" bIns="45720" numCol="1" anchor="b" anchorCtr="0" compatLnSpc="1">
            <a:prstTxWarp prst="textNoShape">
              <a:avLst/>
            </a:prstTxWarp>
          </a:bodyPr>
          <a:lstStyle>
            <a:lvl1pPr algn="ctr" fontAlgn="base">
              <a:spcBef>
                <a:spcPct val="0"/>
              </a:spcBef>
              <a:spcAft>
                <a:spcPct val="0"/>
              </a:spcAft>
              <a:defRPr sz="4600" b="1">
                <a:solidFill>
                  <a:schemeClr val="accent1"/>
                </a:solidFill>
                <a:latin typeface="Optima"/>
                <a:ea typeface="ＭＳ Ｐゴシック" charset="0"/>
                <a:cs typeface="Optima"/>
              </a:defRPr>
            </a:lvl1pPr>
            <a:lvl2pPr algn="ctr" fontAlgn="base">
              <a:spcBef>
                <a:spcPct val="0"/>
              </a:spcBef>
              <a:spcAft>
                <a:spcPct val="0"/>
              </a:spcAft>
              <a:defRPr sz="4600" b="1">
                <a:solidFill>
                  <a:schemeClr val="accent1"/>
                </a:solidFill>
                <a:latin typeface="Optima" charset="0"/>
                <a:ea typeface="ＭＳ Ｐゴシック" charset="0"/>
              </a:defRPr>
            </a:lvl2pPr>
            <a:lvl3pPr algn="ctr" fontAlgn="base">
              <a:spcBef>
                <a:spcPct val="0"/>
              </a:spcBef>
              <a:spcAft>
                <a:spcPct val="0"/>
              </a:spcAft>
              <a:defRPr sz="4600" b="1">
                <a:solidFill>
                  <a:schemeClr val="accent1"/>
                </a:solidFill>
                <a:latin typeface="Optima" charset="0"/>
                <a:ea typeface="ＭＳ Ｐゴシック" charset="0"/>
              </a:defRPr>
            </a:lvl3pPr>
            <a:lvl4pPr algn="ctr" fontAlgn="base">
              <a:spcBef>
                <a:spcPct val="0"/>
              </a:spcBef>
              <a:spcAft>
                <a:spcPct val="0"/>
              </a:spcAft>
              <a:defRPr sz="4600" b="1">
                <a:solidFill>
                  <a:schemeClr val="accent1"/>
                </a:solidFill>
                <a:latin typeface="Optima" charset="0"/>
                <a:ea typeface="ＭＳ Ｐゴシック" charset="0"/>
              </a:defRPr>
            </a:lvl4pPr>
            <a:lvl5pPr algn="ctr" fontAlgn="base">
              <a:spcBef>
                <a:spcPct val="0"/>
              </a:spcBef>
              <a:spcAft>
                <a:spcPct val="0"/>
              </a:spcAft>
              <a:defRPr sz="4600" b="1">
                <a:solidFill>
                  <a:schemeClr val="accent1"/>
                </a:solidFill>
                <a:latin typeface="Optima" charset="0"/>
                <a:ea typeface="ＭＳ Ｐゴシック" charset="0"/>
              </a:defRPr>
            </a:lvl5pPr>
            <a:lvl6pPr marL="457200" algn="ctr" fontAlgn="base">
              <a:spcBef>
                <a:spcPct val="0"/>
              </a:spcBef>
              <a:spcAft>
                <a:spcPct val="0"/>
              </a:spcAft>
              <a:defRPr sz="4600" b="1">
                <a:solidFill>
                  <a:schemeClr val="accent1"/>
                </a:solidFill>
                <a:latin typeface="Optima" charset="0"/>
                <a:ea typeface="ＭＳ Ｐゴシック" charset="0"/>
              </a:defRPr>
            </a:lvl6pPr>
            <a:lvl7pPr marL="914400" algn="ctr" fontAlgn="base">
              <a:spcBef>
                <a:spcPct val="0"/>
              </a:spcBef>
              <a:spcAft>
                <a:spcPct val="0"/>
              </a:spcAft>
              <a:defRPr sz="4600" b="1">
                <a:solidFill>
                  <a:schemeClr val="accent1"/>
                </a:solidFill>
                <a:latin typeface="Optima" charset="0"/>
                <a:ea typeface="ＭＳ Ｐゴシック" charset="0"/>
              </a:defRPr>
            </a:lvl7pPr>
            <a:lvl8pPr marL="1371600" algn="ctr" fontAlgn="base">
              <a:spcBef>
                <a:spcPct val="0"/>
              </a:spcBef>
              <a:spcAft>
                <a:spcPct val="0"/>
              </a:spcAft>
              <a:defRPr sz="4600" b="1">
                <a:solidFill>
                  <a:schemeClr val="accent1"/>
                </a:solidFill>
                <a:latin typeface="Optima" charset="0"/>
                <a:ea typeface="ＭＳ Ｐゴシック" charset="0"/>
              </a:defRPr>
            </a:lvl8pPr>
            <a:lvl9pPr marL="1828800" algn="ctr" fontAlgn="base">
              <a:spcBef>
                <a:spcPct val="0"/>
              </a:spcBef>
              <a:spcAft>
                <a:spcPct val="0"/>
              </a:spcAft>
              <a:defRPr sz="4600" b="1">
                <a:solidFill>
                  <a:schemeClr val="accent1"/>
                </a:solidFill>
                <a:latin typeface="Optima" charset="0"/>
                <a:ea typeface="ＭＳ Ｐゴシック" charset="0"/>
              </a:defRPr>
            </a:lvl9pPr>
          </a:lstStyle>
          <a:p>
            <a:r>
              <a:rPr lang="fr-FR" dirty="0" err="1"/>
              <a:t>Guiding</a:t>
            </a:r>
            <a:r>
              <a:rPr lang="fr-FR" dirty="0"/>
              <a:t> </a:t>
            </a:r>
            <a:r>
              <a:rPr lang="fr-FR" dirty="0" err="1"/>
              <a:t>stereovision</a:t>
            </a:r>
            <a:r>
              <a:rPr lang="fr-FR" dirty="0"/>
              <a:t> by </a:t>
            </a:r>
            <a:r>
              <a:rPr lang="fr-FR" dirty="0" err="1"/>
              <a:t>visual</a:t>
            </a:r>
            <a:r>
              <a:rPr lang="fr-FR" dirty="0"/>
              <a:t> </a:t>
            </a:r>
            <a:r>
              <a:rPr lang="fr-FR" dirty="0" err="1"/>
              <a:t>hull</a:t>
            </a:r>
            <a:r>
              <a:rPr lang="fr-FR" dirty="0"/>
              <a:t> </a:t>
            </a:r>
          </a:p>
        </p:txBody>
      </p:sp>
    </p:spTree>
    <p:extLst>
      <p:ext uri="{BB962C8B-B14F-4D97-AF65-F5344CB8AC3E}">
        <p14:creationId xmlns:p14="http://schemas.microsoft.com/office/powerpoint/2010/main" val="6824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61">
            <a:extLst>
              <a:ext uri="{FF2B5EF4-FFF2-40B4-BE49-F238E27FC236}">
                <a16:creationId xmlns:a16="http://schemas.microsoft.com/office/drawing/2014/main" id="{1A9795D1-70DF-4752-A0D7-EF4CCD3F859C}"/>
              </a:ext>
            </a:extLst>
          </p:cNvPr>
          <p:cNvGrpSpPr>
            <a:grpSpLocks/>
          </p:cNvGrpSpPr>
          <p:nvPr/>
        </p:nvGrpSpPr>
        <p:grpSpPr bwMode="auto">
          <a:xfrm>
            <a:off x="2667000" y="5800725"/>
            <a:ext cx="7924800" cy="1524000"/>
            <a:chOff x="432" y="3072"/>
            <a:chExt cx="4992" cy="960"/>
          </a:xfrm>
        </p:grpSpPr>
        <p:sp>
          <p:nvSpPr>
            <p:cNvPr id="62479" name="Rectangle 62">
              <a:extLst>
                <a:ext uri="{FF2B5EF4-FFF2-40B4-BE49-F238E27FC236}">
                  <a16:creationId xmlns:a16="http://schemas.microsoft.com/office/drawing/2014/main" id="{416A5811-6AA5-4D85-A27E-B485938D7C12}"/>
                </a:ext>
              </a:extLst>
            </p:cNvPr>
            <p:cNvSpPr>
              <a:spLocks noChangeArrowheads="1"/>
            </p:cNvSpPr>
            <p:nvPr/>
          </p:nvSpPr>
          <p:spPr bwMode="auto">
            <a:xfrm>
              <a:off x="624" y="3072"/>
              <a:ext cx="4416"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endParaRPr lang="fr-FR" altLang="fr-FR">
                <a:solidFill>
                  <a:srgbClr val="000000"/>
                </a:solidFill>
                <a:latin typeface="Arial" panose="020B0604020202020204" pitchFamily="34" charset="0"/>
                <a:cs typeface="DejaVu Sans"/>
              </a:endParaRPr>
            </a:p>
          </p:txBody>
        </p:sp>
        <p:sp>
          <p:nvSpPr>
            <p:cNvPr id="18" name="Rectangle 63">
              <a:extLst>
                <a:ext uri="{FF2B5EF4-FFF2-40B4-BE49-F238E27FC236}">
                  <a16:creationId xmlns:a16="http://schemas.microsoft.com/office/drawing/2014/main" id="{C0615796-5D84-49C6-A7A2-16CA790BC1E9}"/>
                </a:ext>
              </a:extLst>
            </p:cNvPr>
            <p:cNvSpPr>
              <a:spLocks noChangeArrowheads="1"/>
            </p:cNvSpPr>
            <p:nvPr/>
          </p:nvSpPr>
          <p:spPr bwMode="auto">
            <a:xfrm>
              <a:off x="432" y="3744"/>
              <a:ext cx="49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defTabSz="914400">
                <a:defRPr/>
              </a:pPr>
              <a:endParaRPr lang="en-US" dirty="0">
                <a:solidFill>
                  <a:prstClr val="black"/>
                </a:solidFill>
                <a:effectLst>
                  <a:outerShdw blurRad="38100" dist="38100" dir="2700000" algn="tl">
                    <a:srgbClr val="000000"/>
                  </a:outerShdw>
                </a:effectLst>
                <a:latin typeface="Arial"/>
              </a:endParaRPr>
            </a:p>
          </p:txBody>
        </p:sp>
      </p:grpSp>
      <p:pic>
        <p:nvPicPr>
          <p:cNvPr id="62467" name="Image 326">
            <a:extLst>
              <a:ext uri="{FF2B5EF4-FFF2-40B4-BE49-F238E27FC236}">
                <a16:creationId xmlns:a16="http://schemas.microsoft.com/office/drawing/2014/main" id="{4C8012D9-FDCF-47AD-AF85-2FCB7C581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51" y="3889375"/>
            <a:ext cx="24114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Image 327">
            <a:extLst>
              <a:ext uri="{FF2B5EF4-FFF2-40B4-BE49-F238E27FC236}">
                <a16:creationId xmlns:a16="http://schemas.microsoft.com/office/drawing/2014/main" id="{3F3CA472-D681-4A62-B44C-9283FB03A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426" y="3889375"/>
            <a:ext cx="24114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Image 328">
            <a:extLst>
              <a:ext uri="{FF2B5EF4-FFF2-40B4-BE49-F238E27FC236}">
                <a16:creationId xmlns:a16="http://schemas.microsoft.com/office/drawing/2014/main" id="{9E404CCE-AC20-48AC-AB86-183ED3A5C4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1751" y="1439864"/>
            <a:ext cx="2411413"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Image 329">
            <a:extLst>
              <a:ext uri="{FF2B5EF4-FFF2-40B4-BE49-F238E27FC236}">
                <a16:creationId xmlns:a16="http://schemas.microsoft.com/office/drawing/2014/main" id="{C2284C23-F9C4-4F84-BD1E-2D8480E4EFD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1425" y="1439864"/>
            <a:ext cx="2413000"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ZoneTexte 330">
            <a:extLst>
              <a:ext uri="{FF2B5EF4-FFF2-40B4-BE49-F238E27FC236}">
                <a16:creationId xmlns:a16="http://schemas.microsoft.com/office/drawing/2014/main" id="{800B479C-3A01-4E40-8AEC-4683A142D468}"/>
              </a:ext>
            </a:extLst>
          </p:cNvPr>
          <p:cNvSpPr txBox="1">
            <a:spLocks noChangeArrowheads="1"/>
          </p:cNvSpPr>
          <p:nvPr/>
        </p:nvSpPr>
        <p:spPr bwMode="auto">
          <a:xfrm>
            <a:off x="1524000" y="4732339"/>
            <a:ext cx="1570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1400" b="1" i="1" dirty="0">
                <a:solidFill>
                  <a:srgbClr val="000000"/>
                </a:solidFill>
                <a:cs typeface="DejaVu Sans"/>
              </a:rPr>
              <a:t>Philippe </a:t>
            </a:r>
            <a:br>
              <a:rPr lang="fr-FR" altLang="fr-FR" sz="1400" b="1" i="1" dirty="0">
                <a:solidFill>
                  <a:srgbClr val="000000"/>
                </a:solidFill>
                <a:cs typeface="DejaVu Sans"/>
              </a:rPr>
            </a:br>
            <a:r>
              <a:rPr lang="fr-FR" altLang="fr-FR" sz="1400" b="1" i="1" dirty="0">
                <a:solidFill>
                  <a:srgbClr val="000000"/>
                </a:solidFill>
                <a:cs typeface="DejaVu Sans"/>
              </a:rPr>
              <a:t>(real </a:t>
            </a:r>
            <a:r>
              <a:rPr lang="fr-FR" altLang="fr-FR" sz="1400" b="1" i="1" dirty="0" err="1">
                <a:solidFill>
                  <a:srgbClr val="000000"/>
                </a:solidFill>
                <a:cs typeface="DejaVu Sans"/>
              </a:rPr>
              <a:t>actor</a:t>
            </a:r>
            <a:r>
              <a:rPr lang="fr-FR" altLang="fr-FR" sz="1400" b="1" i="1" dirty="0">
                <a:solidFill>
                  <a:srgbClr val="000000"/>
                </a:solidFill>
                <a:cs typeface="DejaVu Sans"/>
              </a:rPr>
              <a:t>)</a:t>
            </a:r>
          </a:p>
        </p:txBody>
      </p:sp>
      <p:sp>
        <p:nvSpPr>
          <p:cNvPr id="62472" name="ZoneTexte 331">
            <a:extLst>
              <a:ext uri="{FF2B5EF4-FFF2-40B4-BE49-F238E27FC236}">
                <a16:creationId xmlns:a16="http://schemas.microsoft.com/office/drawing/2014/main" id="{5D8FE203-5D39-414D-9ED8-20FDB21D482C}"/>
              </a:ext>
            </a:extLst>
          </p:cNvPr>
          <p:cNvSpPr txBox="1">
            <a:spLocks noChangeArrowheads="1"/>
          </p:cNvSpPr>
          <p:nvPr/>
        </p:nvSpPr>
        <p:spPr bwMode="auto">
          <a:xfrm>
            <a:off x="1524000" y="2436814"/>
            <a:ext cx="15700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1400" b="1" i="1" dirty="0">
                <a:solidFill>
                  <a:srgbClr val="000000"/>
                </a:solidFill>
                <a:cs typeface="DejaVu Sans"/>
              </a:rPr>
              <a:t>Simon</a:t>
            </a:r>
            <a:br>
              <a:rPr lang="fr-FR" altLang="fr-FR" sz="1400" b="1" i="1" dirty="0">
                <a:solidFill>
                  <a:srgbClr val="000000"/>
                </a:solidFill>
                <a:cs typeface="DejaVu Sans"/>
              </a:rPr>
            </a:br>
            <a:r>
              <a:rPr lang="fr-FR" altLang="fr-FR" sz="1400" b="1" i="1" dirty="0">
                <a:solidFill>
                  <a:srgbClr val="000000"/>
                </a:solidFill>
                <a:cs typeface="DejaVu Sans"/>
              </a:rPr>
              <a:t>(</a:t>
            </a:r>
            <a:r>
              <a:rPr lang="fr-FR" altLang="fr-FR" sz="1400" b="1" i="1" dirty="0" err="1">
                <a:solidFill>
                  <a:srgbClr val="000000"/>
                </a:solidFill>
                <a:cs typeface="DejaVu Sans"/>
              </a:rPr>
              <a:t>virtual</a:t>
            </a:r>
            <a:br>
              <a:rPr lang="fr-FR" altLang="fr-FR" sz="1400" b="1" i="1" dirty="0">
                <a:solidFill>
                  <a:srgbClr val="000000"/>
                </a:solidFill>
                <a:cs typeface="DejaVu Sans"/>
              </a:rPr>
            </a:br>
            <a:r>
              <a:rPr lang="fr-FR" altLang="fr-FR" sz="1400" b="1" i="1" dirty="0" err="1">
                <a:solidFill>
                  <a:srgbClr val="000000"/>
                </a:solidFill>
                <a:cs typeface="DejaVu Sans"/>
              </a:rPr>
              <a:t>actor</a:t>
            </a:r>
            <a:r>
              <a:rPr lang="fr-FR" altLang="fr-FR" sz="1400" b="1" i="1" dirty="0">
                <a:solidFill>
                  <a:srgbClr val="000000"/>
                </a:solidFill>
                <a:cs typeface="DejaVu Sans"/>
              </a:rPr>
              <a:t>)</a:t>
            </a:r>
          </a:p>
        </p:txBody>
      </p:sp>
      <p:sp>
        <p:nvSpPr>
          <p:cNvPr id="62473" name="ZoneTexte 332">
            <a:extLst>
              <a:ext uri="{FF2B5EF4-FFF2-40B4-BE49-F238E27FC236}">
                <a16:creationId xmlns:a16="http://schemas.microsoft.com/office/drawing/2014/main" id="{953395E0-CD11-4AEE-AB73-97F3D52B680D}"/>
              </a:ext>
            </a:extLst>
          </p:cNvPr>
          <p:cNvSpPr txBox="1">
            <a:spLocks noChangeArrowheads="1"/>
          </p:cNvSpPr>
          <p:nvPr/>
        </p:nvSpPr>
        <p:spPr bwMode="auto">
          <a:xfrm>
            <a:off x="5051426" y="1074739"/>
            <a:ext cx="2411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b="1" i="1" dirty="0" err="1">
                <a:solidFill>
                  <a:srgbClr val="000000"/>
                </a:solidFill>
                <a:cs typeface="DejaVu Sans"/>
              </a:rPr>
              <a:t>Carved</a:t>
            </a:r>
            <a:r>
              <a:rPr lang="fr-FR" altLang="fr-FR" sz="1400" b="1" i="1" dirty="0">
                <a:solidFill>
                  <a:srgbClr val="000000"/>
                </a:solidFill>
                <a:cs typeface="DejaVu Sans"/>
              </a:rPr>
              <a:t> VH</a:t>
            </a:r>
          </a:p>
        </p:txBody>
      </p:sp>
      <p:pic>
        <p:nvPicPr>
          <p:cNvPr id="62474" name="Image 333">
            <a:extLst>
              <a:ext uri="{FF2B5EF4-FFF2-40B4-BE49-F238E27FC236}">
                <a16:creationId xmlns:a16="http://schemas.microsoft.com/office/drawing/2014/main" id="{A6520BC2-1DE3-4521-9356-E9A711BE25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6501" y="1441451"/>
            <a:ext cx="2411413"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5" name="ZoneTexte 334">
            <a:extLst>
              <a:ext uri="{FF2B5EF4-FFF2-40B4-BE49-F238E27FC236}">
                <a16:creationId xmlns:a16="http://schemas.microsoft.com/office/drawing/2014/main" id="{073A9EBB-ADB5-464A-9647-45D73C6158D6}"/>
              </a:ext>
            </a:extLst>
          </p:cNvPr>
          <p:cNvSpPr txBox="1">
            <a:spLocks noChangeArrowheads="1"/>
          </p:cNvSpPr>
          <p:nvPr/>
        </p:nvSpPr>
        <p:spPr bwMode="auto">
          <a:xfrm>
            <a:off x="2476501" y="1074739"/>
            <a:ext cx="2386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b="1" i="1" dirty="0">
                <a:solidFill>
                  <a:srgbClr val="000000"/>
                </a:solidFill>
                <a:cs typeface="DejaVu Sans"/>
              </a:rPr>
              <a:t>Initial VH</a:t>
            </a:r>
          </a:p>
        </p:txBody>
      </p:sp>
      <p:pic>
        <p:nvPicPr>
          <p:cNvPr id="62476" name="Image 335">
            <a:extLst>
              <a:ext uri="{FF2B5EF4-FFF2-40B4-BE49-F238E27FC236}">
                <a16:creationId xmlns:a16="http://schemas.microsoft.com/office/drawing/2014/main" id="{D4778B54-92C7-40D9-ADD9-1B613658EF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448" t="24657" r="28535" b="21826"/>
          <a:stretch>
            <a:fillRect/>
          </a:stretch>
        </p:blipFill>
        <p:spPr bwMode="auto">
          <a:xfrm>
            <a:off x="2451101" y="3889375"/>
            <a:ext cx="2411413"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7" name="ZoneTexte 336">
            <a:extLst>
              <a:ext uri="{FF2B5EF4-FFF2-40B4-BE49-F238E27FC236}">
                <a16:creationId xmlns:a16="http://schemas.microsoft.com/office/drawing/2014/main" id="{209BCB26-497D-4A8A-B169-5581B2B0FC6E}"/>
              </a:ext>
            </a:extLst>
          </p:cNvPr>
          <p:cNvSpPr txBox="1">
            <a:spLocks noChangeArrowheads="1"/>
          </p:cNvSpPr>
          <p:nvPr/>
        </p:nvSpPr>
        <p:spPr bwMode="auto">
          <a:xfrm>
            <a:off x="7666039" y="1063550"/>
            <a:ext cx="23971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b="1" i="1" dirty="0" err="1">
                <a:solidFill>
                  <a:srgbClr val="000000"/>
                </a:solidFill>
                <a:cs typeface="DejaVu Sans"/>
              </a:rPr>
              <a:t>Carved</a:t>
            </a:r>
            <a:r>
              <a:rPr lang="fr-FR" altLang="fr-FR" sz="1400" b="1" i="1" dirty="0">
                <a:solidFill>
                  <a:srgbClr val="000000"/>
                </a:solidFill>
                <a:cs typeface="DejaVu Sans"/>
              </a:rPr>
              <a:t> point cloud by VH</a:t>
            </a:r>
          </a:p>
        </p:txBody>
      </p:sp>
      <p:sp>
        <p:nvSpPr>
          <p:cNvPr id="17" name="ZoneTexte 16">
            <a:extLst>
              <a:ext uri="{FF2B5EF4-FFF2-40B4-BE49-F238E27FC236}">
                <a16:creationId xmlns:a16="http://schemas.microsoft.com/office/drawing/2014/main" id="{668CDBAD-DC6F-467A-B35A-7E656549C9A7}"/>
              </a:ext>
            </a:extLst>
          </p:cNvPr>
          <p:cNvSpPr txBox="1"/>
          <p:nvPr/>
        </p:nvSpPr>
        <p:spPr>
          <a:xfrm>
            <a:off x="803564" y="272187"/>
            <a:ext cx="11018981" cy="800219"/>
          </a:xfrm>
          <a:prstGeom prst="rect">
            <a:avLst/>
          </a:prstGeom>
          <a:noFill/>
          <a:ln>
            <a:noFill/>
          </a:ln>
        </p:spPr>
        <p:txBody>
          <a:bodyPr vert="horz" wrap="square" lIns="91440" tIns="45720" rIns="91440" bIns="45720" numCol="1" anchor="b" anchorCtr="0" compatLnSpc="1">
            <a:prstTxWarp prst="textNoShape">
              <a:avLst/>
            </a:prstTxWarp>
          </a:bodyPr>
          <a:lstStyle>
            <a:lvl1pPr algn="ctr" fontAlgn="base">
              <a:spcBef>
                <a:spcPct val="0"/>
              </a:spcBef>
              <a:spcAft>
                <a:spcPct val="0"/>
              </a:spcAft>
              <a:defRPr sz="4600" b="1">
                <a:solidFill>
                  <a:schemeClr val="accent1"/>
                </a:solidFill>
                <a:latin typeface="Optima"/>
                <a:ea typeface="ＭＳ Ｐゴシック" charset="0"/>
                <a:cs typeface="Optima"/>
              </a:defRPr>
            </a:lvl1pPr>
            <a:lvl2pPr algn="ctr" fontAlgn="base">
              <a:spcBef>
                <a:spcPct val="0"/>
              </a:spcBef>
              <a:spcAft>
                <a:spcPct val="0"/>
              </a:spcAft>
              <a:defRPr sz="4600" b="1">
                <a:solidFill>
                  <a:schemeClr val="accent1"/>
                </a:solidFill>
                <a:latin typeface="Optima" charset="0"/>
                <a:ea typeface="ＭＳ Ｐゴシック" charset="0"/>
              </a:defRPr>
            </a:lvl2pPr>
            <a:lvl3pPr algn="ctr" fontAlgn="base">
              <a:spcBef>
                <a:spcPct val="0"/>
              </a:spcBef>
              <a:spcAft>
                <a:spcPct val="0"/>
              </a:spcAft>
              <a:defRPr sz="4600" b="1">
                <a:solidFill>
                  <a:schemeClr val="accent1"/>
                </a:solidFill>
                <a:latin typeface="Optima" charset="0"/>
                <a:ea typeface="ＭＳ Ｐゴシック" charset="0"/>
              </a:defRPr>
            </a:lvl3pPr>
            <a:lvl4pPr algn="ctr" fontAlgn="base">
              <a:spcBef>
                <a:spcPct val="0"/>
              </a:spcBef>
              <a:spcAft>
                <a:spcPct val="0"/>
              </a:spcAft>
              <a:defRPr sz="4600" b="1">
                <a:solidFill>
                  <a:schemeClr val="accent1"/>
                </a:solidFill>
                <a:latin typeface="Optima" charset="0"/>
                <a:ea typeface="ＭＳ Ｐゴシック" charset="0"/>
              </a:defRPr>
            </a:lvl4pPr>
            <a:lvl5pPr algn="ctr" fontAlgn="base">
              <a:spcBef>
                <a:spcPct val="0"/>
              </a:spcBef>
              <a:spcAft>
                <a:spcPct val="0"/>
              </a:spcAft>
              <a:defRPr sz="4600" b="1">
                <a:solidFill>
                  <a:schemeClr val="accent1"/>
                </a:solidFill>
                <a:latin typeface="Optima" charset="0"/>
                <a:ea typeface="ＭＳ Ｐゴシック" charset="0"/>
              </a:defRPr>
            </a:lvl5pPr>
            <a:lvl6pPr marL="457200" algn="ctr" fontAlgn="base">
              <a:spcBef>
                <a:spcPct val="0"/>
              </a:spcBef>
              <a:spcAft>
                <a:spcPct val="0"/>
              </a:spcAft>
              <a:defRPr sz="4600" b="1">
                <a:solidFill>
                  <a:schemeClr val="accent1"/>
                </a:solidFill>
                <a:latin typeface="Optima" charset="0"/>
                <a:ea typeface="ＭＳ Ｐゴシック" charset="0"/>
              </a:defRPr>
            </a:lvl6pPr>
            <a:lvl7pPr marL="914400" algn="ctr" fontAlgn="base">
              <a:spcBef>
                <a:spcPct val="0"/>
              </a:spcBef>
              <a:spcAft>
                <a:spcPct val="0"/>
              </a:spcAft>
              <a:defRPr sz="4600" b="1">
                <a:solidFill>
                  <a:schemeClr val="accent1"/>
                </a:solidFill>
                <a:latin typeface="Optima" charset="0"/>
                <a:ea typeface="ＭＳ Ｐゴシック" charset="0"/>
              </a:defRPr>
            </a:lvl7pPr>
            <a:lvl8pPr marL="1371600" algn="ctr" fontAlgn="base">
              <a:spcBef>
                <a:spcPct val="0"/>
              </a:spcBef>
              <a:spcAft>
                <a:spcPct val="0"/>
              </a:spcAft>
              <a:defRPr sz="4600" b="1">
                <a:solidFill>
                  <a:schemeClr val="accent1"/>
                </a:solidFill>
                <a:latin typeface="Optima" charset="0"/>
                <a:ea typeface="ＭＳ Ｐゴシック" charset="0"/>
              </a:defRPr>
            </a:lvl8pPr>
            <a:lvl9pPr marL="1828800" algn="ctr" fontAlgn="base">
              <a:spcBef>
                <a:spcPct val="0"/>
              </a:spcBef>
              <a:spcAft>
                <a:spcPct val="0"/>
              </a:spcAft>
              <a:defRPr sz="4600" b="1">
                <a:solidFill>
                  <a:schemeClr val="accent1"/>
                </a:solidFill>
                <a:latin typeface="Optima" charset="0"/>
                <a:ea typeface="ＭＳ Ｐゴシック" charset="0"/>
              </a:defRPr>
            </a:lvl9pPr>
          </a:lstStyle>
          <a:p>
            <a:r>
              <a:rPr lang="fr-FR" dirty="0" err="1"/>
              <a:t>Guiding</a:t>
            </a:r>
            <a:r>
              <a:rPr lang="fr-FR" dirty="0"/>
              <a:t> </a:t>
            </a:r>
            <a:r>
              <a:rPr lang="fr-FR" dirty="0" err="1"/>
              <a:t>stereovision</a:t>
            </a:r>
            <a:r>
              <a:rPr lang="fr-FR" dirty="0"/>
              <a:t> by </a:t>
            </a:r>
            <a:r>
              <a:rPr lang="fr-FR" dirty="0" err="1"/>
              <a:t>visual</a:t>
            </a:r>
            <a:r>
              <a:rPr lang="fr-FR" dirty="0"/>
              <a:t> </a:t>
            </a:r>
            <a:r>
              <a:rPr lang="fr-FR" dirty="0" err="1"/>
              <a:t>hull</a:t>
            </a:r>
            <a:r>
              <a:rPr lang="fr-FR" dirty="0"/>
              <a:t> </a:t>
            </a:r>
          </a:p>
        </p:txBody>
      </p:sp>
    </p:spTree>
    <p:extLst>
      <p:ext uri="{BB962C8B-B14F-4D97-AF65-F5344CB8AC3E}">
        <p14:creationId xmlns:p14="http://schemas.microsoft.com/office/powerpoint/2010/main" val="1138930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Connecteur droit 135">
            <a:extLst>
              <a:ext uri="{FF2B5EF4-FFF2-40B4-BE49-F238E27FC236}">
                <a16:creationId xmlns:a16="http://schemas.microsoft.com/office/drawing/2014/main" id="{D096C87D-CEF5-4CAF-BC26-F45211DA3299}"/>
              </a:ext>
            </a:extLst>
          </p:cNvPr>
          <p:cNvCxnSpPr/>
          <p:nvPr/>
        </p:nvCxnSpPr>
        <p:spPr>
          <a:xfrm>
            <a:off x="6356351" y="4521200"/>
            <a:ext cx="23813" cy="9540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F6F4F3D2-19CA-433B-8F46-46A27600994C}"/>
              </a:ext>
            </a:extLst>
          </p:cNvPr>
          <p:cNvCxnSpPr/>
          <p:nvPr/>
        </p:nvCxnSpPr>
        <p:spPr>
          <a:xfrm flipH="1">
            <a:off x="5302251" y="5448300"/>
            <a:ext cx="1039813" cy="2159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9A6D13F9-71D8-419E-9A83-FCEB4E627608}"/>
              </a:ext>
            </a:extLst>
          </p:cNvPr>
          <p:cNvCxnSpPr/>
          <p:nvPr/>
        </p:nvCxnSpPr>
        <p:spPr>
          <a:xfrm>
            <a:off x="6376989" y="5441950"/>
            <a:ext cx="828675" cy="7175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C456EA76-EE13-455C-ABBC-4B1450C77A4F}"/>
              </a:ext>
            </a:extLst>
          </p:cNvPr>
          <p:cNvCxnSpPr/>
          <p:nvPr/>
        </p:nvCxnSpPr>
        <p:spPr>
          <a:xfrm flipH="1">
            <a:off x="6161089" y="1279526"/>
            <a:ext cx="7937" cy="10080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3" name="Connecteur droit avec flèche 62">
            <a:extLst>
              <a:ext uri="{FF2B5EF4-FFF2-40B4-BE49-F238E27FC236}">
                <a16:creationId xmlns:a16="http://schemas.microsoft.com/office/drawing/2014/main" id="{9C77BC94-7A8C-4F1B-B23C-674C064939D5}"/>
              </a:ext>
            </a:extLst>
          </p:cNvPr>
          <p:cNvCxnSpPr/>
          <p:nvPr/>
        </p:nvCxnSpPr>
        <p:spPr>
          <a:xfrm>
            <a:off x="3363914" y="2949575"/>
            <a:ext cx="1463675" cy="1600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Connecteur droit avec flèche 63">
            <a:extLst>
              <a:ext uri="{FF2B5EF4-FFF2-40B4-BE49-F238E27FC236}">
                <a16:creationId xmlns:a16="http://schemas.microsoft.com/office/drawing/2014/main" id="{7AF9309E-41EA-469B-B523-40AEC8546931}"/>
              </a:ext>
            </a:extLst>
          </p:cNvPr>
          <p:cNvCxnSpPr/>
          <p:nvPr/>
        </p:nvCxnSpPr>
        <p:spPr>
          <a:xfrm>
            <a:off x="6073775" y="3006726"/>
            <a:ext cx="0" cy="13112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Connecteur droit avec flèche 64">
            <a:extLst>
              <a:ext uri="{FF2B5EF4-FFF2-40B4-BE49-F238E27FC236}">
                <a16:creationId xmlns:a16="http://schemas.microsoft.com/office/drawing/2014/main" id="{D629C0CC-6213-4AF6-B2C7-A8EEF6A75056}"/>
              </a:ext>
            </a:extLst>
          </p:cNvPr>
          <p:cNvCxnSpPr/>
          <p:nvPr/>
        </p:nvCxnSpPr>
        <p:spPr>
          <a:xfrm flipH="1">
            <a:off x="7067550" y="2979739"/>
            <a:ext cx="1874838" cy="15192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4522" name="ZoneTexte 65">
            <a:extLst>
              <a:ext uri="{FF2B5EF4-FFF2-40B4-BE49-F238E27FC236}">
                <a16:creationId xmlns:a16="http://schemas.microsoft.com/office/drawing/2014/main" id="{819473DC-67C2-475C-AF3C-5963C4D25276}"/>
              </a:ext>
            </a:extLst>
          </p:cNvPr>
          <p:cNvSpPr txBox="1">
            <a:spLocks noChangeArrowheads="1"/>
          </p:cNvSpPr>
          <p:nvPr/>
        </p:nvSpPr>
        <p:spPr bwMode="auto">
          <a:xfrm>
            <a:off x="5451476" y="1033464"/>
            <a:ext cx="2957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1400" dirty="0">
                <a:solidFill>
                  <a:srgbClr val="000000"/>
                </a:solidFill>
                <a:cs typeface="DejaVu Sans"/>
              </a:rPr>
              <a:t>Multiscopic </a:t>
            </a:r>
            <a:r>
              <a:rPr lang="fr-FR" altLang="fr-FR" sz="1400" dirty="0" err="1">
                <a:solidFill>
                  <a:srgbClr val="000000"/>
                </a:solidFill>
                <a:cs typeface="DejaVu Sans"/>
              </a:rPr>
              <a:t>carved</a:t>
            </a:r>
            <a:r>
              <a:rPr lang="fr-FR" altLang="fr-FR" sz="1400" dirty="0">
                <a:solidFill>
                  <a:srgbClr val="000000"/>
                </a:solidFill>
                <a:cs typeface="DejaVu Sans"/>
              </a:rPr>
              <a:t> </a:t>
            </a:r>
            <a:r>
              <a:rPr lang="fr-FR" altLang="fr-FR" sz="1400" dirty="0" err="1">
                <a:solidFill>
                  <a:srgbClr val="000000"/>
                </a:solidFill>
                <a:cs typeface="DejaVu Sans"/>
              </a:rPr>
              <a:t>models</a:t>
            </a:r>
            <a:endParaRPr lang="fr-FR" altLang="fr-FR" sz="1400" dirty="0">
              <a:solidFill>
                <a:srgbClr val="000000"/>
              </a:solidFill>
              <a:cs typeface="DejaVu Sans"/>
            </a:endParaRPr>
          </a:p>
        </p:txBody>
      </p:sp>
      <p:grpSp>
        <p:nvGrpSpPr>
          <p:cNvPr id="64523" name="Groupe 2">
            <a:extLst>
              <a:ext uri="{FF2B5EF4-FFF2-40B4-BE49-F238E27FC236}">
                <a16:creationId xmlns:a16="http://schemas.microsoft.com/office/drawing/2014/main" id="{B79B24A9-C06F-4280-86DC-42F99297841B}"/>
              </a:ext>
            </a:extLst>
          </p:cNvPr>
          <p:cNvGrpSpPr>
            <a:grpSpLocks/>
          </p:cNvGrpSpPr>
          <p:nvPr/>
        </p:nvGrpSpPr>
        <p:grpSpPr bwMode="auto">
          <a:xfrm>
            <a:off x="5402264" y="4949826"/>
            <a:ext cx="1106487" cy="1228725"/>
            <a:chOff x="3714044" y="4721718"/>
            <a:chExt cx="1268067" cy="1408150"/>
          </a:xfrm>
        </p:grpSpPr>
        <p:pic>
          <p:nvPicPr>
            <p:cNvPr id="64577" name="Image 68">
              <a:extLst>
                <a:ext uri="{FF2B5EF4-FFF2-40B4-BE49-F238E27FC236}">
                  <a16:creationId xmlns:a16="http://schemas.microsoft.com/office/drawing/2014/main" id="{14455C61-5495-418D-BD1E-D852786C23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2466" y="4721718"/>
              <a:ext cx="125964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4865923-5C79-49B5-ABCE-58240638A31C}"/>
                </a:ext>
              </a:extLst>
            </p:cNvPr>
            <p:cNvSpPr/>
            <p:nvPr/>
          </p:nvSpPr>
          <p:spPr>
            <a:xfrm>
              <a:off x="3714044" y="5667762"/>
              <a:ext cx="405708" cy="46210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defTabSz="914400">
                <a:defRPr/>
              </a:pPr>
              <a:endParaRPr lang="fr-FR">
                <a:solidFill>
                  <a:prstClr val="black"/>
                </a:solidFill>
              </a:endParaRPr>
            </a:p>
          </p:txBody>
        </p:sp>
      </p:grpSp>
      <p:grpSp>
        <p:nvGrpSpPr>
          <p:cNvPr id="64524" name="Groupe 67">
            <a:extLst>
              <a:ext uri="{FF2B5EF4-FFF2-40B4-BE49-F238E27FC236}">
                <a16:creationId xmlns:a16="http://schemas.microsoft.com/office/drawing/2014/main" id="{169C76A0-31CC-4551-A853-4332829FE5D6}"/>
              </a:ext>
            </a:extLst>
          </p:cNvPr>
          <p:cNvGrpSpPr>
            <a:grpSpLocks/>
          </p:cNvGrpSpPr>
          <p:nvPr/>
        </p:nvGrpSpPr>
        <p:grpSpPr bwMode="auto">
          <a:xfrm>
            <a:off x="2316164" y="1393825"/>
            <a:ext cx="2143125" cy="1423988"/>
            <a:chOff x="494319" y="2919252"/>
            <a:chExt cx="2143257" cy="1424148"/>
          </a:xfrm>
        </p:grpSpPr>
        <p:grpSp>
          <p:nvGrpSpPr>
            <p:cNvPr id="64562" name="Groupe 69">
              <a:extLst>
                <a:ext uri="{FF2B5EF4-FFF2-40B4-BE49-F238E27FC236}">
                  <a16:creationId xmlns:a16="http://schemas.microsoft.com/office/drawing/2014/main" id="{4A0F86C8-3828-402A-94FF-8796A8C02904}"/>
                </a:ext>
              </a:extLst>
            </p:cNvPr>
            <p:cNvGrpSpPr>
              <a:grpSpLocks/>
            </p:cNvGrpSpPr>
            <p:nvPr/>
          </p:nvGrpSpPr>
          <p:grpSpPr bwMode="auto">
            <a:xfrm>
              <a:off x="497941" y="2920111"/>
              <a:ext cx="1677909" cy="1133729"/>
              <a:chOff x="567690" y="2920111"/>
              <a:chExt cx="1531620" cy="1133729"/>
            </a:xfrm>
          </p:grpSpPr>
          <p:cxnSp>
            <p:nvCxnSpPr>
              <p:cNvPr id="84" name="Connecteur droit 83">
                <a:extLst>
                  <a:ext uri="{FF2B5EF4-FFF2-40B4-BE49-F238E27FC236}">
                    <a16:creationId xmlns:a16="http://schemas.microsoft.com/office/drawing/2014/main" id="{5A45DE11-47C4-44A2-B73E-91DDFBC6BB8E}"/>
                  </a:ext>
                </a:extLst>
              </p:cNvPr>
              <p:cNvCxnSpPr/>
              <p:nvPr/>
            </p:nvCxnSpPr>
            <p:spPr>
              <a:xfrm flipH="1">
                <a:off x="594816" y="3924252"/>
                <a:ext cx="1504251" cy="12225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2FFFED29-3B33-4B7A-B7D3-9EA0399421E3}"/>
                  </a:ext>
                </a:extLst>
              </p:cNvPr>
              <p:cNvCxnSpPr/>
              <p:nvPr/>
            </p:nvCxnSpPr>
            <p:spPr>
              <a:xfrm>
                <a:off x="2071533" y="2920840"/>
                <a:ext cx="20289" cy="10081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6B696D0A-DBAF-42F3-8FC9-4AA2E7BBB0FE}"/>
                  </a:ext>
                </a:extLst>
              </p:cNvPr>
              <p:cNvCxnSpPr/>
              <p:nvPr/>
            </p:nvCxnSpPr>
            <p:spPr>
              <a:xfrm flipH="1">
                <a:off x="571629" y="2922427"/>
                <a:ext cx="1504251" cy="122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DA22B330-F937-4479-B9F2-EBEE466A5386}"/>
                  </a:ext>
                </a:extLst>
              </p:cNvPr>
              <p:cNvCxnSpPr/>
              <p:nvPr/>
            </p:nvCxnSpPr>
            <p:spPr>
              <a:xfrm>
                <a:off x="567282" y="3046266"/>
                <a:ext cx="21737" cy="100817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64563" name="Image 70">
              <a:extLst>
                <a:ext uri="{FF2B5EF4-FFF2-40B4-BE49-F238E27FC236}">
                  <a16:creationId xmlns:a16="http://schemas.microsoft.com/office/drawing/2014/main" id="{FF5A8C3C-7A1D-49D5-A185-68E23C824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197" y="3106133"/>
              <a:ext cx="919843" cy="100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Connecteur droit 71">
              <a:extLst>
                <a:ext uri="{FF2B5EF4-FFF2-40B4-BE49-F238E27FC236}">
                  <a16:creationId xmlns:a16="http://schemas.microsoft.com/office/drawing/2014/main" id="{E39731C5-849F-402E-8A0A-63095E708158}"/>
                </a:ext>
              </a:extLst>
            </p:cNvPr>
            <p:cNvCxnSpPr/>
            <p:nvPr/>
          </p:nvCxnSpPr>
          <p:spPr>
            <a:xfrm>
              <a:off x="2153358" y="3916314"/>
              <a:ext cx="471517" cy="296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A6DBE028-3533-4718-BCFE-016AB79C5318}"/>
                </a:ext>
              </a:extLst>
            </p:cNvPr>
            <p:cNvCxnSpPr/>
            <p:nvPr/>
          </p:nvCxnSpPr>
          <p:spPr>
            <a:xfrm>
              <a:off x="516545" y="4041741"/>
              <a:ext cx="461990" cy="29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E0259AA8-21C1-423B-863C-1AF53E272608}"/>
                </a:ext>
              </a:extLst>
            </p:cNvPr>
            <p:cNvCxnSpPr/>
            <p:nvPr/>
          </p:nvCxnSpPr>
          <p:spPr>
            <a:xfrm>
              <a:off x="2139070" y="2919252"/>
              <a:ext cx="468341" cy="293721"/>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67" name="Groupe 74">
              <a:extLst>
                <a:ext uri="{FF2B5EF4-FFF2-40B4-BE49-F238E27FC236}">
                  <a16:creationId xmlns:a16="http://schemas.microsoft.com/office/drawing/2014/main" id="{15BBBBC2-8EF3-4FC1-BFA4-77C04D03CBBC}"/>
                </a:ext>
              </a:extLst>
            </p:cNvPr>
            <p:cNvGrpSpPr>
              <a:grpSpLocks/>
            </p:cNvGrpSpPr>
            <p:nvPr/>
          </p:nvGrpSpPr>
          <p:grpSpPr bwMode="auto">
            <a:xfrm>
              <a:off x="950613" y="3209671"/>
              <a:ext cx="1686963" cy="1133729"/>
              <a:chOff x="818270" y="3240151"/>
              <a:chExt cx="1711570" cy="1133729"/>
            </a:xfrm>
          </p:grpSpPr>
          <p:cxnSp>
            <p:nvCxnSpPr>
              <p:cNvPr id="78" name="Connecteur droit 77">
                <a:extLst>
                  <a:ext uri="{FF2B5EF4-FFF2-40B4-BE49-F238E27FC236}">
                    <a16:creationId xmlns:a16="http://schemas.microsoft.com/office/drawing/2014/main" id="{3DE17BB8-CE62-4387-A767-D08D990AFBE0}"/>
                  </a:ext>
                </a:extLst>
              </p:cNvPr>
              <p:cNvCxnSpPr/>
              <p:nvPr/>
            </p:nvCxnSpPr>
            <p:spPr>
              <a:xfrm>
                <a:off x="2499235" y="3240278"/>
                <a:ext cx="22551" cy="100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BA2AA001-891C-4C3E-B91D-7777622CE280}"/>
                  </a:ext>
                </a:extLst>
              </p:cNvPr>
              <p:cNvCxnSpPr/>
              <p:nvPr/>
            </p:nvCxnSpPr>
            <p:spPr>
              <a:xfrm flipH="1">
                <a:off x="822439" y="3241865"/>
                <a:ext cx="1680017" cy="122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AC911565-18AD-4F9D-ADB4-47E39A9531C7}"/>
                  </a:ext>
                </a:extLst>
              </p:cNvPr>
              <p:cNvCxnSpPr/>
              <p:nvPr/>
            </p:nvCxnSpPr>
            <p:spPr>
              <a:xfrm>
                <a:off x="817606" y="3365704"/>
                <a:ext cx="24162" cy="100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0DD2409C-9ECF-4EAD-A49C-EC080A14BE4E}"/>
                  </a:ext>
                </a:extLst>
              </p:cNvPr>
              <p:cNvCxnSpPr/>
              <p:nvPr/>
            </p:nvCxnSpPr>
            <p:spPr>
              <a:xfrm flipH="1">
                <a:off x="848211" y="4243690"/>
                <a:ext cx="1681629" cy="12225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7" name="Connecteur droit 76">
              <a:extLst>
                <a:ext uri="{FF2B5EF4-FFF2-40B4-BE49-F238E27FC236}">
                  <a16:creationId xmlns:a16="http://schemas.microsoft.com/office/drawing/2014/main" id="{96EBB3B7-006F-419F-AFFC-645D0236B128}"/>
                </a:ext>
              </a:extLst>
            </p:cNvPr>
            <p:cNvCxnSpPr/>
            <p:nvPr/>
          </p:nvCxnSpPr>
          <p:spPr>
            <a:xfrm>
              <a:off x="494319" y="3043091"/>
              <a:ext cx="468341" cy="29372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8" name="Connecteur droit 87">
            <a:extLst>
              <a:ext uri="{FF2B5EF4-FFF2-40B4-BE49-F238E27FC236}">
                <a16:creationId xmlns:a16="http://schemas.microsoft.com/office/drawing/2014/main" id="{C83F724F-B35B-4116-9BA6-6E073D6543DF}"/>
              </a:ext>
            </a:extLst>
          </p:cNvPr>
          <p:cNvCxnSpPr/>
          <p:nvPr/>
        </p:nvCxnSpPr>
        <p:spPr>
          <a:xfrm flipH="1">
            <a:off x="8372476" y="2062163"/>
            <a:ext cx="1039813" cy="2159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5FAEE30A-6A6C-4764-AF40-0D738BAB7CF2}"/>
              </a:ext>
            </a:extLst>
          </p:cNvPr>
          <p:cNvCxnSpPr/>
          <p:nvPr/>
        </p:nvCxnSpPr>
        <p:spPr>
          <a:xfrm>
            <a:off x="9415464" y="2055814"/>
            <a:ext cx="827087" cy="7191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Connecteur droit 89">
            <a:extLst>
              <a:ext uri="{FF2B5EF4-FFF2-40B4-BE49-F238E27FC236}">
                <a16:creationId xmlns:a16="http://schemas.microsoft.com/office/drawing/2014/main" id="{079B3F17-9CDF-4F03-BBA2-B3933FD1C21D}"/>
              </a:ext>
            </a:extLst>
          </p:cNvPr>
          <p:cNvCxnSpPr/>
          <p:nvPr/>
        </p:nvCxnSpPr>
        <p:spPr>
          <a:xfrm>
            <a:off x="9393238" y="1114425"/>
            <a:ext cx="25400" cy="9525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64528" name="Groupe 356">
            <a:extLst>
              <a:ext uri="{FF2B5EF4-FFF2-40B4-BE49-F238E27FC236}">
                <a16:creationId xmlns:a16="http://schemas.microsoft.com/office/drawing/2014/main" id="{C3366F9F-485B-4B67-82C4-FF2E7E600D8E}"/>
              </a:ext>
            </a:extLst>
          </p:cNvPr>
          <p:cNvGrpSpPr>
            <a:grpSpLocks/>
          </p:cNvGrpSpPr>
          <p:nvPr/>
        </p:nvGrpSpPr>
        <p:grpSpPr bwMode="auto">
          <a:xfrm>
            <a:off x="8510589" y="1611314"/>
            <a:ext cx="1157287" cy="1158875"/>
            <a:chOff x="6116320" y="3097444"/>
            <a:chExt cx="1158853" cy="1159596"/>
          </a:xfrm>
        </p:grpSpPr>
        <p:pic>
          <p:nvPicPr>
            <p:cNvPr id="64560" name="Image 91">
              <a:extLst>
                <a:ext uri="{FF2B5EF4-FFF2-40B4-BE49-F238E27FC236}">
                  <a16:creationId xmlns:a16="http://schemas.microsoft.com/office/drawing/2014/main" id="{C8EEFE02-903D-4BB1-B3D2-86AA81431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7512" y="3097444"/>
              <a:ext cx="1057661" cy="107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orme libre 92">
              <a:extLst>
                <a:ext uri="{FF2B5EF4-FFF2-40B4-BE49-F238E27FC236}">
                  <a16:creationId xmlns:a16="http://schemas.microsoft.com/office/drawing/2014/main" id="{6932598F-9AB4-4596-AF7E-18D9B0D9CC75}"/>
                </a:ext>
              </a:extLst>
            </p:cNvPr>
            <p:cNvSpPr/>
            <p:nvPr/>
          </p:nvSpPr>
          <p:spPr>
            <a:xfrm>
              <a:off x="6116320" y="3861506"/>
              <a:ext cx="619963" cy="395534"/>
            </a:xfrm>
            <a:custGeom>
              <a:avLst/>
              <a:gdLst>
                <a:gd name="connsiteX0" fmla="*/ 325120 w 619760"/>
                <a:gd name="connsiteY0" fmla="*/ 0 h 396240"/>
                <a:gd name="connsiteX1" fmla="*/ 619760 w 619760"/>
                <a:gd name="connsiteY1" fmla="*/ 375920 h 396240"/>
                <a:gd name="connsiteX2" fmla="*/ 182880 w 619760"/>
                <a:gd name="connsiteY2" fmla="*/ 396240 h 396240"/>
                <a:gd name="connsiteX3" fmla="*/ 0 w 619760"/>
                <a:gd name="connsiteY3" fmla="*/ 162560 h 396240"/>
                <a:gd name="connsiteX4" fmla="*/ 325120 w 619760"/>
                <a:gd name="connsiteY4" fmla="*/ 0 h 396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396240">
                  <a:moveTo>
                    <a:pt x="325120" y="0"/>
                  </a:moveTo>
                  <a:lnTo>
                    <a:pt x="619760" y="375920"/>
                  </a:lnTo>
                  <a:lnTo>
                    <a:pt x="182880" y="396240"/>
                  </a:lnTo>
                  <a:lnTo>
                    <a:pt x="0" y="162560"/>
                  </a:lnTo>
                  <a:lnTo>
                    <a:pt x="325120" y="0"/>
                  </a:lnTo>
                  <a:close/>
                </a:path>
              </a:pathLst>
            </a:custGeom>
            <a:ln>
              <a:solidFill>
                <a:schemeClr val="bg1"/>
              </a:solidFill>
            </a:ln>
          </p:spPr>
          <p:style>
            <a:lnRef idx="2">
              <a:schemeClr val="accent5"/>
            </a:lnRef>
            <a:fillRef idx="1">
              <a:schemeClr val="lt1"/>
            </a:fillRef>
            <a:effectRef idx="0">
              <a:schemeClr val="accent5"/>
            </a:effectRef>
            <a:fontRef idx="minor">
              <a:schemeClr val="dk1"/>
            </a:fontRef>
          </p:style>
          <p:txBody>
            <a:bodyPr anchor="ctr"/>
            <a:lstStyle/>
            <a:p>
              <a:pPr algn="ctr" defTabSz="914400">
                <a:defRPr/>
              </a:pPr>
              <a:endParaRPr lang="fr-FR">
                <a:solidFill>
                  <a:prstClr val="black"/>
                </a:solidFill>
              </a:endParaRPr>
            </a:p>
          </p:txBody>
        </p:sp>
      </p:grpSp>
      <p:cxnSp>
        <p:nvCxnSpPr>
          <p:cNvPr id="94" name="Connecteur droit 93">
            <a:extLst>
              <a:ext uri="{FF2B5EF4-FFF2-40B4-BE49-F238E27FC236}">
                <a16:creationId xmlns:a16="http://schemas.microsoft.com/office/drawing/2014/main" id="{F3222599-3060-4AC6-A01C-92A9749B2B9B}"/>
              </a:ext>
            </a:extLst>
          </p:cNvPr>
          <p:cNvCxnSpPr/>
          <p:nvPr/>
        </p:nvCxnSpPr>
        <p:spPr>
          <a:xfrm flipH="1">
            <a:off x="9202738" y="2774950"/>
            <a:ext cx="1039812"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D97DB31E-6B48-4C62-A700-02068206BB8A}"/>
              </a:ext>
            </a:extLst>
          </p:cNvPr>
          <p:cNvCxnSpPr/>
          <p:nvPr/>
        </p:nvCxnSpPr>
        <p:spPr>
          <a:xfrm>
            <a:off x="9177338" y="2041525"/>
            <a:ext cx="23812" cy="952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B9A6475B-68B3-4199-BF0D-93DD45C58EEB}"/>
              </a:ext>
            </a:extLst>
          </p:cNvPr>
          <p:cNvCxnSpPr/>
          <p:nvPr/>
        </p:nvCxnSpPr>
        <p:spPr>
          <a:xfrm>
            <a:off x="8378825" y="2278063"/>
            <a:ext cx="827088" cy="717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8A566486-10D4-44CF-819D-FCB3ECB8AAB9}"/>
              </a:ext>
            </a:extLst>
          </p:cNvPr>
          <p:cNvCxnSpPr/>
          <p:nvPr/>
        </p:nvCxnSpPr>
        <p:spPr>
          <a:xfrm>
            <a:off x="10217150" y="1825625"/>
            <a:ext cx="25400" cy="952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69505005-8409-46D2-8AD5-AE08AA44C852}"/>
              </a:ext>
            </a:extLst>
          </p:cNvPr>
          <p:cNvCxnSpPr/>
          <p:nvPr/>
        </p:nvCxnSpPr>
        <p:spPr>
          <a:xfrm>
            <a:off x="8353426" y="1327150"/>
            <a:ext cx="23813" cy="954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Connecteur droit 99">
            <a:extLst>
              <a:ext uri="{FF2B5EF4-FFF2-40B4-BE49-F238E27FC236}">
                <a16:creationId xmlns:a16="http://schemas.microsoft.com/office/drawing/2014/main" id="{6C5F9473-F3DA-4E70-B8E8-705CCDD81B03}"/>
              </a:ext>
            </a:extLst>
          </p:cNvPr>
          <p:cNvCxnSpPr/>
          <p:nvPr/>
        </p:nvCxnSpPr>
        <p:spPr>
          <a:xfrm flipH="1">
            <a:off x="9182101" y="1825625"/>
            <a:ext cx="1039813"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Connecteur droit 100">
            <a:extLst>
              <a:ext uri="{FF2B5EF4-FFF2-40B4-BE49-F238E27FC236}">
                <a16:creationId xmlns:a16="http://schemas.microsoft.com/office/drawing/2014/main" id="{7E52195C-0457-411D-83F3-6A558F78B134}"/>
              </a:ext>
            </a:extLst>
          </p:cNvPr>
          <p:cNvCxnSpPr/>
          <p:nvPr/>
        </p:nvCxnSpPr>
        <p:spPr>
          <a:xfrm flipH="1">
            <a:off x="8355013" y="1122363"/>
            <a:ext cx="1028700" cy="214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48CC2AED-98C3-4D23-BA78-639B77FE98A0}"/>
              </a:ext>
            </a:extLst>
          </p:cNvPr>
          <p:cNvCxnSpPr/>
          <p:nvPr/>
        </p:nvCxnSpPr>
        <p:spPr>
          <a:xfrm>
            <a:off x="8353425" y="1327150"/>
            <a:ext cx="827088" cy="719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Connecteur droit 102">
            <a:extLst>
              <a:ext uri="{FF2B5EF4-FFF2-40B4-BE49-F238E27FC236}">
                <a16:creationId xmlns:a16="http://schemas.microsoft.com/office/drawing/2014/main" id="{70C88430-3015-4447-B488-4B9D7B992BAF}"/>
              </a:ext>
            </a:extLst>
          </p:cNvPr>
          <p:cNvCxnSpPr/>
          <p:nvPr/>
        </p:nvCxnSpPr>
        <p:spPr>
          <a:xfrm>
            <a:off x="9394825" y="1119188"/>
            <a:ext cx="820738" cy="71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CDEF77DC-E138-4E58-B976-B167AB1EBEDA}"/>
              </a:ext>
            </a:extLst>
          </p:cNvPr>
          <p:cNvCxnSpPr/>
          <p:nvPr/>
        </p:nvCxnSpPr>
        <p:spPr>
          <a:xfrm flipH="1">
            <a:off x="5419725" y="2154239"/>
            <a:ext cx="903288" cy="7715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Connecteur droit 112">
            <a:extLst>
              <a:ext uri="{FF2B5EF4-FFF2-40B4-BE49-F238E27FC236}">
                <a16:creationId xmlns:a16="http://schemas.microsoft.com/office/drawing/2014/main" id="{2BEB4365-0FCA-49B4-B702-D42E9C3C5CBE}"/>
              </a:ext>
            </a:extLst>
          </p:cNvPr>
          <p:cNvCxnSpPr/>
          <p:nvPr/>
        </p:nvCxnSpPr>
        <p:spPr>
          <a:xfrm flipH="1">
            <a:off x="6145214" y="2290763"/>
            <a:ext cx="114458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64540" name="Image 113">
            <a:extLst>
              <a:ext uri="{FF2B5EF4-FFF2-40B4-BE49-F238E27FC236}">
                <a16:creationId xmlns:a16="http://schemas.microsoft.com/office/drawing/2014/main" id="{A4FD5FC5-63AF-4907-9F74-8851DE8505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10250" y="1582739"/>
            <a:ext cx="111125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5" name="Connecteur droit 114">
            <a:extLst>
              <a:ext uri="{FF2B5EF4-FFF2-40B4-BE49-F238E27FC236}">
                <a16:creationId xmlns:a16="http://schemas.microsoft.com/office/drawing/2014/main" id="{9DE85BF3-4944-4AED-8D68-441686CA645D}"/>
              </a:ext>
            </a:extLst>
          </p:cNvPr>
          <p:cNvCxnSpPr/>
          <p:nvPr/>
        </p:nvCxnSpPr>
        <p:spPr>
          <a:xfrm flipH="1">
            <a:off x="6559551" y="1285875"/>
            <a:ext cx="747713" cy="647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Connecteur droit 115">
            <a:extLst>
              <a:ext uri="{FF2B5EF4-FFF2-40B4-BE49-F238E27FC236}">
                <a16:creationId xmlns:a16="http://schemas.microsoft.com/office/drawing/2014/main" id="{1F3805B9-94FE-4C1F-B914-6EBE7BBDBF32}"/>
              </a:ext>
            </a:extLst>
          </p:cNvPr>
          <p:cNvCxnSpPr/>
          <p:nvPr/>
        </p:nvCxnSpPr>
        <p:spPr>
          <a:xfrm flipH="1" flipV="1">
            <a:off x="5413376" y="1927225"/>
            <a:ext cx="11477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Connecteur droit 116">
            <a:extLst>
              <a:ext uri="{FF2B5EF4-FFF2-40B4-BE49-F238E27FC236}">
                <a16:creationId xmlns:a16="http://schemas.microsoft.com/office/drawing/2014/main" id="{6E734348-6B66-48C5-AB18-134024D02411}"/>
              </a:ext>
            </a:extLst>
          </p:cNvPr>
          <p:cNvCxnSpPr/>
          <p:nvPr/>
        </p:nvCxnSpPr>
        <p:spPr>
          <a:xfrm>
            <a:off x="5418138" y="1927226"/>
            <a:ext cx="0" cy="1008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36DE75ED-3949-4453-AF39-6D7733CF48EC}"/>
              </a:ext>
            </a:extLst>
          </p:cNvPr>
          <p:cNvCxnSpPr/>
          <p:nvPr/>
        </p:nvCxnSpPr>
        <p:spPr>
          <a:xfrm flipH="1">
            <a:off x="6557963" y="2270126"/>
            <a:ext cx="755650" cy="658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Connecteur droit 118">
            <a:extLst>
              <a:ext uri="{FF2B5EF4-FFF2-40B4-BE49-F238E27FC236}">
                <a16:creationId xmlns:a16="http://schemas.microsoft.com/office/drawing/2014/main" id="{06CEE488-9062-4545-B69A-279D1E090730}"/>
              </a:ext>
            </a:extLst>
          </p:cNvPr>
          <p:cNvCxnSpPr/>
          <p:nvPr/>
        </p:nvCxnSpPr>
        <p:spPr>
          <a:xfrm flipH="1" flipV="1">
            <a:off x="5416551" y="2932113"/>
            <a:ext cx="11461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24474723-9B6C-4DF5-9D24-DB1EF429E5E0}"/>
              </a:ext>
            </a:extLst>
          </p:cNvPr>
          <p:cNvCxnSpPr/>
          <p:nvPr/>
        </p:nvCxnSpPr>
        <p:spPr>
          <a:xfrm>
            <a:off x="6556375" y="1928813"/>
            <a:ext cx="0" cy="1008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16EE2606-B82E-484A-A759-68E9E43B6FA8}"/>
              </a:ext>
            </a:extLst>
          </p:cNvPr>
          <p:cNvCxnSpPr/>
          <p:nvPr/>
        </p:nvCxnSpPr>
        <p:spPr>
          <a:xfrm flipH="1" flipV="1">
            <a:off x="6162676" y="1284288"/>
            <a:ext cx="11461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4BA8807F-7DA6-41BE-B3A3-7DCABEC91DD7}"/>
              </a:ext>
            </a:extLst>
          </p:cNvPr>
          <p:cNvCxnSpPr/>
          <p:nvPr/>
        </p:nvCxnSpPr>
        <p:spPr>
          <a:xfrm flipH="1">
            <a:off x="5419726" y="1281113"/>
            <a:ext cx="747713" cy="646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D8EB2A5C-46AA-4317-A059-61C8DE7EF94F}"/>
              </a:ext>
            </a:extLst>
          </p:cNvPr>
          <p:cNvCxnSpPr/>
          <p:nvPr/>
        </p:nvCxnSpPr>
        <p:spPr>
          <a:xfrm>
            <a:off x="7300913" y="1277938"/>
            <a:ext cx="0" cy="1008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2C6521C9-8AE5-4B1C-AFFF-775406E86E70}"/>
              </a:ext>
            </a:extLst>
          </p:cNvPr>
          <p:cNvCxnSpPr/>
          <p:nvPr/>
        </p:nvCxnSpPr>
        <p:spPr>
          <a:xfrm flipH="1">
            <a:off x="6165851" y="6159500"/>
            <a:ext cx="1039813" cy="217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Connecteur droit 126">
            <a:extLst>
              <a:ext uri="{FF2B5EF4-FFF2-40B4-BE49-F238E27FC236}">
                <a16:creationId xmlns:a16="http://schemas.microsoft.com/office/drawing/2014/main" id="{010832C6-C738-47BC-97A1-4CC204AA8B83}"/>
              </a:ext>
            </a:extLst>
          </p:cNvPr>
          <p:cNvCxnSpPr/>
          <p:nvPr/>
        </p:nvCxnSpPr>
        <p:spPr>
          <a:xfrm>
            <a:off x="6140451" y="5426075"/>
            <a:ext cx="23813" cy="954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Connecteur droit 127">
            <a:extLst>
              <a:ext uri="{FF2B5EF4-FFF2-40B4-BE49-F238E27FC236}">
                <a16:creationId xmlns:a16="http://schemas.microsoft.com/office/drawing/2014/main" id="{8CBE0754-46DF-4B1D-B93D-AB1D0632D248}"/>
              </a:ext>
            </a:extLst>
          </p:cNvPr>
          <p:cNvCxnSpPr/>
          <p:nvPr/>
        </p:nvCxnSpPr>
        <p:spPr>
          <a:xfrm>
            <a:off x="5341939" y="5662614"/>
            <a:ext cx="827087" cy="719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C2D64D7E-8F75-4C14-B213-C28E9DE7F548}"/>
              </a:ext>
            </a:extLst>
          </p:cNvPr>
          <p:cNvCxnSpPr/>
          <p:nvPr/>
        </p:nvCxnSpPr>
        <p:spPr>
          <a:xfrm>
            <a:off x="7180263" y="5210175"/>
            <a:ext cx="23812" cy="954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F1A51FDE-68B5-4A52-8CA1-3D38AD9DF770}"/>
              </a:ext>
            </a:extLst>
          </p:cNvPr>
          <p:cNvCxnSpPr/>
          <p:nvPr/>
        </p:nvCxnSpPr>
        <p:spPr>
          <a:xfrm>
            <a:off x="5316538" y="4713288"/>
            <a:ext cx="23812" cy="952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Connecteur droit 130">
            <a:extLst>
              <a:ext uri="{FF2B5EF4-FFF2-40B4-BE49-F238E27FC236}">
                <a16:creationId xmlns:a16="http://schemas.microsoft.com/office/drawing/2014/main" id="{158823F9-EF7C-4444-9FBF-084C13FF4B54}"/>
              </a:ext>
            </a:extLst>
          </p:cNvPr>
          <p:cNvCxnSpPr/>
          <p:nvPr/>
        </p:nvCxnSpPr>
        <p:spPr>
          <a:xfrm flipH="1">
            <a:off x="6145213" y="5210175"/>
            <a:ext cx="1039812"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5FEBE619-3D90-4BBD-9F2B-F4C4E0CCEAB7}"/>
              </a:ext>
            </a:extLst>
          </p:cNvPr>
          <p:cNvCxnSpPr/>
          <p:nvPr/>
        </p:nvCxnSpPr>
        <p:spPr>
          <a:xfrm flipH="1">
            <a:off x="5318125" y="4506913"/>
            <a:ext cx="1028700"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Connecteur droit 132">
            <a:extLst>
              <a:ext uri="{FF2B5EF4-FFF2-40B4-BE49-F238E27FC236}">
                <a16:creationId xmlns:a16="http://schemas.microsoft.com/office/drawing/2014/main" id="{0141E371-9140-4A57-BF8A-49D540D02F49}"/>
              </a:ext>
            </a:extLst>
          </p:cNvPr>
          <p:cNvCxnSpPr/>
          <p:nvPr/>
        </p:nvCxnSpPr>
        <p:spPr>
          <a:xfrm>
            <a:off x="5316539" y="4713288"/>
            <a:ext cx="827087" cy="717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2216585A-DD29-4980-B696-0FD8BA2D69EA}"/>
              </a:ext>
            </a:extLst>
          </p:cNvPr>
          <p:cNvCxnSpPr/>
          <p:nvPr/>
        </p:nvCxnSpPr>
        <p:spPr>
          <a:xfrm>
            <a:off x="6357939" y="4505326"/>
            <a:ext cx="820737" cy="709613"/>
          </a:xfrm>
          <a:prstGeom prst="line">
            <a:avLst/>
          </a:prstGeom>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4E7DB773-C002-4E2B-9272-447D5B716964}"/>
              </a:ext>
            </a:extLst>
          </p:cNvPr>
          <p:cNvSpPr txBox="1"/>
          <p:nvPr/>
        </p:nvSpPr>
        <p:spPr>
          <a:xfrm>
            <a:off x="803564" y="272187"/>
            <a:ext cx="11018981" cy="800219"/>
          </a:xfrm>
          <a:prstGeom prst="rect">
            <a:avLst/>
          </a:prstGeom>
          <a:noFill/>
          <a:ln>
            <a:noFill/>
          </a:ln>
        </p:spPr>
        <p:txBody>
          <a:bodyPr vert="horz" wrap="square" lIns="91440" tIns="45720" rIns="91440" bIns="45720" numCol="1" anchor="b" anchorCtr="0" compatLnSpc="1">
            <a:prstTxWarp prst="textNoShape">
              <a:avLst/>
            </a:prstTxWarp>
          </a:bodyPr>
          <a:lstStyle>
            <a:lvl1pPr algn="ctr" fontAlgn="base">
              <a:spcBef>
                <a:spcPct val="0"/>
              </a:spcBef>
              <a:spcAft>
                <a:spcPct val="0"/>
              </a:spcAft>
              <a:defRPr sz="4600" b="1">
                <a:solidFill>
                  <a:schemeClr val="accent1"/>
                </a:solidFill>
                <a:latin typeface="Optima"/>
                <a:ea typeface="ＭＳ Ｐゴシック" charset="0"/>
                <a:cs typeface="Optima"/>
              </a:defRPr>
            </a:lvl1pPr>
            <a:lvl2pPr algn="ctr" fontAlgn="base">
              <a:spcBef>
                <a:spcPct val="0"/>
              </a:spcBef>
              <a:spcAft>
                <a:spcPct val="0"/>
              </a:spcAft>
              <a:defRPr sz="4600" b="1">
                <a:solidFill>
                  <a:schemeClr val="accent1"/>
                </a:solidFill>
                <a:latin typeface="Optima" charset="0"/>
                <a:ea typeface="ＭＳ Ｐゴシック" charset="0"/>
              </a:defRPr>
            </a:lvl2pPr>
            <a:lvl3pPr algn="ctr" fontAlgn="base">
              <a:spcBef>
                <a:spcPct val="0"/>
              </a:spcBef>
              <a:spcAft>
                <a:spcPct val="0"/>
              </a:spcAft>
              <a:defRPr sz="4600" b="1">
                <a:solidFill>
                  <a:schemeClr val="accent1"/>
                </a:solidFill>
                <a:latin typeface="Optima" charset="0"/>
                <a:ea typeface="ＭＳ Ｐゴシック" charset="0"/>
              </a:defRPr>
            </a:lvl3pPr>
            <a:lvl4pPr algn="ctr" fontAlgn="base">
              <a:spcBef>
                <a:spcPct val="0"/>
              </a:spcBef>
              <a:spcAft>
                <a:spcPct val="0"/>
              </a:spcAft>
              <a:defRPr sz="4600" b="1">
                <a:solidFill>
                  <a:schemeClr val="accent1"/>
                </a:solidFill>
                <a:latin typeface="Optima" charset="0"/>
                <a:ea typeface="ＭＳ Ｐゴシック" charset="0"/>
              </a:defRPr>
            </a:lvl4pPr>
            <a:lvl5pPr algn="ctr" fontAlgn="base">
              <a:spcBef>
                <a:spcPct val="0"/>
              </a:spcBef>
              <a:spcAft>
                <a:spcPct val="0"/>
              </a:spcAft>
              <a:defRPr sz="4600" b="1">
                <a:solidFill>
                  <a:schemeClr val="accent1"/>
                </a:solidFill>
                <a:latin typeface="Optima" charset="0"/>
                <a:ea typeface="ＭＳ Ｐゴシック" charset="0"/>
              </a:defRPr>
            </a:lvl5pPr>
            <a:lvl6pPr marL="457200" algn="ctr" fontAlgn="base">
              <a:spcBef>
                <a:spcPct val="0"/>
              </a:spcBef>
              <a:spcAft>
                <a:spcPct val="0"/>
              </a:spcAft>
              <a:defRPr sz="4600" b="1">
                <a:solidFill>
                  <a:schemeClr val="accent1"/>
                </a:solidFill>
                <a:latin typeface="Optima" charset="0"/>
                <a:ea typeface="ＭＳ Ｐゴシック" charset="0"/>
              </a:defRPr>
            </a:lvl6pPr>
            <a:lvl7pPr marL="914400" algn="ctr" fontAlgn="base">
              <a:spcBef>
                <a:spcPct val="0"/>
              </a:spcBef>
              <a:spcAft>
                <a:spcPct val="0"/>
              </a:spcAft>
              <a:defRPr sz="4600" b="1">
                <a:solidFill>
                  <a:schemeClr val="accent1"/>
                </a:solidFill>
                <a:latin typeface="Optima" charset="0"/>
                <a:ea typeface="ＭＳ Ｐゴシック" charset="0"/>
              </a:defRPr>
            </a:lvl7pPr>
            <a:lvl8pPr marL="1371600" algn="ctr" fontAlgn="base">
              <a:spcBef>
                <a:spcPct val="0"/>
              </a:spcBef>
              <a:spcAft>
                <a:spcPct val="0"/>
              </a:spcAft>
              <a:defRPr sz="4600" b="1">
                <a:solidFill>
                  <a:schemeClr val="accent1"/>
                </a:solidFill>
                <a:latin typeface="Optima" charset="0"/>
                <a:ea typeface="ＭＳ Ｐゴシック" charset="0"/>
              </a:defRPr>
            </a:lvl8pPr>
            <a:lvl9pPr marL="1828800" algn="ctr" fontAlgn="base">
              <a:spcBef>
                <a:spcPct val="0"/>
              </a:spcBef>
              <a:spcAft>
                <a:spcPct val="0"/>
              </a:spcAft>
              <a:defRPr sz="4600" b="1">
                <a:solidFill>
                  <a:schemeClr val="accent1"/>
                </a:solidFill>
                <a:latin typeface="Optima" charset="0"/>
                <a:ea typeface="ＭＳ Ｐゴシック" charset="0"/>
              </a:defRPr>
            </a:lvl9pPr>
          </a:lstStyle>
          <a:p>
            <a:r>
              <a:rPr lang="fr-FR" dirty="0" err="1"/>
              <a:t>Multiview</a:t>
            </a:r>
            <a:r>
              <a:rPr lang="fr-FR" dirty="0"/>
              <a:t> fusion</a:t>
            </a:r>
          </a:p>
        </p:txBody>
      </p:sp>
      <p:sp>
        <p:nvSpPr>
          <p:cNvPr id="69" name="ZoneTexte 65">
            <a:extLst>
              <a:ext uri="{FF2B5EF4-FFF2-40B4-BE49-F238E27FC236}">
                <a16:creationId xmlns:a16="http://schemas.microsoft.com/office/drawing/2014/main" id="{D6E97784-4080-412A-9A5F-820878BF4976}"/>
              </a:ext>
            </a:extLst>
          </p:cNvPr>
          <p:cNvSpPr txBox="1">
            <a:spLocks noChangeArrowheads="1"/>
          </p:cNvSpPr>
          <p:nvPr/>
        </p:nvSpPr>
        <p:spPr bwMode="auto">
          <a:xfrm>
            <a:off x="5029994" y="6362700"/>
            <a:ext cx="2957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defTabSz="914400"/>
            <a:r>
              <a:rPr lang="fr-FR" altLang="fr-FR" sz="1400" dirty="0">
                <a:solidFill>
                  <a:srgbClr val="000000"/>
                </a:solidFill>
                <a:cs typeface="DejaVu Sans"/>
              </a:rPr>
              <a:t>Fusion </a:t>
            </a:r>
            <a:r>
              <a:rPr lang="fr-FR" altLang="fr-FR" sz="1400" dirty="0" err="1">
                <a:solidFill>
                  <a:srgbClr val="000000"/>
                </a:solidFill>
                <a:cs typeface="DejaVu Sans"/>
              </a:rPr>
              <a:t>result</a:t>
            </a:r>
            <a:endParaRPr lang="fr-FR" altLang="fr-FR" sz="1400" dirty="0">
              <a:solidFill>
                <a:srgbClr val="000000"/>
              </a:solidFill>
              <a:cs typeface="DejaVu Sans"/>
            </a:endParaRPr>
          </a:p>
        </p:txBody>
      </p:sp>
    </p:spTree>
    <p:extLst>
      <p:ext uri="{BB962C8B-B14F-4D97-AF65-F5344CB8AC3E}">
        <p14:creationId xmlns:p14="http://schemas.microsoft.com/office/powerpoint/2010/main" val="79581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Image 139">
            <a:extLst>
              <a:ext uri="{FF2B5EF4-FFF2-40B4-BE49-F238E27FC236}">
                <a16:creationId xmlns:a16="http://schemas.microsoft.com/office/drawing/2014/main" id="{D08D33D3-E741-45CD-B99E-C7A495DE7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76" y="3417889"/>
            <a:ext cx="1223963"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Image 140">
            <a:extLst>
              <a:ext uri="{FF2B5EF4-FFF2-40B4-BE49-F238E27FC236}">
                <a16:creationId xmlns:a16="http://schemas.microsoft.com/office/drawing/2014/main" id="{073F9F16-F418-43CD-BF76-81E483499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1825" y="3436938"/>
            <a:ext cx="121443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Image 141">
            <a:extLst>
              <a:ext uri="{FF2B5EF4-FFF2-40B4-BE49-F238E27FC236}">
                <a16:creationId xmlns:a16="http://schemas.microsoft.com/office/drawing/2014/main" id="{F71AE2E6-E050-4101-81AC-EA7D28337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88" y="3413126"/>
            <a:ext cx="1403350"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Image 142">
            <a:extLst>
              <a:ext uri="{FF2B5EF4-FFF2-40B4-BE49-F238E27FC236}">
                <a16:creationId xmlns:a16="http://schemas.microsoft.com/office/drawing/2014/main" id="{8B8B95B3-E25C-4835-8780-81557CAF60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8013" y="1893888"/>
            <a:ext cx="1212850"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Image 143">
            <a:extLst>
              <a:ext uri="{FF2B5EF4-FFF2-40B4-BE49-F238E27FC236}">
                <a16:creationId xmlns:a16="http://schemas.microsoft.com/office/drawing/2014/main" id="{70EA3579-D6C5-4288-90B3-9D1CB13E8778}"/>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5650" y="1911351"/>
            <a:ext cx="140335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Image 144">
            <a:extLst>
              <a:ext uri="{FF2B5EF4-FFF2-40B4-BE49-F238E27FC236}">
                <a16:creationId xmlns:a16="http://schemas.microsoft.com/office/drawing/2014/main" id="{7391A7D7-CE4C-4DC5-AF4E-475683E8AD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3401" y="1895476"/>
            <a:ext cx="1223963"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2" name="Image 145">
            <a:extLst>
              <a:ext uri="{FF2B5EF4-FFF2-40B4-BE49-F238E27FC236}">
                <a16:creationId xmlns:a16="http://schemas.microsoft.com/office/drawing/2014/main" id="{010A0138-7565-435A-A4EA-A26ACC7036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5251" y="2016126"/>
            <a:ext cx="1287463"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3" name="Image 146">
            <a:extLst>
              <a:ext uri="{FF2B5EF4-FFF2-40B4-BE49-F238E27FC236}">
                <a16:creationId xmlns:a16="http://schemas.microsoft.com/office/drawing/2014/main" id="{90D5F51F-E5E1-4748-9A6D-87A39488F9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0350" y="2000251"/>
            <a:ext cx="12827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4" name="Image 147">
            <a:extLst>
              <a:ext uri="{FF2B5EF4-FFF2-40B4-BE49-F238E27FC236}">
                <a16:creationId xmlns:a16="http://schemas.microsoft.com/office/drawing/2014/main" id="{CE6F4D43-A444-4A30-B114-B17654F8C3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30963" y="3411538"/>
            <a:ext cx="1287462"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Image 148">
            <a:extLst>
              <a:ext uri="{FF2B5EF4-FFF2-40B4-BE49-F238E27FC236}">
                <a16:creationId xmlns:a16="http://schemas.microsoft.com/office/drawing/2014/main" id="{B3F9CC7F-90B6-4F5B-9305-847E972AF0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58125" y="3441701"/>
            <a:ext cx="1284288"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Image 149">
            <a:extLst>
              <a:ext uri="{FF2B5EF4-FFF2-40B4-BE49-F238E27FC236}">
                <a16:creationId xmlns:a16="http://schemas.microsoft.com/office/drawing/2014/main" id="{FAA35276-39AB-4CA9-8D80-67D5BD8DAB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83700" y="3457576"/>
            <a:ext cx="12827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Image 150">
            <a:extLst>
              <a:ext uri="{FF2B5EF4-FFF2-40B4-BE49-F238E27FC236}">
                <a16:creationId xmlns:a16="http://schemas.microsoft.com/office/drawing/2014/main" id="{3D79C483-87AE-4E3A-8E79-5A92F2E1FB0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55125" y="1985963"/>
            <a:ext cx="1284288"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8" name="ZoneTexte 152">
            <a:extLst>
              <a:ext uri="{FF2B5EF4-FFF2-40B4-BE49-F238E27FC236}">
                <a16:creationId xmlns:a16="http://schemas.microsoft.com/office/drawing/2014/main" id="{B89E5F36-8A59-4F00-92A9-88CF2ECFAF21}"/>
              </a:ext>
            </a:extLst>
          </p:cNvPr>
          <p:cNvSpPr txBox="1">
            <a:spLocks noChangeArrowheads="1"/>
          </p:cNvSpPr>
          <p:nvPr/>
        </p:nvSpPr>
        <p:spPr bwMode="auto">
          <a:xfrm>
            <a:off x="1803400" y="1460500"/>
            <a:ext cx="41608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dirty="0">
                <a:solidFill>
                  <a:srgbClr val="000000"/>
                </a:solidFill>
                <a:cs typeface="DejaVu Sans"/>
              </a:rPr>
              <a:t>Simon (</a:t>
            </a:r>
            <a:r>
              <a:rPr lang="fr-FR" altLang="fr-FR" dirty="0" err="1">
                <a:solidFill>
                  <a:srgbClr val="000000"/>
                </a:solidFill>
                <a:cs typeface="DejaVu Sans"/>
              </a:rPr>
              <a:t>virtual</a:t>
            </a:r>
            <a:r>
              <a:rPr lang="fr-FR" altLang="fr-FR" dirty="0">
                <a:solidFill>
                  <a:srgbClr val="000000"/>
                </a:solidFill>
                <a:cs typeface="DejaVu Sans"/>
              </a:rPr>
              <a:t> </a:t>
            </a:r>
            <a:r>
              <a:rPr lang="fr-FR" altLang="fr-FR" dirty="0" err="1">
                <a:solidFill>
                  <a:srgbClr val="000000"/>
                </a:solidFill>
                <a:cs typeface="DejaVu Sans"/>
              </a:rPr>
              <a:t>actor</a:t>
            </a:r>
            <a:r>
              <a:rPr lang="fr-FR" altLang="fr-FR" dirty="0">
                <a:solidFill>
                  <a:srgbClr val="000000"/>
                </a:solidFill>
                <a:cs typeface="DejaVu Sans"/>
              </a:rPr>
              <a:t>)</a:t>
            </a:r>
          </a:p>
        </p:txBody>
      </p:sp>
      <p:sp>
        <p:nvSpPr>
          <p:cNvPr id="72719" name="ZoneTexte 153">
            <a:extLst>
              <a:ext uri="{FF2B5EF4-FFF2-40B4-BE49-F238E27FC236}">
                <a16:creationId xmlns:a16="http://schemas.microsoft.com/office/drawing/2014/main" id="{ABFEB66D-26EA-4B79-BB60-DAB1AC83B999}"/>
              </a:ext>
            </a:extLst>
          </p:cNvPr>
          <p:cNvSpPr txBox="1">
            <a:spLocks noChangeArrowheads="1"/>
          </p:cNvSpPr>
          <p:nvPr/>
        </p:nvSpPr>
        <p:spPr bwMode="auto">
          <a:xfrm>
            <a:off x="6445251" y="1460500"/>
            <a:ext cx="4094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dirty="0">
                <a:solidFill>
                  <a:srgbClr val="000000"/>
                </a:solidFill>
                <a:cs typeface="DejaVu Sans"/>
              </a:rPr>
              <a:t>Jacques (real </a:t>
            </a:r>
            <a:r>
              <a:rPr lang="fr-FR" altLang="fr-FR" dirty="0" err="1">
                <a:solidFill>
                  <a:srgbClr val="000000"/>
                </a:solidFill>
                <a:cs typeface="DejaVu Sans"/>
              </a:rPr>
              <a:t>actor</a:t>
            </a:r>
            <a:r>
              <a:rPr lang="fr-FR" altLang="fr-FR" dirty="0">
                <a:solidFill>
                  <a:srgbClr val="000000"/>
                </a:solidFill>
                <a:cs typeface="DejaVu Sans"/>
              </a:rPr>
              <a:t>) </a:t>
            </a:r>
          </a:p>
        </p:txBody>
      </p:sp>
      <p:sp>
        <p:nvSpPr>
          <p:cNvPr id="17" name="ZoneTexte 16">
            <a:extLst>
              <a:ext uri="{FF2B5EF4-FFF2-40B4-BE49-F238E27FC236}">
                <a16:creationId xmlns:a16="http://schemas.microsoft.com/office/drawing/2014/main" id="{12E6FC0A-0238-4353-A21E-8D4FB164F82E}"/>
              </a:ext>
            </a:extLst>
          </p:cNvPr>
          <p:cNvSpPr txBox="1"/>
          <p:nvPr/>
        </p:nvSpPr>
        <p:spPr>
          <a:xfrm>
            <a:off x="803564" y="272187"/>
            <a:ext cx="11018981" cy="800219"/>
          </a:xfrm>
          <a:prstGeom prst="rect">
            <a:avLst/>
          </a:prstGeom>
          <a:noFill/>
          <a:ln>
            <a:noFill/>
          </a:ln>
        </p:spPr>
        <p:txBody>
          <a:bodyPr vert="horz" wrap="square" lIns="91440" tIns="45720" rIns="91440" bIns="45720" numCol="1" anchor="b" anchorCtr="0" compatLnSpc="1">
            <a:prstTxWarp prst="textNoShape">
              <a:avLst/>
            </a:prstTxWarp>
          </a:bodyPr>
          <a:lstStyle>
            <a:lvl1pPr algn="ctr" fontAlgn="base">
              <a:spcBef>
                <a:spcPct val="0"/>
              </a:spcBef>
              <a:spcAft>
                <a:spcPct val="0"/>
              </a:spcAft>
              <a:defRPr sz="4600" b="1">
                <a:solidFill>
                  <a:schemeClr val="accent1"/>
                </a:solidFill>
                <a:latin typeface="Optima"/>
                <a:ea typeface="ＭＳ Ｐゴシック" charset="0"/>
                <a:cs typeface="Optima"/>
              </a:defRPr>
            </a:lvl1pPr>
            <a:lvl2pPr algn="ctr" fontAlgn="base">
              <a:spcBef>
                <a:spcPct val="0"/>
              </a:spcBef>
              <a:spcAft>
                <a:spcPct val="0"/>
              </a:spcAft>
              <a:defRPr sz="4600" b="1">
                <a:solidFill>
                  <a:schemeClr val="accent1"/>
                </a:solidFill>
                <a:latin typeface="Optima" charset="0"/>
                <a:ea typeface="ＭＳ Ｐゴシック" charset="0"/>
              </a:defRPr>
            </a:lvl2pPr>
            <a:lvl3pPr algn="ctr" fontAlgn="base">
              <a:spcBef>
                <a:spcPct val="0"/>
              </a:spcBef>
              <a:spcAft>
                <a:spcPct val="0"/>
              </a:spcAft>
              <a:defRPr sz="4600" b="1">
                <a:solidFill>
                  <a:schemeClr val="accent1"/>
                </a:solidFill>
                <a:latin typeface="Optima" charset="0"/>
                <a:ea typeface="ＭＳ Ｐゴシック" charset="0"/>
              </a:defRPr>
            </a:lvl3pPr>
            <a:lvl4pPr algn="ctr" fontAlgn="base">
              <a:spcBef>
                <a:spcPct val="0"/>
              </a:spcBef>
              <a:spcAft>
                <a:spcPct val="0"/>
              </a:spcAft>
              <a:defRPr sz="4600" b="1">
                <a:solidFill>
                  <a:schemeClr val="accent1"/>
                </a:solidFill>
                <a:latin typeface="Optima" charset="0"/>
                <a:ea typeface="ＭＳ Ｐゴシック" charset="0"/>
              </a:defRPr>
            </a:lvl4pPr>
            <a:lvl5pPr algn="ctr" fontAlgn="base">
              <a:spcBef>
                <a:spcPct val="0"/>
              </a:spcBef>
              <a:spcAft>
                <a:spcPct val="0"/>
              </a:spcAft>
              <a:defRPr sz="4600" b="1">
                <a:solidFill>
                  <a:schemeClr val="accent1"/>
                </a:solidFill>
                <a:latin typeface="Optima" charset="0"/>
                <a:ea typeface="ＭＳ Ｐゴシック" charset="0"/>
              </a:defRPr>
            </a:lvl5pPr>
            <a:lvl6pPr marL="457200" algn="ctr" fontAlgn="base">
              <a:spcBef>
                <a:spcPct val="0"/>
              </a:spcBef>
              <a:spcAft>
                <a:spcPct val="0"/>
              </a:spcAft>
              <a:defRPr sz="4600" b="1">
                <a:solidFill>
                  <a:schemeClr val="accent1"/>
                </a:solidFill>
                <a:latin typeface="Optima" charset="0"/>
                <a:ea typeface="ＭＳ Ｐゴシック" charset="0"/>
              </a:defRPr>
            </a:lvl6pPr>
            <a:lvl7pPr marL="914400" algn="ctr" fontAlgn="base">
              <a:spcBef>
                <a:spcPct val="0"/>
              </a:spcBef>
              <a:spcAft>
                <a:spcPct val="0"/>
              </a:spcAft>
              <a:defRPr sz="4600" b="1">
                <a:solidFill>
                  <a:schemeClr val="accent1"/>
                </a:solidFill>
                <a:latin typeface="Optima" charset="0"/>
                <a:ea typeface="ＭＳ Ｐゴシック" charset="0"/>
              </a:defRPr>
            </a:lvl7pPr>
            <a:lvl8pPr marL="1371600" algn="ctr" fontAlgn="base">
              <a:spcBef>
                <a:spcPct val="0"/>
              </a:spcBef>
              <a:spcAft>
                <a:spcPct val="0"/>
              </a:spcAft>
              <a:defRPr sz="4600" b="1">
                <a:solidFill>
                  <a:schemeClr val="accent1"/>
                </a:solidFill>
                <a:latin typeface="Optima" charset="0"/>
                <a:ea typeface="ＭＳ Ｐゴシック" charset="0"/>
              </a:defRPr>
            </a:lvl8pPr>
            <a:lvl9pPr marL="1828800" algn="ctr" fontAlgn="base">
              <a:spcBef>
                <a:spcPct val="0"/>
              </a:spcBef>
              <a:spcAft>
                <a:spcPct val="0"/>
              </a:spcAft>
              <a:defRPr sz="4600" b="1">
                <a:solidFill>
                  <a:schemeClr val="accent1"/>
                </a:solidFill>
                <a:latin typeface="Optima" charset="0"/>
                <a:ea typeface="ＭＳ Ｐゴシック" charset="0"/>
              </a:defRPr>
            </a:lvl9pPr>
          </a:lstStyle>
          <a:p>
            <a:r>
              <a:rPr lang="fr-FR" dirty="0" err="1"/>
              <a:t>Multiview</a:t>
            </a:r>
            <a:r>
              <a:rPr lang="fr-FR" dirty="0"/>
              <a:t> fusion</a:t>
            </a:r>
          </a:p>
        </p:txBody>
      </p:sp>
    </p:spTree>
    <p:extLst>
      <p:ext uri="{BB962C8B-B14F-4D97-AF65-F5344CB8AC3E}">
        <p14:creationId xmlns:p14="http://schemas.microsoft.com/office/powerpoint/2010/main" val="3883438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16221585-D9AF-4DDC-B443-7118655DE8DD}"/>
              </a:ext>
            </a:extLst>
          </p:cNvPr>
          <p:cNvSpPr txBox="1"/>
          <p:nvPr/>
        </p:nvSpPr>
        <p:spPr>
          <a:xfrm>
            <a:off x="803564" y="272187"/>
            <a:ext cx="11018981" cy="800219"/>
          </a:xfrm>
          <a:prstGeom prst="rect">
            <a:avLst/>
          </a:prstGeom>
          <a:noFill/>
          <a:ln>
            <a:noFill/>
          </a:ln>
        </p:spPr>
        <p:txBody>
          <a:bodyPr vert="horz" wrap="square" lIns="91440" tIns="45720" rIns="91440" bIns="45720" numCol="1" anchor="b" anchorCtr="0" compatLnSpc="1">
            <a:prstTxWarp prst="textNoShape">
              <a:avLst/>
            </a:prstTxWarp>
          </a:bodyPr>
          <a:lstStyle>
            <a:lvl1pPr algn="ctr" fontAlgn="base">
              <a:spcBef>
                <a:spcPct val="0"/>
              </a:spcBef>
              <a:spcAft>
                <a:spcPct val="0"/>
              </a:spcAft>
              <a:defRPr sz="4600" b="1">
                <a:solidFill>
                  <a:schemeClr val="accent1"/>
                </a:solidFill>
                <a:latin typeface="Optima"/>
                <a:ea typeface="ＭＳ Ｐゴシック" charset="0"/>
                <a:cs typeface="Optima"/>
              </a:defRPr>
            </a:lvl1pPr>
            <a:lvl2pPr algn="ctr" fontAlgn="base">
              <a:spcBef>
                <a:spcPct val="0"/>
              </a:spcBef>
              <a:spcAft>
                <a:spcPct val="0"/>
              </a:spcAft>
              <a:defRPr sz="4600" b="1">
                <a:solidFill>
                  <a:schemeClr val="accent1"/>
                </a:solidFill>
                <a:latin typeface="Optima" charset="0"/>
                <a:ea typeface="ＭＳ Ｐゴシック" charset="0"/>
              </a:defRPr>
            </a:lvl2pPr>
            <a:lvl3pPr algn="ctr" fontAlgn="base">
              <a:spcBef>
                <a:spcPct val="0"/>
              </a:spcBef>
              <a:spcAft>
                <a:spcPct val="0"/>
              </a:spcAft>
              <a:defRPr sz="4600" b="1">
                <a:solidFill>
                  <a:schemeClr val="accent1"/>
                </a:solidFill>
                <a:latin typeface="Optima" charset="0"/>
                <a:ea typeface="ＭＳ Ｐゴシック" charset="0"/>
              </a:defRPr>
            </a:lvl3pPr>
            <a:lvl4pPr algn="ctr" fontAlgn="base">
              <a:spcBef>
                <a:spcPct val="0"/>
              </a:spcBef>
              <a:spcAft>
                <a:spcPct val="0"/>
              </a:spcAft>
              <a:defRPr sz="4600" b="1">
                <a:solidFill>
                  <a:schemeClr val="accent1"/>
                </a:solidFill>
                <a:latin typeface="Optima" charset="0"/>
                <a:ea typeface="ＭＳ Ｐゴシック" charset="0"/>
              </a:defRPr>
            </a:lvl4pPr>
            <a:lvl5pPr algn="ctr" fontAlgn="base">
              <a:spcBef>
                <a:spcPct val="0"/>
              </a:spcBef>
              <a:spcAft>
                <a:spcPct val="0"/>
              </a:spcAft>
              <a:defRPr sz="4600" b="1">
                <a:solidFill>
                  <a:schemeClr val="accent1"/>
                </a:solidFill>
                <a:latin typeface="Optima" charset="0"/>
                <a:ea typeface="ＭＳ Ｐゴシック" charset="0"/>
              </a:defRPr>
            </a:lvl5pPr>
            <a:lvl6pPr marL="457200" algn="ctr" fontAlgn="base">
              <a:spcBef>
                <a:spcPct val="0"/>
              </a:spcBef>
              <a:spcAft>
                <a:spcPct val="0"/>
              </a:spcAft>
              <a:defRPr sz="4600" b="1">
                <a:solidFill>
                  <a:schemeClr val="accent1"/>
                </a:solidFill>
                <a:latin typeface="Optima" charset="0"/>
                <a:ea typeface="ＭＳ Ｐゴシック" charset="0"/>
              </a:defRPr>
            </a:lvl6pPr>
            <a:lvl7pPr marL="914400" algn="ctr" fontAlgn="base">
              <a:spcBef>
                <a:spcPct val="0"/>
              </a:spcBef>
              <a:spcAft>
                <a:spcPct val="0"/>
              </a:spcAft>
              <a:defRPr sz="4600" b="1">
                <a:solidFill>
                  <a:schemeClr val="accent1"/>
                </a:solidFill>
                <a:latin typeface="Optima" charset="0"/>
                <a:ea typeface="ＭＳ Ｐゴシック" charset="0"/>
              </a:defRPr>
            </a:lvl7pPr>
            <a:lvl8pPr marL="1371600" algn="ctr" fontAlgn="base">
              <a:spcBef>
                <a:spcPct val="0"/>
              </a:spcBef>
              <a:spcAft>
                <a:spcPct val="0"/>
              </a:spcAft>
              <a:defRPr sz="4600" b="1">
                <a:solidFill>
                  <a:schemeClr val="accent1"/>
                </a:solidFill>
                <a:latin typeface="Optima" charset="0"/>
                <a:ea typeface="ＭＳ Ｐゴシック" charset="0"/>
              </a:defRPr>
            </a:lvl8pPr>
            <a:lvl9pPr marL="1828800" algn="ctr" fontAlgn="base">
              <a:spcBef>
                <a:spcPct val="0"/>
              </a:spcBef>
              <a:spcAft>
                <a:spcPct val="0"/>
              </a:spcAft>
              <a:defRPr sz="4600" b="1">
                <a:solidFill>
                  <a:schemeClr val="accent1"/>
                </a:solidFill>
                <a:latin typeface="Optima" charset="0"/>
                <a:ea typeface="ＭＳ Ｐゴシック" charset="0"/>
              </a:defRPr>
            </a:lvl9pPr>
          </a:lstStyle>
          <a:p>
            <a:r>
              <a:rPr lang="fr-FR" dirty="0" err="1"/>
              <a:t>Multiview</a:t>
            </a:r>
            <a:r>
              <a:rPr lang="fr-FR" dirty="0"/>
              <a:t> fusion</a:t>
            </a:r>
          </a:p>
        </p:txBody>
      </p:sp>
      <p:sp>
        <p:nvSpPr>
          <p:cNvPr id="10" name="ZoneTexte 152">
            <a:extLst>
              <a:ext uri="{FF2B5EF4-FFF2-40B4-BE49-F238E27FC236}">
                <a16:creationId xmlns:a16="http://schemas.microsoft.com/office/drawing/2014/main" id="{27EF017C-9AD2-4AA7-AAC3-870F9BC1F272}"/>
              </a:ext>
            </a:extLst>
          </p:cNvPr>
          <p:cNvSpPr txBox="1">
            <a:spLocks noChangeArrowheads="1"/>
          </p:cNvSpPr>
          <p:nvPr/>
        </p:nvSpPr>
        <p:spPr bwMode="auto">
          <a:xfrm>
            <a:off x="3388519" y="5922963"/>
            <a:ext cx="41608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dirty="0">
                <a:solidFill>
                  <a:srgbClr val="000000"/>
                </a:solidFill>
                <a:cs typeface="DejaVu Sans"/>
              </a:rPr>
              <a:t>25 </a:t>
            </a:r>
            <a:r>
              <a:rPr lang="fr-FR" altLang="fr-FR" dirty="0" err="1">
                <a:solidFill>
                  <a:srgbClr val="000000"/>
                </a:solidFill>
                <a:cs typeface="DejaVu Sans"/>
              </a:rPr>
              <a:t>fps</a:t>
            </a:r>
            <a:r>
              <a:rPr lang="fr-FR" altLang="fr-FR" dirty="0">
                <a:solidFill>
                  <a:srgbClr val="000000"/>
                </a:solidFill>
                <a:cs typeface="DejaVu Sans"/>
              </a:rPr>
              <a:t>, 3 multiscopic cameras</a:t>
            </a:r>
          </a:p>
        </p:txBody>
      </p:sp>
      <p:pic>
        <p:nvPicPr>
          <p:cNvPr id="3" name="textureless">
            <a:hlinkClick r:id="" action="ppaction://media"/>
            <a:extLst>
              <a:ext uri="{FF2B5EF4-FFF2-40B4-BE49-F238E27FC236}">
                <a16:creationId xmlns:a16="http://schemas.microsoft.com/office/drawing/2014/main" id="{FEACDBE1-CE2C-4B2F-9C81-C2406BD723B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7054" y="1072406"/>
            <a:ext cx="6096000" cy="3429000"/>
          </a:xfrm>
          <a:prstGeom prst="rect">
            <a:avLst/>
          </a:prstGeom>
        </p:spPr>
      </p:pic>
      <p:pic>
        <p:nvPicPr>
          <p:cNvPr id="4" name="texture_vh_sb">
            <a:hlinkClick r:id="" action="ppaction://media"/>
            <a:extLst>
              <a:ext uri="{FF2B5EF4-FFF2-40B4-BE49-F238E27FC236}">
                <a16:creationId xmlns:a16="http://schemas.microsoft.com/office/drawing/2014/main" id="{0DB139F3-8AAC-49CC-976F-A16ED5E6EE7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28855" y="2493963"/>
            <a:ext cx="5701145" cy="3206894"/>
          </a:xfrm>
          <a:prstGeom prst="rect">
            <a:avLst/>
          </a:prstGeom>
        </p:spPr>
      </p:pic>
    </p:spTree>
    <p:extLst>
      <p:ext uri="{BB962C8B-B14F-4D97-AF65-F5344CB8AC3E}">
        <p14:creationId xmlns:p14="http://schemas.microsoft.com/office/powerpoint/2010/main" val="233186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5" fill="hold"/>
                                        <p:tgtEl>
                                          <p:spTgt spid="4"/>
                                        </p:tgtEl>
                                      </p:cBhvr>
                                    </p:cmd>
                                  </p:childTnLst>
                                </p:cTn>
                              </p:par>
                            </p:childTnLst>
                          </p:cTn>
                        </p:par>
                        <p:par>
                          <p:cTn id="7" fill="hold">
                            <p:stCondLst>
                              <p:cond delay="4205"/>
                            </p:stCondLst>
                            <p:childTnLst>
                              <p:par>
                                <p:cTn id="8" presetID="1" presetClass="mediacall" presetSubtype="0" fill="hold" nodeType="afterEffect">
                                  <p:stCondLst>
                                    <p:cond delay="0"/>
                                  </p:stCondLst>
                                  <p:childTnLst>
                                    <p:cmd type="call" cmd="playFrom(0.0)">
                                      <p:cBhvr>
                                        <p:cTn id="9" dur="1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4"/>
                </p:tgtEl>
              </p:cMediaNode>
            </p:video>
            <p:video>
              <p:cMediaNode vol="80000">
                <p:cTn id="11" repeatCount="indefinite" fill="hold" display="0">
                  <p:stCondLst>
                    <p:cond delay="indefinite"/>
                  </p:stCondLst>
                </p:cTn>
                <p:tgtEl>
                  <p:spTgt spid="3"/>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5700-5FDB-47E9-AB20-0D84CDB59A56}"/>
              </a:ext>
            </a:extLst>
          </p:cNvPr>
          <p:cNvSpPr>
            <a:spLocks noGrp="1"/>
          </p:cNvSpPr>
          <p:nvPr>
            <p:ph type="title"/>
          </p:nvPr>
        </p:nvSpPr>
        <p:spPr>
          <a:xfrm>
            <a:off x="732368" y="107951"/>
            <a:ext cx="10723033" cy="1000413"/>
          </a:xfrm>
        </p:spPr>
        <p:txBody>
          <a:bodyPr/>
          <a:lstStyle/>
          <a:p>
            <a:r>
              <a:rPr lang="fr-FR" dirty="0" err="1"/>
              <a:t>Overview</a:t>
            </a:r>
            <a:endParaRPr lang="fr-FR" dirty="0"/>
          </a:p>
        </p:txBody>
      </p:sp>
      <p:sp>
        <p:nvSpPr>
          <p:cNvPr id="3" name="Espace réservé du contenu 2">
            <a:extLst>
              <a:ext uri="{FF2B5EF4-FFF2-40B4-BE49-F238E27FC236}">
                <a16:creationId xmlns:a16="http://schemas.microsoft.com/office/drawing/2014/main" id="{CF6BE30F-E673-4054-BC66-F7ED2B4E4D52}"/>
              </a:ext>
            </a:extLst>
          </p:cNvPr>
          <p:cNvSpPr>
            <a:spLocks noGrp="1"/>
          </p:cNvSpPr>
          <p:nvPr>
            <p:ph idx="1"/>
          </p:nvPr>
        </p:nvSpPr>
        <p:spPr/>
        <p:txBody>
          <a:bodyPr/>
          <a:lstStyle/>
          <a:p>
            <a:r>
              <a:rPr lang="en-US" dirty="0">
                <a:solidFill>
                  <a:srgbClr val="EBEBED"/>
                </a:solidFill>
              </a:rPr>
              <a:t>Content of the immersive 3D point cloud: acquisition and </a:t>
            </a:r>
            <a:r>
              <a:rPr lang="fr-FR" dirty="0" err="1">
                <a:solidFill>
                  <a:srgbClr val="EBEBED"/>
                </a:solidFill>
              </a:rPr>
              <a:t>processing</a:t>
            </a:r>
            <a:r>
              <a:rPr lang="fr-FR" dirty="0">
                <a:solidFill>
                  <a:srgbClr val="EBEBED"/>
                </a:solidFill>
              </a:rPr>
              <a:t> </a:t>
            </a:r>
            <a:r>
              <a:rPr lang="fr-FR" dirty="0" err="1">
                <a:solidFill>
                  <a:srgbClr val="EBEBED"/>
                </a:solidFill>
              </a:rPr>
              <a:t>approaches</a:t>
            </a:r>
            <a:endParaRPr lang="fr-FR" dirty="0">
              <a:solidFill>
                <a:srgbClr val="EBEBED"/>
              </a:solidFill>
            </a:endParaRPr>
          </a:p>
          <a:p>
            <a:pPr lvl="1"/>
            <a:r>
              <a:rPr lang="fr-FR" dirty="0">
                <a:solidFill>
                  <a:srgbClr val="EBEBED"/>
                </a:solidFill>
              </a:rPr>
              <a:t>i. Acquisition </a:t>
            </a:r>
            <a:r>
              <a:rPr lang="fr-FR" dirty="0" err="1">
                <a:solidFill>
                  <a:srgbClr val="EBEBED"/>
                </a:solidFill>
              </a:rPr>
              <a:t>systems</a:t>
            </a:r>
            <a:endParaRPr lang="fr-FR" dirty="0">
              <a:solidFill>
                <a:srgbClr val="EBEBED"/>
              </a:solidFill>
            </a:endParaRPr>
          </a:p>
          <a:p>
            <a:pPr lvl="1"/>
            <a:r>
              <a:rPr lang="fr-FR" dirty="0">
                <a:solidFill>
                  <a:srgbClr val="EBEBED"/>
                </a:solidFill>
              </a:rPr>
              <a:t>ii. 3D reconstruction</a:t>
            </a:r>
          </a:p>
          <a:p>
            <a:pPr lvl="1"/>
            <a:r>
              <a:rPr lang="en-US" dirty="0">
                <a:solidFill>
                  <a:srgbClr val="EBEBED"/>
                </a:solidFill>
              </a:rPr>
              <a:t>iii. High Dynamic Range (HDR)</a:t>
            </a:r>
          </a:p>
          <a:p>
            <a:r>
              <a:rPr lang="en-US" dirty="0"/>
              <a:t>From video to…</a:t>
            </a:r>
            <a:endParaRPr lang="fr-FR" dirty="0"/>
          </a:p>
          <a:p>
            <a:pPr lvl="1"/>
            <a:r>
              <a:rPr lang="fr-FR" dirty="0"/>
              <a:t>i. 3D point cloud</a:t>
            </a:r>
          </a:p>
          <a:p>
            <a:pPr lvl="1"/>
            <a:r>
              <a:rPr lang="fr-FR" dirty="0"/>
              <a:t>ii. 3D </a:t>
            </a:r>
            <a:r>
              <a:rPr lang="fr-FR" dirty="0" err="1"/>
              <a:t>video</a:t>
            </a:r>
            <a:endParaRPr lang="fr-FR" dirty="0"/>
          </a:p>
          <a:p>
            <a:pPr lvl="1"/>
            <a:r>
              <a:rPr lang="fr-FR" dirty="0">
                <a:solidFill>
                  <a:srgbClr val="EBEBED"/>
                </a:solidFill>
              </a:rPr>
              <a:t>iii. 3D HDR </a:t>
            </a:r>
            <a:r>
              <a:rPr lang="fr-FR" dirty="0" err="1">
                <a:solidFill>
                  <a:srgbClr val="EBEBED"/>
                </a:solidFill>
              </a:rPr>
              <a:t>video</a:t>
            </a:r>
            <a:endParaRPr lang="fr-FR" dirty="0">
              <a:solidFill>
                <a:srgbClr val="EBEBED"/>
              </a:solidFill>
            </a:endParaRPr>
          </a:p>
        </p:txBody>
      </p:sp>
    </p:spTree>
    <p:extLst>
      <p:ext uri="{BB962C8B-B14F-4D97-AF65-F5344CB8AC3E}">
        <p14:creationId xmlns:p14="http://schemas.microsoft.com/office/powerpoint/2010/main" val="2006501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u contenu 2">
            <a:extLst>
              <a:ext uri="{FF2B5EF4-FFF2-40B4-BE49-F238E27FC236}">
                <a16:creationId xmlns:a16="http://schemas.microsoft.com/office/drawing/2014/main" id="{A86E8003-F9CB-4472-8052-18B6EFB698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1988" y="2492376"/>
            <a:ext cx="33655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a:extLst>
              <a:ext uri="{FF2B5EF4-FFF2-40B4-BE49-F238E27FC236}">
                <a16:creationId xmlns:a16="http://schemas.microsoft.com/office/drawing/2014/main" id="{5D8F0824-E953-4FF1-96C6-201B75866956}"/>
              </a:ext>
            </a:extLst>
          </p:cNvPr>
          <p:cNvSpPr>
            <a:spLocks noGrp="1"/>
          </p:cNvSpPr>
          <p:nvPr>
            <p:ph type="title"/>
          </p:nvPr>
        </p:nvSpPr>
        <p:spPr/>
        <p:txBody>
          <a:bodyPr rtlCol="0">
            <a:normAutofit/>
          </a:bodyPr>
          <a:lstStyle/>
          <a:p>
            <a:pPr fontAlgn="auto">
              <a:spcAft>
                <a:spcPts val="0"/>
              </a:spcAft>
              <a:defRPr/>
            </a:pPr>
            <a:r>
              <a:rPr lang="fr-FR" dirty="0" err="1"/>
              <a:t>Problematic</a:t>
            </a:r>
            <a:endParaRPr lang="fr-FR" dirty="0"/>
          </a:p>
        </p:txBody>
      </p:sp>
      <p:sp>
        <p:nvSpPr>
          <p:cNvPr id="88068" name="Espace réservé du contenu 2">
            <a:extLst>
              <a:ext uri="{FF2B5EF4-FFF2-40B4-BE49-F238E27FC236}">
                <a16:creationId xmlns:a16="http://schemas.microsoft.com/office/drawing/2014/main" id="{04CE0FE2-74D7-4035-86EC-70A65D437820}"/>
              </a:ext>
            </a:extLst>
          </p:cNvPr>
          <p:cNvSpPr>
            <a:spLocks noGrp="1" noChangeArrowheads="1"/>
          </p:cNvSpPr>
          <p:nvPr>
            <p:ph idx="1"/>
          </p:nvPr>
        </p:nvSpPr>
        <p:spPr/>
        <p:txBody>
          <a:bodyPr/>
          <a:lstStyle/>
          <a:p>
            <a:endParaRPr lang="fr-FR" altLang="fr-FR" sz="1600"/>
          </a:p>
          <a:p>
            <a:endParaRPr lang="fr-FR" altLang="fr-FR" sz="1600"/>
          </a:p>
          <a:p>
            <a:endParaRPr lang="fr-FR" altLang="fr-FR" sz="1600"/>
          </a:p>
        </p:txBody>
      </p:sp>
      <p:pic>
        <p:nvPicPr>
          <p:cNvPr id="6" name="Espace réservé du contenu 7">
            <a:extLst>
              <a:ext uri="{FF2B5EF4-FFF2-40B4-BE49-F238E27FC236}">
                <a16:creationId xmlns:a16="http://schemas.microsoft.com/office/drawing/2014/main" id="{0847382B-07A5-41DB-BB93-B02A8BB497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1989" y="2492376"/>
            <a:ext cx="57816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8">
            <a:extLst>
              <a:ext uri="{FF2B5EF4-FFF2-40B4-BE49-F238E27FC236}">
                <a16:creationId xmlns:a16="http://schemas.microsoft.com/office/drawing/2014/main" id="{E67D809B-3FCA-4BD3-BECD-8F8A5F9C9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2988" y="3078163"/>
            <a:ext cx="1071562"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9">
            <a:extLst>
              <a:ext uri="{FF2B5EF4-FFF2-40B4-BE49-F238E27FC236}">
                <a16:creationId xmlns:a16="http://schemas.microsoft.com/office/drawing/2014/main" id="{BA7EC958-19FF-43B4-AC93-908174773B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3663" y="3078163"/>
            <a:ext cx="1071562"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Espace réservé du contenu 2">
            <a:extLst>
              <a:ext uri="{FF2B5EF4-FFF2-40B4-BE49-F238E27FC236}">
                <a16:creationId xmlns:a16="http://schemas.microsoft.com/office/drawing/2014/main" id="{4CE151E9-6E7F-4466-9AB5-F1FAED229C1D}"/>
              </a:ext>
            </a:extLst>
          </p:cNvPr>
          <p:cNvSpPr txBox="1">
            <a:spLocks noChangeArrowheads="1"/>
          </p:cNvSpPr>
          <p:nvPr/>
        </p:nvSpPr>
        <p:spPr bwMode="auto">
          <a:xfrm>
            <a:off x="2152650" y="1196975"/>
            <a:ext cx="4141788"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Helvetica" pitchFamily="34" charset="0"/>
              </a:defRPr>
            </a:lvl1pPr>
            <a:lvl2pPr>
              <a:spcBef>
                <a:spcPct val="20000"/>
              </a:spcBef>
              <a:buFont typeface="Arial" panose="020B0604020202020204" pitchFamily="34" charset="0"/>
              <a:buChar char="–"/>
              <a:defRPr sz="2800">
                <a:solidFill>
                  <a:schemeClr val="tx1"/>
                </a:solidFill>
                <a:latin typeface="Helvetica" pitchFamily="34" charset="0"/>
              </a:defRPr>
            </a:lvl2pPr>
            <a:lvl3pPr>
              <a:spcBef>
                <a:spcPct val="20000"/>
              </a:spcBef>
              <a:buFont typeface="Arial" panose="020B0604020202020204" pitchFamily="34" charset="0"/>
              <a:buChar char="•"/>
              <a:defRPr sz="2400">
                <a:solidFill>
                  <a:schemeClr val="tx1"/>
                </a:solidFill>
                <a:latin typeface="Helvetica" pitchFamily="34" charset="0"/>
              </a:defRPr>
            </a:lvl3pPr>
            <a:lvl4pPr>
              <a:spcBef>
                <a:spcPct val="20000"/>
              </a:spcBef>
              <a:buFont typeface="Arial" panose="020B0604020202020204" pitchFamily="34" charset="0"/>
              <a:buChar char="–"/>
              <a:defRPr sz="2000">
                <a:solidFill>
                  <a:schemeClr val="tx1"/>
                </a:solidFill>
                <a:latin typeface="Helvetica" pitchFamily="34" charset="0"/>
              </a:defRPr>
            </a:lvl4pPr>
            <a:lvl5pPr>
              <a:spcBef>
                <a:spcPct val="20000"/>
              </a:spcBef>
              <a:buFont typeface="Arial" panose="020B0604020202020204" pitchFamily="34" charset="0"/>
              <a:buChar char="»"/>
              <a:defRPr sz="2000">
                <a:solidFill>
                  <a:schemeClr val="tx1"/>
                </a:solidFill>
                <a:latin typeface="Helvetica"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Helvetica"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Helvetica"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Helvetica"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Helvetica" pitchFamily="34" charset="0"/>
              </a:defRPr>
            </a:lvl9pPr>
          </a:lstStyle>
          <a:p>
            <a:pPr defTabSz="914400"/>
            <a:endParaRPr lang="fr-FR" altLang="fr-FR" sz="1600" dirty="0">
              <a:solidFill>
                <a:srgbClr val="000000"/>
              </a:solidFill>
            </a:endParaRPr>
          </a:p>
          <a:p>
            <a:pPr defTabSz="914400">
              <a:buClr>
                <a:srgbClr val="336600"/>
              </a:buClr>
              <a:buFont typeface="Helvetica" pitchFamily="34" charset="0"/>
              <a:buChar char="►"/>
            </a:pPr>
            <a:r>
              <a:rPr lang="fr-FR" altLang="fr-FR" sz="1600" dirty="0" err="1">
                <a:solidFill>
                  <a:srgbClr val="000000"/>
                </a:solidFill>
              </a:rPr>
              <a:t>Static</a:t>
            </a:r>
            <a:r>
              <a:rPr lang="fr-FR" altLang="fr-FR" sz="1600" dirty="0">
                <a:solidFill>
                  <a:srgbClr val="000000"/>
                </a:solidFill>
              </a:rPr>
              <a:t> </a:t>
            </a:r>
            <a:r>
              <a:rPr lang="fr-FR" altLang="fr-FR" sz="1600" dirty="0" err="1">
                <a:solidFill>
                  <a:srgbClr val="000000"/>
                </a:solidFill>
              </a:rPr>
              <a:t>mesh</a:t>
            </a:r>
            <a:r>
              <a:rPr lang="fr-FR" altLang="fr-FR" sz="1600" dirty="0">
                <a:solidFill>
                  <a:srgbClr val="000000"/>
                </a:solidFill>
              </a:rPr>
              <a:t> </a:t>
            </a:r>
            <a:r>
              <a:rPr lang="fr-FR" altLang="fr-FR" sz="1600" dirty="0" err="1">
                <a:solidFill>
                  <a:srgbClr val="000000"/>
                </a:solidFill>
              </a:rPr>
              <a:t>sequence</a:t>
            </a:r>
            <a:endParaRPr lang="fr-FR" altLang="fr-FR" sz="1600" dirty="0">
              <a:solidFill>
                <a:srgbClr val="000000"/>
              </a:solidFill>
            </a:endParaRPr>
          </a:p>
          <a:p>
            <a:pPr defTabSz="914400">
              <a:buClr>
                <a:srgbClr val="336600"/>
              </a:buClr>
              <a:buFont typeface="Helvetica" pitchFamily="34" charset="0"/>
              <a:buChar char="►"/>
            </a:pPr>
            <a:r>
              <a:rPr lang="fr-FR" altLang="fr-FR" sz="1600" dirty="0">
                <a:solidFill>
                  <a:srgbClr val="000000"/>
                </a:solidFill>
              </a:rPr>
              <a:t>No temporal </a:t>
            </a:r>
            <a:r>
              <a:rPr lang="fr-FR" altLang="fr-FR" sz="1600" dirty="0" err="1">
                <a:solidFill>
                  <a:srgbClr val="000000"/>
                </a:solidFill>
              </a:rPr>
              <a:t>coherence</a:t>
            </a:r>
            <a:endParaRPr lang="fr-FR" altLang="fr-FR" sz="1600" dirty="0">
              <a:solidFill>
                <a:srgbClr val="000000"/>
              </a:solidFill>
            </a:endParaRPr>
          </a:p>
          <a:p>
            <a:pPr defTabSz="914400">
              <a:buClr>
                <a:srgbClr val="336600"/>
              </a:buClr>
              <a:buFont typeface="Helvetica" pitchFamily="34" charset="0"/>
              <a:buChar char="►"/>
            </a:pPr>
            <a:r>
              <a:rPr lang="fr-FR" altLang="fr-FR" sz="1600" dirty="0">
                <a:solidFill>
                  <a:srgbClr val="000000"/>
                </a:solidFill>
              </a:rPr>
              <a:t>Not </a:t>
            </a:r>
            <a:r>
              <a:rPr lang="fr-FR" altLang="fr-FR" sz="1600" dirty="0" err="1">
                <a:solidFill>
                  <a:srgbClr val="000000"/>
                </a:solidFill>
              </a:rPr>
              <a:t>adapted</a:t>
            </a:r>
            <a:r>
              <a:rPr lang="fr-FR" altLang="fr-FR" sz="1600" dirty="0">
                <a:solidFill>
                  <a:srgbClr val="000000"/>
                </a:solidFill>
              </a:rPr>
              <a:t> to 3D </a:t>
            </a:r>
            <a:r>
              <a:rPr lang="fr-FR" altLang="fr-FR" sz="1600" dirty="0" err="1">
                <a:solidFill>
                  <a:srgbClr val="000000"/>
                </a:solidFill>
              </a:rPr>
              <a:t>video</a:t>
            </a:r>
            <a:r>
              <a:rPr lang="fr-FR" altLang="fr-FR" sz="1600" dirty="0">
                <a:solidFill>
                  <a:srgbClr val="000000"/>
                </a:solidFill>
              </a:rPr>
              <a:t> and postproduction</a:t>
            </a:r>
          </a:p>
          <a:p>
            <a:pPr defTabSz="914400"/>
            <a:endParaRPr lang="fr-FR" altLang="fr-FR" sz="1500" dirty="0">
              <a:solidFill>
                <a:srgbClr val="000000"/>
              </a:solidFill>
            </a:endParaRPr>
          </a:p>
        </p:txBody>
      </p:sp>
      <p:sp>
        <p:nvSpPr>
          <p:cNvPr id="12" name="Espace réservé du contenu 4">
            <a:extLst>
              <a:ext uri="{FF2B5EF4-FFF2-40B4-BE49-F238E27FC236}">
                <a16:creationId xmlns:a16="http://schemas.microsoft.com/office/drawing/2014/main" id="{1B5D475A-1999-45E8-AE42-98C75483BF60}"/>
              </a:ext>
            </a:extLst>
          </p:cNvPr>
          <p:cNvSpPr txBox="1">
            <a:spLocks noChangeArrowheads="1"/>
          </p:cNvSpPr>
          <p:nvPr/>
        </p:nvSpPr>
        <p:spPr bwMode="auto">
          <a:xfrm>
            <a:off x="6429376" y="1196975"/>
            <a:ext cx="4248149"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Helvetica" pitchFamily="34" charset="0"/>
              </a:defRPr>
            </a:lvl1pPr>
            <a:lvl2pPr>
              <a:spcBef>
                <a:spcPct val="20000"/>
              </a:spcBef>
              <a:buFont typeface="Arial" panose="020B0604020202020204" pitchFamily="34" charset="0"/>
              <a:buChar char="–"/>
              <a:defRPr sz="2800">
                <a:solidFill>
                  <a:schemeClr val="tx1"/>
                </a:solidFill>
                <a:latin typeface="Helvetica" pitchFamily="34" charset="0"/>
              </a:defRPr>
            </a:lvl2pPr>
            <a:lvl3pPr>
              <a:spcBef>
                <a:spcPct val="20000"/>
              </a:spcBef>
              <a:buFont typeface="Arial" panose="020B0604020202020204" pitchFamily="34" charset="0"/>
              <a:buChar char="•"/>
              <a:defRPr sz="2400">
                <a:solidFill>
                  <a:schemeClr val="tx1"/>
                </a:solidFill>
                <a:latin typeface="Helvetica" pitchFamily="34" charset="0"/>
              </a:defRPr>
            </a:lvl3pPr>
            <a:lvl4pPr>
              <a:spcBef>
                <a:spcPct val="20000"/>
              </a:spcBef>
              <a:buFont typeface="Arial" panose="020B0604020202020204" pitchFamily="34" charset="0"/>
              <a:buChar char="–"/>
              <a:defRPr sz="2000">
                <a:solidFill>
                  <a:schemeClr val="tx1"/>
                </a:solidFill>
                <a:latin typeface="Helvetica" pitchFamily="34" charset="0"/>
              </a:defRPr>
            </a:lvl4pPr>
            <a:lvl5pPr>
              <a:spcBef>
                <a:spcPct val="20000"/>
              </a:spcBef>
              <a:buFont typeface="Arial" panose="020B0604020202020204" pitchFamily="34" charset="0"/>
              <a:buChar char="»"/>
              <a:defRPr sz="2000">
                <a:solidFill>
                  <a:schemeClr val="tx1"/>
                </a:solidFill>
                <a:latin typeface="Helvetica"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Helvetica"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Helvetica"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Helvetica"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Helvetica" pitchFamily="34" charset="0"/>
              </a:defRPr>
            </a:lvl9pPr>
          </a:lstStyle>
          <a:p>
            <a:pPr defTabSz="914400"/>
            <a:endParaRPr lang="fr-FR" altLang="fr-FR" sz="1600" dirty="0">
              <a:solidFill>
                <a:srgbClr val="000000"/>
              </a:solidFill>
            </a:endParaRPr>
          </a:p>
          <a:p>
            <a:pPr defTabSz="914400">
              <a:buClr>
                <a:srgbClr val="336600"/>
              </a:buClr>
              <a:buFont typeface="Helvetica" pitchFamily="34" charset="0"/>
              <a:buChar char="►"/>
            </a:pPr>
            <a:r>
              <a:rPr lang="fr-FR" altLang="fr-FR" sz="1600" dirty="0">
                <a:solidFill>
                  <a:srgbClr val="000000"/>
                </a:solidFill>
              </a:rPr>
              <a:t>Objective: </a:t>
            </a:r>
            <a:r>
              <a:rPr lang="fr-FR" altLang="fr-FR" sz="1600" dirty="0" err="1">
                <a:solidFill>
                  <a:srgbClr val="000000"/>
                </a:solidFill>
              </a:rPr>
              <a:t>coherent</a:t>
            </a:r>
            <a:r>
              <a:rPr lang="fr-FR" altLang="fr-FR" sz="1600" dirty="0">
                <a:solidFill>
                  <a:srgbClr val="000000"/>
                </a:solidFill>
              </a:rPr>
              <a:t> </a:t>
            </a:r>
            <a:r>
              <a:rPr lang="fr-FR" altLang="fr-FR" sz="1600" dirty="0" err="1">
                <a:solidFill>
                  <a:srgbClr val="000000"/>
                </a:solidFill>
              </a:rPr>
              <a:t>animated</a:t>
            </a:r>
            <a:r>
              <a:rPr lang="fr-FR" altLang="fr-FR" sz="1600" dirty="0">
                <a:solidFill>
                  <a:srgbClr val="000000"/>
                </a:solidFill>
              </a:rPr>
              <a:t> model</a:t>
            </a:r>
            <a:endParaRPr lang="en-US" altLang="fr-FR" sz="1600" dirty="0">
              <a:solidFill>
                <a:srgbClr val="000000"/>
              </a:solidFill>
            </a:endParaRPr>
          </a:p>
          <a:p>
            <a:pPr defTabSz="914400"/>
            <a:endParaRPr lang="fr-FR" altLang="fr-FR" dirty="0">
              <a:solidFill>
                <a:srgbClr val="000000"/>
              </a:solidFill>
            </a:endParaRPr>
          </a:p>
          <a:p>
            <a:pPr defTabSz="914400"/>
            <a:endParaRPr lang="en-US" altLang="fr-FR" dirty="0">
              <a:solidFill>
                <a:srgbClr val="000000"/>
              </a:solidFill>
            </a:endParaRPr>
          </a:p>
        </p:txBody>
      </p:sp>
      <p:sp>
        <p:nvSpPr>
          <p:cNvPr id="15" name="Rectangle 14">
            <a:extLst>
              <a:ext uri="{FF2B5EF4-FFF2-40B4-BE49-F238E27FC236}">
                <a16:creationId xmlns:a16="http://schemas.microsoft.com/office/drawing/2014/main" id="{780842DD-9629-4E72-AE0C-9941FDD153AC}"/>
              </a:ext>
            </a:extLst>
          </p:cNvPr>
          <p:cNvSpPr/>
          <p:nvPr/>
        </p:nvSpPr>
        <p:spPr>
          <a:xfrm>
            <a:off x="4895850" y="3027364"/>
            <a:ext cx="407988" cy="700087"/>
          </a:xfrm>
          <a:prstGeom prst="rect">
            <a:avLst/>
          </a:prstGeom>
          <a:noFill/>
          <a:ln w="28575">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prstClr val="white"/>
              </a:solidFill>
            </a:endParaRPr>
          </a:p>
        </p:txBody>
      </p:sp>
      <p:sp>
        <p:nvSpPr>
          <p:cNvPr id="16" name="Rectangle 15">
            <a:extLst>
              <a:ext uri="{FF2B5EF4-FFF2-40B4-BE49-F238E27FC236}">
                <a16:creationId xmlns:a16="http://schemas.microsoft.com/office/drawing/2014/main" id="{208E68A1-7A52-4C2B-923F-F55615D9DCA8}"/>
              </a:ext>
            </a:extLst>
          </p:cNvPr>
          <p:cNvSpPr/>
          <p:nvPr/>
        </p:nvSpPr>
        <p:spPr>
          <a:xfrm>
            <a:off x="7416800" y="3027364"/>
            <a:ext cx="407988" cy="700087"/>
          </a:xfrm>
          <a:prstGeom prst="rect">
            <a:avLst/>
          </a:prstGeom>
          <a:noFill/>
          <a:ln w="28575">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prstClr val="white"/>
              </a:solidFill>
            </a:endParaRPr>
          </a:p>
        </p:txBody>
      </p:sp>
    </p:spTree>
    <p:extLst>
      <p:ext uri="{BB962C8B-B14F-4D97-AF65-F5344CB8AC3E}">
        <p14:creationId xmlns:p14="http://schemas.microsoft.com/office/powerpoint/2010/main" val="1158890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5700-5FDB-47E9-AB20-0D84CDB59A56}"/>
              </a:ext>
            </a:extLst>
          </p:cNvPr>
          <p:cNvSpPr>
            <a:spLocks noGrp="1"/>
          </p:cNvSpPr>
          <p:nvPr>
            <p:ph type="title"/>
          </p:nvPr>
        </p:nvSpPr>
        <p:spPr>
          <a:xfrm>
            <a:off x="732368" y="107951"/>
            <a:ext cx="10723033" cy="1000413"/>
          </a:xfrm>
        </p:spPr>
        <p:txBody>
          <a:bodyPr/>
          <a:lstStyle/>
          <a:p>
            <a:r>
              <a:rPr lang="fr-FR" dirty="0" err="1"/>
              <a:t>Overview</a:t>
            </a:r>
            <a:endParaRPr lang="fr-FR" dirty="0"/>
          </a:p>
        </p:txBody>
      </p:sp>
      <p:sp>
        <p:nvSpPr>
          <p:cNvPr id="3" name="Espace réservé du contenu 2">
            <a:extLst>
              <a:ext uri="{FF2B5EF4-FFF2-40B4-BE49-F238E27FC236}">
                <a16:creationId xmlns:a16="http://schemas.microsoft.com/office/drawing/2014/main" id="{CF6BE30F-E673-4054-BC66-F7ED2B4E4D52}"/>
              </a:ext>
            </a:extLst>
          </p:cNvPr>
          <p:cNvSpPr>
            <a:spLocks noGrp="1"/>
          </p:cNvSpPr>
          <p:nvPr>
            <p:ph idx="1"/>
          </p:nvPr>
        </p:nvSpPr>
        <p:spPr/>
        <p:txBody>
          <a:bodyPr/>
          <a:lstStyle/>
          <a:p>
            <a:r>
              <a:rPr lang="en-US" dirty="0"/>
              <a:t>Content of the immersive 3D point cloud: acquisition and </a:t>
            </a:r>
            <a:r>
              <a:rPr lang="fr-FR" dirty="0" err="1"/>
              <a:t>processing</a:t>
            </a:r>
            <a:r>
              <a:rPr lang="fr-FR" dirty="0"/>
              <a:t> </a:t>
            </a:r>
            <a:r>
              <a:rPr lang="fr-FR" dirty="0" err="1"/>
              <a:t>approaches</a:t>
            </a:r>
            <a:endParaRPr lang="fr-FR" dirty="0"/>
          </a:p>
          <a:p>
            <a:pPr lvl="1"/>
            <a:r>
              <a:rPr lang="fr-FR" dirty="0"/>
              <a:t>i. Acquisition </a:t>
            </a:r>
            <a:r>
              <a:rPr lang="fr-FR" dirty="0" err="1"/>
              <a:t>systems</a:t>
            </a:r>
            <a:endParaRPr lang="fr-FR" dirty="0"/>
          </a:p>
          <a:p>
            <a:pPr lvl="1"/>
            <a:r>
              <a:rPr lang="fr-FR" dirty="0"/>
              <a:t>ii. 3D reconstruction</a:t>
            </a:r>
          </a:p>
          <a:p>
            <a:pPr lvl="1"/>
            <a:r>
              <a:rPr lang="en-US" dirty="0"/>
              <a:t>iii. High Dynamic Range (HDR)</a:t>
            </a:r>
          </a:p>
          <a:p>
            <a:r>
              <a:rPr lang="en-US" dirty="0"/>
              <a:t>From video to</a:t>
            </a:r>
            <a:endParaRPr lang="fr-FR" dirty="0"/>
          </a:p>
          <a:p>
            <a:pPr lvl="1"/>
            <a:r>
              <a:rPr lang="fr-FR" dirty="0"/>
              <a:t>i. 3D point cloud</a:t>
            </a:r>
          </a:p>
          <a:p>
            <a:pPr lvl="1"/>
            <a:r>
              <a:rPr lang="fr-FR" dirty="0"/>
              <a:t>ii. 3D </a:t>
            </a:r>
            <a:r>
              <a:rPr lang="fr-FR" dirty="0" err="1"/>
              <a:t>video</a:t>
            </a:r>
            <a:endParaRPr lang="fr-FR" dirty="0"/>
          </a:p>
          <a:p>
            <a:pPr lvl="1"/>
            <a:r>
              <a:rPr lang="fr-FR" dirty="0"/>
              <a:t>iii. 3D HDR </a:t>
            </a:r>
            <a:r>
              <a:rPr lang="fr-FR" dirty="0" err="1"/>
              <a:t>video</a:t>
            </a:r>
            <a:endParaRPr lang="fr-FR" dirty="0"/>
          </a:p>
          <a:p>
            <a:r>
              <a:rPr lang="en-US" dirty="0"/>
              <a:t>Current limitations and challenges</a:t>
            </a:r>
            <a:endParaRPr lang="fr-FR" dirty="0"/>
          </a:p>
        </p:txBody>
      </p:sp>
    </p:spTree>
    <p:extLst>
      <p:ext uri="{BB962C8B-B14F-4D97-AF65-F5344CB8AC3E}">
        <p14:creationId xmlns:p14="http://schemas.microsoft.com/office/powerpoint/2010/main" val="1465152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B6249D-0A4B-42FF-9FE3-3E7D3A7EC183}"/>
              </a:ext>
            </a:extLst>
          </p:cNvPr>
          <p:cNvSpPr>
            <a:spLocks noGrp="1"/>
          </p:cNvSpPr>
          <p:nvPr>
            <p:ph type="title"/>
          </p:nvPr>
        </p:nvSpPr>
        <p:spPr/>
        <p:txBody>
          <a:bodyPr rtlCol="0">
            <a:normAutofit/>
          </a:bodyPr>
          <a:lstStyle/>
          <a:p>
            <a:pPr fontAlgn="auto">
              <a:spcAft>
                <a:spcPts val="0"/>
              </a:spcAft>
              <a:defRPr/>
            </a:pPr>
            <a:r>
              <a:rPr lang="fr-FR" dirty="0"/>
              <a:t>Model-</a:t>
            </a:r>
            <a:r>
              <a:rPr lang="fr-FR" dirty="0" err="1"/>
              <a:t>based</a:t>
            </a:r>
            <a:r>
              <a:rPr lang="fr-FR" dirty="0"/>
              <a:t> </a:t>
            </a:r>
            <a:r>
              <a:rPr lang="fr-FR" dirty="0" err="1"/>
              <a:t>approaches</a:t>
            </a:r>
            <a:endParaRPr lang="en-US" i="1" dirty="0"/>
          </a:p>
        </p:txBody>
      </p:sp>
      <p:sp>
        <p:nvSpPr>
          <p:cNvPr id="3" name="Espace réservé du contenu 2">
            <a:extLst>
              <a:ext uri="{FF2B5EF4-FFF2-40B4-BE49-F238E27FC236}">
                <a16:creationId xmlns:a16="http://schemas.microsoft.com/office/drawing/2014/main" id="{ED89B1C3-EA74-410C-96A9-13E60759149F}"/>
              </a:ext>
            </a:extLst>
          </p:cNvPr>
          <p:cNvSpPr>
            <a:spLocks noGrp="1"/>
          </p:cNvSpPr>
          <p:nvPr>
            <p:ph idx="1"/>
          </p:nvPr>
        </p:nvSpPr>
        <p:spPr/>
        <p:txBody>
          <a:bodyPr rtlCol="0">
            <a:normAutofit fontScale="25000" lnSpcReduction="20000"/>
          </a:bodyPr>
          <a:lstStyle/>
          <a:p>
            <a:pPr marL="0" indent="0" fontAlgn="auto">
              <a:spcAft>
                <a:spcPts val="0"/>
              </a:spcAft>
              <a:buNone/>
              <a:defRPr/>
            </a:pPr>
            <a:endParaRPr lang="fr-FR" sz="1000" b="1" dirty="0"/>
          </a:p>
          <a:p>
            <a:pPr fontAlgn="auto">
              <a:spcAft>
                <a:spcPts val="0"/>
              </a:spcAft>
              <a:defRPr/>
            </a:pPr>
            <a:r>
              <a:rPr lang="fr-FR" sz="9600" dirty="0"/>
              <a:t>Reference model </a:t>
            </a:r>
            <a:r>
              <a:rPr lang="fr-FR" sz="9600" dirty="0" err="1"/>
              <a:t>adapted</a:t>
            </a:r>
            <a:r>
              <a:rPr lang="fr-FR" sz="9600" dirty="0"/>
              <a:t> to an </a:t>
            </a:r>
            <a:r>
              <a:rPr lang="fr-FR" sz="9600" dirty="0" err="1"/>
              <a:t>actor</a:t>
            </a:r>
            <a:r>
              <a:rPr lang="fr-FR" sz="9600" dirty="0"/>
              <a:t> </a:t>
            </a:r>
            <a:r>
              <a:rPr lang="fr-FR" sz="9600" dirty="0" err="1"/>
              <a:t>anatomy</a:t>
            </a:r>
            <a:endParaRPr lang="fr-FR" sz="9600" dirty="0"/>
          </a:p>
          <a:p>
            <a:pPr fontAlgn="auto">
              <a:spcAft>
                <a:spcPts val="0"/>
              </a:spcAft>
              <a:defRPr/>
            </a:pPr>
            <a:r>
              <a:rPr lang="fr-FR" sz="9600" dirty="0" err="1"/>
              <a:t>Movement</a:t>
            </a:r>
            <a:r>
              <a:rPr lang="fr-FR" sz="9600" dirty="0"/>
              <a:t> </a:t>
            </a:r>
            <a:r>
              <a:rPr lang="fr-FR" sz="9600" dirty="0" err="1"/>
              <a:t>tracking</a:t>
            </a:r>
            <a:r>
              <a:rPr lang="fr-FR" sz="9600" dirty="0"/>
              <a:t> </a:t>
            </a:r>
            <a:r>
              <a:rPr lang="fr-FR" sz="9600" dirty="0" err="1"/>
              <a:t>without</a:t>
            </a:r>
            <a:r>
              <a:rPr lang="fr-FR" sz="9600" dirty="0"/>
              <a:t> </a:t>
            </a:r>
            <a:r>
              <a:rPr lang="fr-FR" sz="9600" dirty="0" err="1"/>
              <a:t>sensors</a:t>
            </a:r>
            <a:endParaRPr lang="fr-FR" sz="9600" dirty="0"/>
          </a:p>
          <a:p>
            <a:pPr fontAlgn="auto">
              <a:spcAft>
                <a:spcPts val="0"/>
              </a:spcAft>
              <a:defRPr/>
            </a:pPr>
            <a:endParaRPr lang="fr-FR" sz="9600" dirty="0"/>
          </a:p>
          <a:p>
            <a:pPr fontAlgn="auto">
              <a:spcAft>
                <a:spcPts val="0"/>
              </a:spcAft>
              <a:defRPr/>
            </a:pPr>
            <a:endParaRPr lang="fr-FR" sz="9600" dirty="0"/>
          </a:p>
          <a:p>
            <a:pPr fontAlgn="auto">
              <a:spcAft>
                <a:spcPts val="0"/>
              </a:spcAft>
              <a:defRPr/>
            </a:pPr>
            <a:endParaRPr lang="fr-FR" sz="9600" dirty="0"/>
          </a:p>
          <a:p>
            <a:pPr marL="0" indent="0" fontAlgn="auto">
              <a:spcAft>
                <a:spcPts val="0"/>
              </a:spcAft>
              <a:buNone/>
              <a:defRPr/>
            </a:pPr>
            <a:endParaRPr lang="fr-FR" sz="9600" dirty="0"/>
          </a:p>
          <a:p>
            <a:pPr fontAlgn="auto">
              <a:spcAft>
                <a:spcPts val="0"/>
              </a:spcAft>
              <a:defRPr/>
            </a:pPr>
            <a:r>
              <a:rPr lang="fr-FR" sz="9600" dirty="0"/>
              <a:t>Animation </a:t>
            </a:r>
            <a:r>
              <a:rPr lang="fr-FR" sz="9600" dirty="0" err="1"/>
              <a:t>limited</a:t>
            </a:r>
            <a:r>
              <a:rPr lang="fr-FR" sz="9600" dirty="0"/>
              <a:t> by the model (skeleton animation, </a:t>
            </a:r>
            <a:r>
              <a:rPr lang="fr-FR" sz="9600" dirty="0" err="1"/>
              <a:t>parametric</a:t>
            </a:r>
            <a:r>
              <a:rPr lang="fr-FR" sz="9600" dirty="0"/>
              <a:t> surfaces …)</a:t>
            </a:r>
          </a:p>
          <a:p>
            <a:pPr fontAlgn="auto">
              <a:spcAft>
                <a:spcPts val="0"/>
              </a:spcAft>
              <a:defRPr/>
            </a:pPr>
            <a:endParaRPr lang="fr-FR" sz="1000" dirty="0"/>
          </a:p>
          <a:p>
            <a:pPr fontAlgn="auto">
              <a:spcAft>
                <a:spcPts val="0"/>
              </a:spcAft>
              <a:defRPr/>
            </a:pPr>
            <a:endParaRPr lang="fr-FR" sz="1000" dirty="0"/>
          </a:p>
        </p:txBody>
      </p:sp>
      <p:pic>
        <p:nvPicPr>
          <p:cNvPr id="93188" name="Image 3">
            <a:extLst>
              <a:ext uri="{FF2B5EF4-FFF2-40B4-BE49-F238E27FC236}">
                <a16:creationId xmlns:a16="http://schemas.microsoft.com/office/drawing/2014/main" id="{F5B71986-87FA-4D34-8CE4-2CA867E47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689" y="2792495"/>
            <a:ext cx="2384425"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Image 4">
            <a:extLst>
              <a:ext uri="{FF2B5EF4-FFF2-40B4-BE49-F238E27FC236}">
                <a16:creationId xmlns:a16="http://schemas.microsoft.com/office/drawing/2014/main" id="{7688A1F9-A85B-40E6-84A9-A0A7D1D48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1" y="2792495"/>
            <a:ext cx="2689225"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Image 5">
            <a:extLst>
              <a:ext uri="{FF2B5EF4-FFF2-40B4-BE49-F238E27FC236}">
                <a16:creationId xmlns:a16="http://schemas.microsoft.com/office/drawing/2014/main" id="{76E13627-C8DD-4558-8BE4-00BE1B410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200" y="2792495"/>
            <a:ext cx="2171700"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1" name="ZoneTexte 6">
            <a:extLst>
              <a:ext uri="{FF2B5EF4-FFF2-40B4-BE49-F238E27FC236}">
                <a16:creationId xmlns:a16="http://schemas.microsoft.com/office/drawing/2014/main" id="{849A7866-55BA-447B-89C6-7469964CD7AE}"/>
              </a:ext>
            </a:extLst>
          </p:cNvPr>
          <p:cNvSpPr txBox="1">
            <a:spLocks noChangeArrowheads="1"/>
          </p:cNvSpPr>
          <p:nvPr/>
        </p:nvSpPr>
        <p:spPr bwMode="auto">
          <a:xfrm>
            <a:off x="2236789" y="4330781"/>
            <a:ext cx="2200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altLang="fr-FR" sz="1400">
                <a:cs typeface="Helvetica" pitchFamily="34" charset="0"/>
              </a:rPr>
              <a:t>Kehl and Gool 2006 [75]</a:t>
            </a:r>
            <a:endParaRPr lang="en-US" altLang="fr-FR" sz="1400">
              <a:cs typeface="Helvetica" pitchFamily="34" charset="0"/>
            </a:endParaRPr>
          </a:p>
        </p:txBody>
      </p:sp>
      <p:sp>
        <p:nvSpPr>
          <p:cNvPr id="93192" name="ZoneTexte 7">
            <a:extLst>
              <a:ext uri="{FF2B5EF4-FFF2-40B4-BE49-F238E27FC236}">
                <a16:creationId xmlns:a16="http://schemas.microsoft.com/office/drawing/2014/main" id="{468A8A9C-0A21-4403-B8CF-2F553B23AD4A}"/>
              </a:ext>
            </a:extLst>
          </p:cNvPr>
          <p:cNvSpPr txBox="1">
            <a:spLocks noChangeArrowheads="1"/>
          </p:cNvSpPr>
          <p:nvPr/>
        </p:nvSpPr>
        <p:spPr bwMode="auto">
          <a:xfrm>
            <a:off x="4887914" y="4330782"/>
            <a:ext cx="220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altLang="fr-FR" sz="1400">
                <a:cs typeface="Helvetica" pitchFamily="34" charset="0"/>
              </a:rPr>
              <a:t>Gall </a:t>
            </a:r>
            <a:r>
              <a:rPr lang="fr-FR" altLang="fr-FR" sz="1400" i="1">
                <a:cs typeface="Helvetica" pitchFamily="34" charset="0"/>
              </a:rPr>
              <a:t>et al.</a:t>
            </a:r>
            <a:r>
              <a:rPr lang="fr-FR" altLang="fr-FR" sz="1400">
                <a:cs typeface="Helvetica" pitchFamily="34" charset="0"/>
              </a:rPr>
              <a:t> 2009 [61]</a:t>
            </a:r>
            <a:endParaRPr lang="en-US" altLang="fr-FR" sz="1400">
              <a:cs typeface="Helvetica" pitchFamily="34" charset="0"/>
            </a:endParaRPr>
          </a:p>
        </p:txBody>
      </p:sp>
      <p:sp>
        <p:nvSpPr>
          <p:cNvPr id="93193" name="ZoneTexte 8">
            <a:extLst>
              <a:ext uri="{FF2B5EF4-FFF2-40B4-BE49-F238E27FC236}">
                <a16:creationId xmlns:a16="http://schemas.microsoft.com/office/drawing/2014/main" id="{DCD34401-DA56-47A9-8052-00D400ED209B}"/>
              </a:ext>
            </a:extLst>
          </p:cNvPr>
          <p:cNvSpPr txBox="1">
            <a:spLocks noChangeArrowheads="1"/>
          </p:cNvSpPr>
          <p:nvPr/>
        </p:nvSpPr>
        <p:spPr bwMode="auto">
          <a:xfrm>
            <a:off x="7635876" y="4330782"/>
            <a:ext cx="220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altLang="fr-FR" sz="1400">
                <a:cs typeface="Helvetica" pitchFamily="34" charset="0"/>
              </a:rPr>
              <a:t>Aguiar </a:t>
            </a:r>
            <a:r>
              <a:rPr lang="fr-FR" altLang="fr-FR" sz="1400" i="1">
                <a:cs typeface="Helvetica" pitchFamily="34" charset="0"/>
              </a:rPr>
              <a:t>et al.</a:t>
            </a:r>
            <a:r>
              <a:rPr lang="fr-FR" altLang="fr-FR" sz="1400">
                <a:cs typeface="Helvetica" pitchFamily="34" charset="0"/>
              </a:rPr>
              <a:t> 2008 [47]</a:t>
            </a:r>
            <a:endParaRPr lang="en-US" altLang="fr-FR" sz="1400">
              <a:cs typeface="Helvetica" pitchFamily="34" charset="0"/>
            </a:endParaRPr>
          </a:p>
        </p:txBody>
      </p:sp>
    </p:spTree>
    <p:extLst>
      <p:ext uri="{BB962C8B-B14F-4D97-AF65-F5344CB8AC3E}">
        <p14:creationId xmlns:p14="http://schemas.microsoft.com/office/powerpoint/2010/main" val="10077456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FEC69-234A-4747-996C-55B031803C26}"/>
              </a:ext>
            </a:extLst>
          </p:cNvPr>
          <p:cNvSpPr>
            <a:spLocks noGrp="1"/>
          </p:cNvSpPr>
          <p:nvPr>
            <p:ph type="title"/>
          </p:nvPr>
        </p:nvSpPr>
        <p:spPr/>
        <p:txBody>
          <a:bodyPr rtlCol="0">
            <a:normAutofit/>
          </a:bodyPr>
          <a:lstStyle/>
          <a:p>
            <a:pPr fontAlgn="auto">
              <a:spcAft>
                <a:spcPts val="0"/>
              </a:spcAft>
              <a:defRPr/>
            </a:pPr>
            <a:r>
              <a:rPr lang="fr-FR" dirty="0"/>
              <a:t>Model-</a:t>
            </a:r>
            <a:r>
              <a:rPr lang="fr-FR" dirty="0" err="1"/>
              <a:t>based</a:t>
            </a:r>
            <a:r>
              <a:rPr lang="fr-FR" dirty="0"/>
              <a:t> </a:t>
            </a:r>
            <a:r>
              <a:rPr lang="fr-FR" dirty="0" err="1"/>
              <a:t>approaches</a:t>
            </a:r>
            <a:endParaRPr lang="en-US" dirty="0"/>
          </a:p>
        </p:txBody>
      </p:sp>
      <p:sp>
        <p:nvSpPr>
          <p:cNvPr id="3" name="Espace réservé du contenu 2">
            <a:extLst>
              <a:ext uri="{FF2B5EF4-FFF2-40B4-BE49-F238E27FC236}">
                <a16:creationId xmlns:a16="http://schemas.microsoft.com/office/drawing/2014/main" id="{590E4733-4C23-4413-948F-C1C0EE749C72}"/>
              </a:ext>
            </a:extLst>
          </p:cNvPr>
          <p:cNvSpPr>
            <a:spLocks noGrp="1"/>
          </p:cNvSpPr>
          <p:nvPr>
            <p:ph idx="1"/>
          </p:nvPr>
        </p:nvSpPr>
        <p:spPr/>
        <p:txBody>
          <a:bodyPr rtlCol="0">
            <a:normAutofit/>
          </a:bodyPr>
          <a:lstStyle/>
          <a:p>
            <a:pPr fontAlgn="auto">
              <a:spcAft>
                <a:spcPts val="0"/>
              </a:spcAft>
              <a:defRPr/>
            </a:pPr>
            <a:r>
              <a:rPr lang="fr-FR" sz="2800" dirty="0"/>
              <a:t>Unique </a:t>
            </a:r>
            <a:r>
              <a:rPr lang="fr-FR" sz="2800" dirty="0" err="1"/>
              <a:t>deformable</a:t>
            </a:r>
            <a:r>
              <a:rPr lang="fr-FR" sz="2800" dirty="0"/>
              <a:t> surface</a:t>
            </a:r>
          </a:p>
          <a:p>
            <a:pPr fontAlgn="auto">
              <a:spcAft>
                <a:spcPts val="0"/>
              </a:spcAft>
              <a:defRPr/>
            </a:pPr>
            <a:r>
              <a:rPr lang="fr-FR" sz="2800" dirty="0" err="1"/>
              <a:t>Aligned</a:t>
            </a:r>
            <a:r>
              <a:rPr lang="fr-FR" sz="2800" dirty="0"/>
              <a:t> </a:t>
            </a:r>
            <a:r>
              <a:rPr lang="fr-FR" sz="2800" dirty="0" err="1"/>
              <a:t>with</a:t>
            </a:r>
            <a:r>
              <a:rPr lang="fr-FR" sz="2800" dirty="0"/>
              <a:t> </a:t>
            </a:r>
            <a:r>
              <a:rPr lang="fr-FR" sz="2800" dirty="0" err="1"/>
              <a:t>succesiv</a:t>
            </a:r>
            <a:r>
              <a:rPr lang="fr-FR" sz="2800" dirty="0"/>
              <a:t> poses </a:t>
            </a:r>
            <a:r>
              <a:rPr lang="fr-FR" sz="2800" dirty="0" err="1"/>
              <a:t>from</a:t>
            </a:r>
            <a:r>
              <a:rPr lang="fr-FR" sz="2800" dirty="0"/>
              <a:t> </a:t>
            </a:r>
            <a:r>
              <a:rPr lang="fr-FR" sz="2800" dirty="0" err="1"/>
              <a:t>multiview</a:t>
            </a:r>
            <a:r>
              <a:rPr lang="fr-FR" sz="2800" dirty="0"/>
              <a:t> capture</a:t>
            </a:r>
          </a:p>
          <a:p>
            <a:pPr fontAlgn="auto">
              <a:spcAft>
                <a:spcPts val="0"/>
              </a:spcAft>
              <a:defRPr/>
            </a:pPr>
            <a:endParaRPr lang="fr-FR" sz="2800" dirty="0"/>
          </a:p>
          <a:p>
            <a:pPr fontAlgn="auto">
              <a:spcAft>
                <a:spcPts val="0"/>
              </a:spcAft>
              <a:defRPr/>
            </a:pPr>
            <a:endParaRPr lang="fr-FR" sz="2800" dirty="0"/>
          </a:p>
          <a:p>
            <a:pPr fontAlgn="auto">
              <a:spcAft>
                <a:spcPts val="0"/>
              </a:spcAft>
              <a:defRPr/>
            </a:pPr>
            <a:endParaRPr lang="fr-FR" sz="2800" dirty="0"/>
          </a:p>
          <a:p>
            <a:pPr fontAlgn="auto">
              <a:spcAft>
                <a:spcPts val="0"/>
              </a:spcAft>
              <a:defRPr/>
            </a:pPr>
            <a:r>
              <a:rPr lang="fr-FR" sz="2800" dirty="0" err="1"/>
              <a:t>Difficulty</a:t>
            </a:r>
            <a:r>
              <a:rPr lang="fr-FR" sz="2800" dirty="0"/>
              <a:t> in </a:t>
            </a:r>
            <a:r>
              <a:rPr lang="fr-FR" sz="2800" dirty="0" err="1"/>
              <a:t>linking</a:t>
            </a:r>
            <a:r>
              <a:rPr lang="fr-FR" sz="2800" dirty="0"/>
              <a:t> a set of </a:t>
            </a:r>
            <a:r>
              <a:rPr lang="fr-FR" sz="2800" dirty="0" err="1"/>
              <a:t>static</a:t>
            </a:r>
            <a:r>
              <a:rPr lang="fr-FR" sz="2800" dirty="0"/>
              <a:t> </a:t>
            </a:r>
            <a:r>
              <a:rPr lang="fr-FR" sz="2800" dirty="0" err="1"/>
              <a:t>objects</a:t>
            </a:r>
            <a:r>
              <a:rPr lang="fr-FR" sz="2800" dirty="0"/>
              <a:t> </a:t>
            </a:r>
            <a:r>
              <a:rPr lang="fr-FR" sz="2800" dirty="0" err="1"/>
              <a:t>with</a:t>
            </a:r>
            <a:r>
              <a:rPr lang="fr-FR" sz="2800" dirty="0"/>
              <a:t> a unique </a:t>
            </a:r>
            <a:r>
              <a:rPr lang="fr-FR" sz="2800" dirty="0" err="1"/>
              <a:t>geometry</a:t>
            </a:r>
            <a:endParaRPr lang="fr-FR" sz="2800" dirty="0"/>
          </a:p>
        </p:txBody>
      </p:sp>
      <p:pic>
        <p:nvPicPr>
          <p:cNvPr id="94212" name="Image 6">
            <a:extLst>
              <a:ext uri="{FF2B5EF4-FFF2-40B4-BE49-F238E27FC236}">
                <a16:creationId xmlns:a16="http://schemas.microsoft.com/office/drawing/2014/main" id="{D7DF55DF-9092-4EE6-8DE0-18E7EC3E7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1526" y="2670318"/>
            <a:ext cx="195262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Image 7">
            <a:extLst>
              <a:ext uri="{FF2B5EF4-FFF2-40B4-BE49-F238E27FC236}">
                <a16:creationId xmlns:a16="http://schemas.microsoft.com/office/drawing/2014/main" id="{F4D3D5E1-963A-4F9F-ADD8-D31C98FEB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9" y="2670318"/>
            <a:ext cx="3970337"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Image 9">
            <a:extLst>
              <a:ext uri="{FF2B5EF4-FFF2-40B4-BE49-F238E27FC236}">
                <a16:creationId xmlns:a16="http://schemas.microsoft.com/office/drawing/2014/main" id="{94996C64-BA6F-47AA-A72F-9CF222DEED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3463" y="2670318"/>
            <a:ext cx="20701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5" name="ZoneTexte 8">
            <a:extLst>
              <a:ext uri="{FF2B5EF4-FFF2-40B4-BE49-F238E27FC236}">
                <a16:creationId xmlns:a16="http://schemas.microsoft.com/office/drawing/2014/main" id="{08981BDF-A8C9-4BC2-8D10-3305FF55E35A}"/>
              </a:ext>
            </a:extLst>
          </p:cNvPr>
          <p:cNvSpPr txBox="1">
            <a:spLocks noChangeArrowheads="1"/>
          </p:cNvSpPr>
          <p:nvPr/>
        </p:nvSpPr>
        <p:spPr bwMode="auto">
          <a:xfrm>
            <a:off x="2576514" y="4307030"/>
            <a:ext cx="26558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altLang="fr-FR" sz="1400">
                <a:cs typeface="Helvetica" pitchFamily="34" charset="0"/>
              </a:rPr>
              <a:t>Starck and Hilton 2007 [140]</a:t>
            </a:r>
            <a:endParaRPr lang="en-US" altLang="fr-FR" sz="1400">
              <a:cs typeface="Helvetica" pitchFamily="34" charset="0"/>
            </a:endParaRPr>
          </a:p>
        </p:txBody>
      </p:sp>
      <p:sp>
        <p:nvSpPr>
          <p:cNvPr id="94216" name="ZoneTexte 10">
            <a:extLst>
              <a:ext uri="{FF2B5EF4-FFF2-40B4-BE49-F238E27FC236}">
                <a16:creationId xmlns:a16="http://schemas.microsoft.com/office/drawing/2014/main" id="{213F2623-569C-4C34-A578-6D728B76A3F6}"/>
              </a:ext>
            </a:extLst>
          </p:cNvPr>
          <p:cNvSpPr txBox="1">
            <a:spLocks noChangeArrowheads="1"/>
          </p:cNvSpPr>
          <p:nvPr/>
        </p:nvSpPr>
        <p:spPr bwMode="auto">
          <a:xfrm>
            <a:off x="6048376" y="4307030"/>
            <a:ext cx="2200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altLang="fr-FR" sz="1400">
                <a:cs typeface="Helvetica" pitchFamily="34" charset="0"/>
              </a:rPr>
              <a:t>Cagniart </a:t>
            </a:r>
            <a:r>
              <a:rPr lang="fr-FR" altLang="fr-FR" sz="1400" i="1">
                <a:cs typeface="Helvetica" pitchFamily="34" charset="0"/>
              </a:rPr>
              <a:t>et al.</a:t>
            </a:r>
            <a:r>
              <a:rPr lang="fr-FR" altLang="fr-FR" sz="1400">
                <a:cs typeface="Helvetica" pitchFamily="34" charset="0"/>
              </a:rPr>
              <a:t> 2010 [33]</a:t>
            </a:r>
            <a:endParaRPr lang="en-US" altLang="fr-FR" sz="1400">
              <a:cs typeface="Helvetica" pitchFamily="34" charset="0"/>
            </a:endParaRPr>
          </a:p>
        </p:txBody>
      </p:sp>
      <p:sp>
        <p:nvSpPr>
          <p:cNvPr id="94217" name="ZoneTexte 11">
            <a:extLst>
              <a:ext uri="{FF2B5EF4-FFF2-40B4-BE49-F238E27FC236}">
                <a16:creationId xmlns:a16="http://schemas.microsoft.com/office/drawing/2014/main" id="{CAABFEDE-4019-4D16-A4DA-011392681EB4}"/>
              </a:ext>
            </a:extLst>
          </p:cNvPr>
          <p:cNvSpPr txBox="1">
            <a:spLocks noChangeArrowheads="1"/>
          </p:cNvSpPr>
          <p:nvPr/>
        </p:nvSpPr>
        <p:spPr bwMode="auto">
          <a:xfrm>
            <a:off x="8267701" y="4307031"/>
            <a:ext cx="220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altLang="fr-FR" sz="1400">
                <a:cs typeface="Helvetica" pitchFamily="34" charset="0"/>
              </a:rPr>
              <a:t>Li </a:t>
            </a:r>
            <a:r>
              <a:rPr lang="fr-FR" altLang="fr-FR" sz="1400" i="1">
                <a:cs typeface="Helvetica" pitchFamily="34" charset="0"/>
              </a:rPr>
              <a:t>et al.</a:t>
            </a:r>
            <a:r>
              <a:rPr lang="fr-FR" altLang="fr-FR" sz="1400">
                <a:cs typeface="Helvetica" pitchFamily="34" charset="0"/>
              </a:rPr>
              <a:t> 2012 [90]</a:t>
            </a:r>
            <a:endParaRPr lang="en-US" altLang="fr-FR" sz="1400">
              <a:cs typeface="Helvetica" pitchFamily="34" charset="0"/>
            </a:endParaRPr>
          </a:p>
        </p:txBody>
      </p:sp>
    </p:spTree>
    <p:extLst>
      <p:ext uri="{BB962C8B-B14F-4D97-AF65-F5344CB8AC3E}">
        <p14:creationId xmlns:p14="http://schemas.microsoft.com/office/powerpoint/2010/main" val="22624228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2CCE2-4433-4D5E-A1A0-5E547C170BF2}"/>
              </a:ext>
            </a:extLst>
          </p:cNvPr>
          <p:cNvSpPr>
            <a:spLocks noGrp="1"/>
          </p:cNvSpPr>
          <p:nvPr>
            <p:ph type="title"/>
          </p:nvPr>
        </p:nvSpPr>
        <p:spPr>
          <a:xfrm>
            <a:off x="732368" y="107951"/>
            <a:ext cx="10723033" cy="1387886"/>
          </a:xfrm>
        </p:spPr>
        <p:txBody>
          <a:bodyPr rtlCol="0">
            <a:normAutofit fontScale="90000"/>
          </a:bodyPr>
          <a:lstStyle/>
          <a:p>
            <a:pPr fontAlgn="auto">
              <a:spcAft>
                <a:spcPts val="0"/>
              </a:spcAft>
              <a:defRPr/>
            </a:pPr>
            <a:r>
              <a:rPr lang="fr-FR" dirty="0"/>
              <a:t>Model-free </a:t>
            </a:r>
            <a:r>
              <a:rPr lang="fr-FR" dirty="0" err="1"/>
              <a:t>approaches</a:t>
            </a:r>
            <a:r>
              <a:rPr lang="fr-FR" dirty="0"/>
              <a:t>: </a:t>
            </a:r>
            <a:r>
              <a:rPr lang="fr-FR" dirty="0" err="1"/>
              <a:t>example</a:t>
            </a:r>
            <a:r>
              <a:rPr lang="fr-FR" dirty="0"/>
              <a:t> in the RECOVER 3D </a:t>
            </a:r>
            <a:r>
              <a:rPr lang="fr-FR" dirty="0" err="1"/>
              <a:t>project</a:t>
            </a:r>
            <a:endParaRPr lang="fr-FR" dirty="0"/>
          </a:p>
        </p:txBody>
      </p:sp>
      <p:sp>
        <p:nvSpPr>
          <p:cNvPr id="84995" name="Espace réservé du contenu 2">
            <a:extLst>
              <a:ext uri="{FF2B5EF4-FFF2-40B4-BE49-F238E27FC236}">
                <a16:creationId xmlns:a16="http://schemas.microsoft.com/office/drawing/2014/main" id="{C23EDC2E-7FE8-4716-B8F1-AEC385F98E6F}"/>
              </a:ext>
            </a:extLst>
          </p:cNvPr>
          <p:cNvSpPr>
            <a:spLocks noGrp="1" noChangeArrowheads="1"/>
          </p:cNvSpPr>
          <p:nvPr>
            <p:ph idx="1"/>
          </p:nvPr>
        </p:nvSpPr>
        <p:spPr/>
        <p:txBody>
          <a:bodyPr/>
          <a:lstStyle/>
          <a:p>
            <a:endParaRPr lang="fr-FR" altLang="fr-FR" sz="1600"/>
          </a:p>
          <a:p>
            <a:endParaRPr lang="fr-FR" altLang="fr-FR" sz="1600"/>
          </a:p>
          <a:p>
            <a:endParaRPr lang="fr-FR" altLang="fr-FR" sz="1600"/>
          </a:p>
        </p:txBody>
      </p:sp>
      <p:pic>
        <p:nvPicPr>
          <p:cNvPr id="84996" name="Espace réservé du contenu 4">
            <a:extLst>
              <a:ext uri="{FF2B5EF4-FFF2-40B4-BE49-F238E27FC236}">
                <a16:creationId xmlns:a16="http://schemas.microsoft.com/office/drawing/2014/main" id="{BAC23AD8-93AA-4DED-A1AB-5A9A32017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0" y="1939926"/>
            <a:ext cx="3843338"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e 16">
            <a:extLst>
              <a:ext uri="{FF2B5EF4-FFF2-40B4-BE49-F238E27FC236}">
                <a16:creationId xmlns:a16="http://schemas.microsoft.com/office/drawing/2014/main" id="{E1EE4177-9ADD-422C-A800-C2B287E8D040}"/>
              </a:ext>
            </a:extLst>
          </p:cNvPr>
          <p:cNvGrpSpPr>
            <a:grpSpLocks/>
          </p:cNvGrpSpPr>
          <p:nvPr/>
        </p:nvGrpSpPr>
        <p:grpSpPr bwMode="auto">
          <a:xfrm>
            <a:off x="4246563" y="1789113"/>
            <a:ext cx="2036762" cy="1771650"/>
            <a:chOff x="6867331" y="1565707"/>
            <a:chExt cx="2715322" cy="2362481"/>
          </a:xfrm>
        </p:grpSpPr>
        <p:sp>
          <p:nvSpPr>
            <p:cNvPr id="85005" name="ZoneTexte 17">
              <a:extLst>
                <a:ext uri="{FF2B5EF4-FFF2-40B4-BE49-F238E27FC236}">
                  <a16:creationId xmlns:a16="http://schemas.microsoft.com/office/drawing/2014/main" id="{A62F98AB-0CBB-4C48-903A-4D2AB1709ADB}"/>
                </a:ext>
              </a:extLst>
            </p:cNvPr>
            <p:cNvSpPr txBox="1">
              <a:spLocks noChangeArrowheads="1"/>
            </p:cNvSpPr>
            <p:nvPr/>
          </p:nvSpPr>
          <p:spPr bwMode="auto">
            <a:xfrm>
              <a:off x="7585902" y="1565707"/>
              <a:ext cx="19967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200" dirty="0">
                  <a:solidFill>
                    <a:srgbClr val="000000"/>
                  </a:solidFill>
                  <a:latin typeface="Helvetica" pitchFamily="34" charset="0"/>
                  <a:cs typeface="Helvetica" pitchFamily="34" charset="0"/>
                </a:rPr>
                <a:t>Cameras</a:t>
              </a:r>
              <a:endParaRPr lang="en-US" altLang="fr-FR" sz="1200" dirty="0">
                <a:solidFill>
                  <a:srgbClr val="000000"/>
                </a:solidFill>
                <a:latin typeface="Helvetica" pitchFamily="34" charset="0"/>
                <a:cs typeface="Helvetica" pitchFamily="34" charset="0"/>
              </a:endParaRPr>
            </a:p>
          </p:txBody>
        </p:sp>
        <p:cxnSp>
          <p:nvCxnSpPr>
            <p:cNvPr id="19" name="Connecteur droit 18">
              <a:extLst>
                <a:ext uri="{FF2B5EF4-FFF2-40B4-BE49-F238E27FC236}">
                  <a16:creationId xmlns:a16="http://schemas.microsoft.com/office/drawing/2014/main" id="{746DABC0-91A0-4C45-AD95-799AEFD94F14}"/>
                </a:ext>
              </a:extLst>
            </p:cNvPr>
            <p:cNvCxnSpPr/>
            <p:nvPr/>
          </p:nvCxnSpPr>
          <p:spPr>
            <a:xfrm flipV="1">
              <a:off x="6867331" y="2044131"/>
              <a:ext cx="1530146" cy="192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0E62DD40-170D-4DA6-8DF1-025DE55D5D43}"/>
                </a:ext>
              </a:extLst>
            </p:cNvPr>
            <p:cNvCxnSpPr/>
            <p:nvPr/>
          </p:nvCxnSpPr>
          <p:spPr>
            <a:xfrm flipV="1">
              <a:off x="7754096" y="2044131"/>
              <a:ext cx="643381" cy="503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3F254EEA-6BC2-4140-AA5B-55127C372506}"/>
                </a:ext>
              </a:extLst>
            </p:cNvPr>
            <p:cNvCxnSpPr/>
            <p:nvPr/>
          </p:nvCxnSpPr>
          <p:spPr>
            <a:xfrm flipV="1">
              <a:off x="7754096" y="2044131"/>
              <a:ext cx="643381" cy="1884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2" name="Image 21">
            <a:extLst>
              <a:ext uri="{FF2B5EF4-FFF2-40B4-BE49-F238E27FC236}">
                <a16:creationId xmlns:a16="http://schemas.microsoft.com/office/drawing/2014/main" id="{ABAE4D4D-A7A8-4731-9CA4-FCB10FC2BD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5588" y="1900238"/>
            <a:ext cx="1249362"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 23">
            <a:extLst>
              <a:ext uri="{FF2B5EF4-FFF2-40B4-BE49-F238E27FC236}">
                <a16:creationId xmlns:a16="http://schemas.microsoft.com/office/drawing/2014/main" id="{D42B496B-F833-4B12-BF71-5F4ED56F0F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6226" y="1900238"/>
            <a:ext cx="1249363"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age 24">
            <a:extLst>
              <a:ext uri="{FF2B5EF4-FFF2-40B4-BE49-F238E27FC236}">
                <a16:creationId xmlns:a16="http://schemas.microsoft.com/office/drawing/2014/main" id="{F72157F7-5EA9-40A7-A0D4-CBCDA6246B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1625" y="1900238"/>
            <a:ext cx="1250950"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a:extLst>
              <a:ext uri="{FF2B5EF4-FFF2-40B4-BE49-F238E27FC236}">
                <a16:creationId xmlns:a16="http://schemas.microsoft.com/office/drawing/2014/main" id="{392A63A8-7DA5-487E-A91C-F7496634E1E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9963" y="3394076"/>
            <a:ext cx="208915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ZoneTexte 22">
            <a:extLst>
              <a:ext uri="{FF2B5EF4-FFF2-40B4-BE49-F238E27FC236}">
                <a16:creationId xmlns:a16="http://schemas.microsoft.com/office/drawing/2014/main" id="{93D4A7F9-26AC-4E27-94F3-7FB06DA5A21B}"/>
              </a:ext>
            </a:extLst>
          </p:cNvPr>
          <p:cNvSpPr txBox="1">
            <a:spLocks noChangeArrowheads="1"/>
          </p:cNvSpPr>
          <p:nvPr/>
        </p:nvSpPr>
        <p:spPr bwMode="auto">
          <a:xfrm>
            <a:off x="9336089" y="1557339"/>
            <a:ext cx="1106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a:solidFill>
                  <a:srgbClr val="000000"/>
                </a:solidFill>
                <a:latin typeface="Helvetica" pitchFamily="34" charset="0"/>
                <a:cs typeface="Helvetica" pitchFamily="34" charset="0"/>
              </a:rPr>
              <a:t>Images</a:t>
            </a:r>
            <a:r>
              <a:rPr lang="fr-FR" altLang="fr-FR" sz="1400">
                <a:solidFill>
                  <a:srgbClr val="000000"/>
                </a:solidFill>
                <a:latin typeface="Georgia" panose="02040502050405020303" pitchFamily="18" charset="0"/>
                <a:cs typeface="Helvetica" pitchFamily="34" charset="0"/>
              </a:rPr>
              <a:t> </a:t>
            </a:r>
            <a:endParaRPr lang="en-US" altLang="fr-FR" sz="1400">
              <a:solidFill>
                <a:srgbClr val="000000"/>
              </a:solidFill>
              <a:latin typeface="Georgia" panose="02040502050405020303" pitchFamily="18" charset="0"/>
              <a:cs typeface="Helvetica" pitchFamily="34" charset="0"/>
            </a:endParaRPr>
          </a:p>
        </p:txBody>
      </p:sp>
      <p:sp>
        <p:nvSpPr>
          <p:cNvPr id="26" name="ZoneTexte 25">
            <a:extLst>
              <a:ext uri="{FF2B5EF4-FFF2-40B4-BE49-F238E27FC236}">
                <a16:creationId xmlns:a16="http://schemas.microsoft.com/office/drawing/2014/main" id="{E9BF86C4-7527-46DF-B1EF-6022869D20D7}"/>
              </a:ext>
            </a:extLst>
          </p:cNvPr>
          <p:cNvSpPr txBox="1">
            <a:spLocks noChangeArrowheads="1"/>
          </p:cNvSpPr>
          <p:nvPr/>
        </p:nvSpPr>
        <p:spPr bwMode="auto">
          <a:xfrm>
            <a:off x="9145588" y="5729289"/>
            <a:ext cx="1414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Calibri" panose="020F0502020204030204" pitchFamily="34" charset="0"/>
                <a:cs typeface="Arial Unicode MS" charset="0"/>
              </a:defRPr>
            </a:lvl1pPr>
            <a:lvl2pPr>
              <a:defRPr>
                <a:solidFill>
                  <a:schemeClr val="bg1"/>
                </a:solidFill>
                <a:latin typeface="Calibri" panose="020F0502020204030204" pitchFamily="34" charset="0"/>
                <a:cs typeface="Arial Unicode MS" charset="0"/>
              </a:defRPr>
            </a:lvl2pPr>
            <a:lvl3pPr>
              <a:defRPr>
                <a:solidFill>
                  <a:schemeClr val="bg1"/>
                </a:solidFill>
                <a:latin typeface="Calibri" panose="020F0502020204030204" pitchFamily="34" charset="0"/>
                <a:cs typeface="Arial Unicode MS" charset="0"/>
              </a:defRPr>
            </a:lvl3pPr>
            <a:lvl4pPr>
              <a:defRPr>
                <a:solidFill>
                  <a:schemeClr val="bg1"/>
                </a:solidFill>
                <a:latin typeface="Calibri" panose="020F0502020204030204" pitchFamily="34" charset="0"/>
                <a:cs typeface="Arial Unicode MS" charset="0"/>
              </a:defRPr>
            </a:lvl4pPr>
            <a:lvl5pPr>
              <a:defRPr>
                <a:solidFill>
                  <a:schemeClr val="bg1"/>
                </a:solidFill>
                <a:latin typeface="Calibri" panose="020F0502020204030204" pitchFamily="34" charset="0"/>
                <a:cs typeface="Arial Unicode MS" charset="0"/>
              </a:defRPr>
            </a:lvl5pPr>
            <a:lvl6pPr marL="25146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6pPr>
            <a:lvl7pPr marL="29718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7pPr>
            <a:lvl8pPr marL="34290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8pPr>
            <a:lvl9pPr marL="3886200" indent="-228600" eaLnBrk="0" fontAlgn="base" hangingPunct="0">
              <a:spcBef>
                <a:spcPct val="0"/>
              </a:spcBef>
              <a:spcAft>
                <a:spcPct val="0"/>
              </a:spcAft>
              <a:defRPr>
                <a:solidFill>
                  <a:schemeClr val="bg1"/>
                </a:solidFill>
                <a:latin typeface="Calibri" panose="020F0502020204030204" pitchFamily="34" charset="0"/>
                <a:cs typeface="Arial Unicode MS" charset="0"/>
              </a:defRPr>
            </a:lvl9pPr>
          </a:lstStyle>
          <a:p>
            <a:pPr algn="ctr" defTabSz="914400"/>
            <a:r>
              <a:rPr lang="fr-FR" altLang="fr-FR" sz="1400">
                <a:solidFill>
                  <a:srgbClr val="000000"/>
                </a:solidFill>
                <a:latin typeface="Helvetica" pitchFamily="34" charset="0"/>
                <a:cs typeface="Helvetica" pitchFamily="34" charset="0"/>
              </a:rPr>
              <a:t>Reconstruction</a:t>
            </a:r>
            <a:endParaRPr lang="en-US" altLang="fr-FR" sz="1400">
              <a:solidFill>
                <a:srgbClr val="000000"/>
              </a:solidFill>
              <a:latin typeface="Helvetica" pitchFamily="34" charset="0"/>
              <a:cs typeface="Helvetica" pitchFamily="34" charset="0"/>
            </a:endParaRPr>
          </a:p>
        </p:txBody>
      </p:sp>
    </p:spTree>
    <p:extLst>
      <p:ext uri="{BB962C8B-B14F-4D97-AF65-F5344CB8AC3E}">
        <p14:creationId xmlns:p14="http://schemas.microsoft.com/office/powerpoint/2010/main" val="13539668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931126-D5E3-4815-A30D-23B70A7798E2}"/>
              </a:ext>
            </a:extLst>
          </p:cNvPr>
          <p:cNvSpPr>
            <a:spLocks noGrp="1"/>
          </p:cNvSpPr>
          <p:nvPr>
            <p:ph type="title"/>
          </p:nvPr>
        </p:nvSpPr>
        <p:spPr/>
        <p:txBody>
          <a:bodyPr rtlCol="0">
            <a:normAutofit/>
          </a:bodyPr>
          <a:lstStyle/>
          <a:p>
            <a:pPr fontAlgn="auto">
              <a:spcAft>
                <a:spcPts val="0"/>
              </a:spcAft>
              <a:defRPr/>
            </a:pPr>
            <a:r>
              <a:rPr lang="fr-FR" dirty="0"/>
              <a:t>Process </a:t>
            </a:r>
            <a:r>
              <a:rPr lang="fr-FR" dirty="0" err="1"/>
              <a:t>steps</a:t>
            </a:r>
            <a:endParaRPr lang="en-US" dirty="0"/>
          </a:p>
        </p:txBody>
      </p:sp>
      <p:sp>
        <p:nvSpPr>
          <p:cNvPr id="3" name="Espace réservé du contenu 2">
            <a:extLst>
              <a:ext uri="{FF2B5EF4-FFF2-40B4-BE49-F238E27FC236}">
                <a16:creationId xmlns:a16="http://schemas.microsoft.com/office/drawing/2014/main" id="{8D4E645E-9192-4528-AB12-2702BEE3030A}"/>
              </a:ext>
            </a:extLst>
          </p:cNvPr>
          <p:cNvSpPr>
            <a:spLocks noGrp="1"/>
          </p:cNvSpPr>
          <p:nvPr>
            <p:ph idx="1"/>
          </p:nvPr>
        </p:nvSpPr>
        <p:spPr/>
        <p:txBody>
          <a:bodyPr/>
          <a:lstStyle/>
          <a:p>
            <a:endParaRPr lang="fr-FR"/>
          </a:p>
        </p:txBody>
      </p:sp>
      <p:grpSp>
        <p:nvGrpSpPr>
          <p:cNvPr id="30" name="Groupe 29">
            <a:extLst>
              <a:ext uri="{FF2B5EF4-FFF2-40B4-BE49-F238E27FC236}">
                <a16:creationId xmlns:a16="http://schemas.microsoft.com/office/drawing/2014/main" id="{0CB8D513-CFE8-4E4E-A5AA-74CFF4D40633}"/>
              </a:ext>
            </a:extLst>
          </p:cNvPr>
          <p:cNvGrpSpPr/>
          <p:nvPr/>
        </p:nvGrpSpPr>
        <p:grpSpPr>
          <a:xfrm>
            <a:off x="9040532" y="2057928"/>
            <a:ext cx="1546686" cy="2736304"/>
            <a:chOff x="7516532" y="2057928"/>
            <a:chExt cx="1546686" cy="2736304"/>
          </a:xfrm>
          <a:effectLst>
            <a:outerShdw blurRad="50800" dist="38100" dir="2700000" algn="tl" rotWithShape="0">
              <a:prstClr val="black">
                <a:alpha val="40000"/>
              </a:prstClr>
            </a:outerShdw>
          </a:effectLst>
        </p:grpSpPr>
        <p:sp>
          <p:nvSpPr>
            <p:cNvPr id="20" name="Rectangle 19">
              <a:extLst>
                <a:ext uri="{FF2B5EF4-FFF2-40B4-BE49-F238E27FC236}">
                  <a16:creationId xmlns:a16="http://schemas.microsoft.com/office/drawing/2014/main" id="{68AD87D5-67C5-4406-ADB1-275062E2E22C}"/>
                </a:ext>
              </a:extLst>
            </p:cNvPr>
            <p:cNvSpPr/>
            <p:nvPr/>
          </p:nvSpPr>
          <p:spPr>
            <a:xfrm>
              <a:off x="7516532" y="2057928"/>
              <a:ext cx="1546686" cy="2736304"/>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r>
                <a:rPr lang="fr-FR" sz="1200" dirty="0">
                  <a:solidFill>
                    <a:schemeClr val="tx1"/>
                  </a:solidFill>
                  <a:latin typeface="+mj-lt"/>
                </a:rPr>
                <a:t>Local optimisation</a:t>
              </a:r>
              <a:endParaRPr lang="en-US" sz="1200" dirty="0">
                <a:solidFill>
                  <a:schemeClr val="tx1"/>
                </a:solidFill>
                <a:latin typeface="+mj-lt"/>
              </a:endParaRPr>
            </a:p>
          </p:txBody>
        </p:sp>
        <p:pic>
          <p:nvPicPr>
            <p:cNvPr id="21" name="Image 20">
              <a:extLst>
                <a:ext uri="{FF2B5EF4-FFF2-40B4-BE49-F238E27FC236}">
                  <a16:creationId xmlns:a16="http://schemas.microsoft.com/office/drawing/2014/main" id="{9846CB74-D272-4D89-8960-DD32F87929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3848" y="2063638"/>
              <a:ext cx="1539370" cy="1959200"/>
            </a:xfrm>
            <a:prstGeom prst="rect">
              <a:avLst/>
            </a:prstGeom>
          </p:spPr>
        </p:pic>
      </p:grpSp>
      <p:grpSp>
        <p:nvGrpSpPr>
          <p:cNvPr id="28" name="Groupe 27">
            <a:extLst>
              <a:ext uri="{FF2B5EF4-FFF2-40B4-BE49-F238E27FC236}">
                <a16:creationId xmlns:a16="http://schemas.microsoft.com/office/drawing/2014/main" id="{9A8F3510-3089-4560-B510-D0D95B8630C1}"/>
              </a:ext>
            </a:extLst>
          </p:cNvPr>
          <p:cNvGrpSpPr/>
          <p:nvPr/>
        </p:nvGrpSpPr>
        <p:grpSpPr>
          <a:xfrm>
            <a:off x="5322657" y="2063638"/>
            <a:ext cx="1546686" cy="2736304"/>
            <a:chOff x="3798657" y="2063638"/>
            <a:chExt cx="1546686" cy="2736304"/>
          </a:xfrm>
          <a:effectLst>
            <a:outerShdw blurRad="50800" dist="38100" dir="2700000" algn="tl" rotWithShape="0">
              <a:prstClr val="black">
                <a:alpha val="40000"/>
              </a:prstClr>
            </a:outerShdw>
          </a:effectLst>
        </p:grpSpPr>
        <p:sp>
          <p:nvSpPr>
            <p:cNvPr id="18" name="Rectangle 17">
              <a:extLst>
                <a:ext uri="{FF2B5EF4-FFF2-40B4-BE49-F238E27FC236}">
                  <a16:creationId xmlns:a16="http://schemas.microsoft.com/office/drawing/2014/main" id="{77C5BA46-817B-4D97-AE95-27673A72B00A}"/>
                </a:ext>
              </a:extLst>
            </p:cNvPr>
            <p:cNvSpPr/>
            <p:nvPr/>
          </p:nvSpPr>
          <p:spPr>
            <a:xfrm>
              <a:off x="3798657" y="2063638"/>
              <a:ext cx="1546686" cy="2736304"/>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r>
                <a:rPr lang="fr-FR" sz="1200" dirty="0" err="1">
                  <a:solidFill>
                    <a:schemeClr val="tx1"/>
                  </a:solidFill>
                  <a:latin typeface="+mj-lt"/>
                </a:rPr>
                <a:t>Anchors</a:t>
              </a:r>
              <a:endParaRPr lang="en-US" sz="1200" dirty="0">
                <a:solidFill>
                  <a:schemeClr val="tx1"/>
                </a:solidFill>
                <a:latin typeface="+mj-lt"/>
              </a:endParaRPr>
            </a:p>
          </p:txBody>
        </p:sp>
        <p:pic>
          <p:nvPicPr>
            <p:cNvPr id="22" name="Image 21">
              <a:extLst>
                <a:ext uri="{FF2B5EF4-FFF2-40B4-BE49-F238E27FC236}">
                  <a16:creationId xmlns:a16="http://schemas.microsoft.com/office/drawing/2014/main" id="{C9B5B603-9BE6-4534-A6AE-3143B2FB4E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2103" y="2063638"/>
              <a:ext cx="1539370" cy="1959200"/>
            </a:xfrm>
            <a:prstGeom prst="rect">
              <a:avLst/>
            </a:prstGeom>
          </p:spPr>
        </p:pic>
      </p:grpSp>
      <p:grpSp>
        <p:nvGrpSpPr>
          <p:cNvPr id="27" name="Groupe 26">
            <a:extLst>
              <a:ext uri="{FF2B5EF4-FFF2-40B4-BE49-F238E27FC236}">
                <a16:creationId xmlns:a16="http://schemas.microsoft.com/office/drawing/2014/main" id="{EAE2771D-C1F9-465D-B97D-F36582B0BDE8}"/>
              </a:ext>
            </a:extLst>
          </p:cNvPr>
          <p:cNvGrpSpPr/>
          <p:nvPr/>
        </p:nvGrpSpPr>
        <p:grpSpPr>
          <a:xfrm>
            <a:off x="3462258" y="2045864"/>
            <a:ext cx="1546686" cy="2744146"/>
            <a:chOff x="1938258" y="2045864"/>
            <a:chExt cx="1546686" cy="2744146"/>
          </a:xfrm>
          <a:effectLst>
            <a:outerShdw blurRad="50800" dist="38100" dir="2700000" algn="tl" rotWithShape="0">
              <a:prstClr val="black">
                <a:alpha val="40000"/>
              </a:prstClr>
            </a:outerShdw>
          </a:effectLst>
        </p:grpSpPr>
        <p:sp>
          <p:nvSpPr>
            <p:cNvPr id="17" name="Rectangle 16">
              <a:extLst>
                <a:ext uri="{FF2B5EF4-FFF2-40B4-BE49-F238E27FC236}">
                  <a16:creationId xmlns:a16="http://schemas.microsoft.com/office/drawing/2014/main" id="{B72D9467-9D6B-4CCF-A3F8-B8ACA90E02AF}"/>
                </a:ext>
              </a:extLst>
            </p:cNvPr>
            <p:cNvSpPr/>
            <p:nvPr/>
          </p:nvSpPr>
          <p:spPr>
            <a:xfrm>
              <a:off x="1938258" y="2053706"/>
              <a:ext cx="1546686" cy="2736304"/>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r>
                <a:rPr lang="fr-FR" sz="1200" dirty="0">
                  <a:solidFill>
                    <a:schemeClr val="tx1"/>
                  </a:solidFill>
                  <a:latin typeface="+mj-lt"/>
                </a:rPr>
                <a:t>Motion flow</a:t>
              </a:r>
              <a:endParaRPr lang="en-US" sz="1200" dirty="0">
                <a:solidFill>
                  <a:schemeClr val="tx1"/>
                </a:solidFill>
                <a:latin typeface="+mj-lt"/>
              </a:endParaRPr>
            </a:p>
          </p:txBody>
        </p:sp>
        <p:pic>
          <p:nvPicPr>
            <p:cNvPr id="23" name="Image 22">
              <a:extLst>
                <a:ext uri="{FF2B5EF4-FFF2-40B4-BE49-F238E27FC236}">
                  <a16:creationId xmlns:a16="http://schemas.microsoft.com/office/drawing/2014/main" id="{FCC3C085-4639-44D3-84EC-CCAFEBE90C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2668" y="2045864"/>
              <a:ext cx="1539370" cy="1959200"/>
            </a:xfrm>
            <a:prstGeom prst="rect">
              <a:avLst/>
            </a:prstGeom>
          </p:spPr>
        </p:pic>
      </p:grpSp>
      <p:grpSp>
        <p:nvGrpSpPr>
          <p:cNvPr id="26" name="Groupe 25">
            <a:extLst>
              <a:ext uri="{FF2B5EF4-FFF2-40B4-BE49-F238E27FC236}">
                <a16:creationId xmlns:a16="http://schemas.microsoft.com/office/drawing/2014/main" id="{9B2DC7B4-40D8-42B0-A833-BAA11FA04A5A}"/>
              </a:ext>
            </a:extLst>
          </p:cNvPr>
          <p:cNvGrpSpPr/>
          <p:nvPr/>
        </p:nvGrpSpPr>
        <p:grpSpPr>
          <a:xfrm>
            <a:off x="1595539" y="2045864"/>
            <a:ext cx="1553006" cy="2744146"/>
            <a:chOff x="71539" y="2045864"/>
            <a:chExt cx="1553006" cy="2744146"/>
          </a:xfrm>
          <a:effectLst>
            <a:outerShdw blurRad="50800" dist="38100" dir="2700000" algn="tl" rotWithShape="0">
              <a:prstClr val="black">
                <a:alpha val="40000"/>
              </a:prstClr>
            </a:outerShdw>
          </a:effectLst>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03D0E95-6C3F-4377-BEDD-A4B5192FEE55}"/>
                    </a:ext>
                  </a:extLst>
                </p:cNvPr>
                <p:cNvSpPr/>
                <p:nvPr/>
              </p:nvSpPr>
              <p:spPr>
                <a:xfrm>
                  <a:off x="77859" y="2053706"/>
                  <a:ext cx="1546686" cy="2736304"/>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r>
                    <a:rPr lang="fr-FR" sz="1200" dirty="0" err="1">
                      <a:solidFill>
                        <a:schemeClr val="tx1">
                          <a:lumMod val="65000"/>
                          <a:lumOff val="35000"/>
                        </a:schemeClr>
                      </a:solidFill>
                      <a:latin typeface="+mj-lt"/>
                    </a:rPr>
                    <a:t>Mesh</a:t>
                  </a:r>
                  <a:r>
                    <a:rPr lang="fr-FR" sz="1200" dirty="0">
                      <a:solidFill>
                        <a:schemeClr val="tx1">
                          <a:lumMod val="65000"/>
                          <a:lumOff val="35000"/>
                        </a:schemeClr>
                      </a:solidFill>
                      <a:latin typeface="+mj-lt"/>
                    </a:rPr>
                    <a:t> </a:t>
                  </a:r>
                  <a14:m>
                    <m:oMath xmlns:m="http://schemas.openxmlformats.org/officeDocument/2006/math">
                      <m:r>
                        <a:rPr lang="fr-FR" sz="1200" i="1">
                          <a:solidFill>
                            <a:schemeClr val="tx1">
                              <a:lumMod val="65000"/>
                              <a:lumOff val="35000"/>
                            </a:schemeClr>
                          </a:solidFill>
                          <a:latin typeface="Cambria Math" panose="02040503050406030204" pitchFamily="18" charset="0"/>
                        </a:rPr>
                        <m:t>𝑡</m:t>
                      </m:r>
                    </m:oMath>
                  </a14:m>
                  <a:r>
                    <a:rPr lang="en-US" sz="1200" dirty="0">
                      <a:solidFill>
                        <a:schemeClr val="tx1">
                          <a:lumMod val="65000"/>
                          <a:lumOff val="35000"/>
                        </a:schemeClr>
                      </a:solidFill>
                      <a:latin typeface="+mj-lt"/>
                    </a:rPr>
                    <a:t> </a:t>
                  </a:r>
                  <a:r>
                    <a:rPr lang="en-US" sz="1200" dirty="0">
                      <a:solidFill>
                        <a:schemeClr val="tx1"/>
                      </a:solidFill>
                      <a:latin typeface="+mj-lt"/>
                    </a:rPr>
                    <a:t>and </a:t>
                  </a:r>
                  <a:r>
                    <a:rPr lang="en-US" sz="1200" dirty="0">
                      <a:solidFill>
                        <a:srgbClr val="9E9A00"/>
                      </a:solidFill>
                      <a:latin typeface="+mj-lt"/>
                    </a:rPr>
                    <a:t>v</a:t>
                  </a:r>
                  <a14:m>
                    <m:oMath xmlns:m="http://schemas.openxmlformats.org/officeDocument/2006/math">
                      <m:r>
                        <m:rPr>
                          <m:sty m:val="p"/>
                        </m:rPr>
                        <a:rPr lang="fr-FR" sz="1200" b="0" i="0" smtClean="0">
                          <a:solidFill>
                            <a:srgbClr val="9E9A00"/>
                          </a:solidFill>
                          <a:latin typeface="Cambria Math" panose="02040503050406030204" pitchFamily="18" charset="0"/>
                        </a:rPr>
                        <m:t>isual</m:t>
                      </m:r>
                      <m:r>
                        <a:rPr lang="fr-FR" sz="1200" b="0" i="0" smtClean="0">
                          <a:solidFill>
                            <a:srgbClr val="9E9A00"/>
                          </a:solidFill>
                          <a:latin typeface="Cambria Math" panose="02040503050406030204" pitchFamily="18" charset="0"/>
                        </a:rPr>
                        <m:t> </m:t>
                      </m:r>
                      <m:r>
                        <m:rPr>
                          <m:sty m:val="p"/>
                        </m:rPr>
                        <a:rPr lang="fr-FR" sz="1200" b="0" i="0" smtClean="0">
                          <a:solidFill>
                            <a:srgbClr val="9E9A00"/>
                          </a:solidFill>
                          <a:latin typeface="Cambria Math" panose="02040503050406030204" pitchFamily="18" charset="0"/>
                        </a:rPr>
                        <m:t>hull</m:t>
                      </m:r>
                      <m:r>
                        <a:rPr lang="fr-FR" sz="1200" b="0" i="0" smtClean="0">
                          <a:solidFill>
                            <a:srgbClr val="9E9A00"/>
                          </a:solidFill>
                          <a:latin typeface="Cambria Math" panose="02040503050406030204" pitchFamily="18" charset="0"/>
                        </a:rPr>
                        <m:t> </m:t>
                      </m:r>
                      <m:r>
                        <a:rPr lang="fr-FR" sz="1200" i="1">
                          <a:solidFill>
                            <a:srgbClr val="9E9A00"/>
                          </a:solidFill>
                          <a:latin typeface="Cambria Math" panose="02040503050406030204" pitchFamily="18" charset="0"/>
                        </a:rPr>
                        <m:t>𝑡</m:t>
                      </m:r>
                    </m:oMath>
                  </a14:m>
                  <a:r>
                    <a:rPr lang="en-US" sz="1200" dirty="0">
                      <a:solidFill>
                        <a:srgbClr val="9E9A00"/>
                      </a:solidFill>
                      <a:latin typeface="+mj-lt"/>
                    </a:rPr>
                    <a:t>+1</a:t>
                  </a:r>
                  <a:endParaRPr lang="en-US" sz="1200" dirty="0">
                    <a:solidFill>
                      <a:srgbClr val="CCCC00"/>
                    </a:solidFill>
                    <a:latin typeface="+mj-lt"/>
                  </a:endParaRPr>
                </a:p>
              </p:txBody>
            </p:sp>
          </mc:Choice>
          <mc:Fallback xmlns="">
            <p:sp>
              <p:nvSpPr>
                <p:cNvPr id="8" name="Rectangle 7">
                  <a:extLst>
                    <a:ext uri="{FF2B5EF4-FFF2-40B4-BE49-F238E27FC236}">
                      <a16:creationId xmlns:a16="http://schemas.microsoft.com/office/drawing/2014/main" id="{303D0E95-6C3F-4377-BEDD-A4B5192FEE55}"/>
                    </a:ext>
                  </a:extLst>
                </p:cNvPr>
                <p:cNvSpPr>
                  <a:spLocks noRot="1" noChangeAspect="1" noMove="1" noResize="1" noEditPoints="1" noAdjustHandles="1" noChangeArrowheads="1" noChangeShapeType="1" noTextEdit="1"/>
                </p:cNvSpPr>
                <p:nvPr/>
              </p:nvSpPr>
              <p:spPr>
                <a:xfrm>
                  <a:off x="77859" y="2053706"/>
                  <a:ext cx="1546686" cy="2736304"/>
                </a:xfrm>
                <a:prstGeom prst="rect">
                  <a:avLst/>
                </a:prstGeom>
                <a:blipFill>
                  <a:blip r:embed="rId5"/>
                  <a:stretch>
                    <a:fillRect/>
                  </a:stretch>
                </a:blipFill>
                <a:ln>
                  <a:noFill/>
                </a:ln>
              </p:spPr>
              <p:txBody>
                <a:bodyPr/>
                <a:lstStyle/>
                <a:p>
                  <a:r>
                    <a:rPr lang="fr-FR">
                      <a:noFill/>
                    </a:rPr>
                    <a:t> </a:t>
                  </a:r>
                </a:p>
              </p:txBody>
            </p:sp>
          </mc:Fallback>
        </mc:AlternateContent>
        <p:pic>
          <p:nvPicPr>
            <p:cNvPr id="24" name="Image 23">
              <a:extLst>
                <a:ext uri="{FF2B5EF4-FFF2-40B4-BE49-F238E27FC236}">
                  <a16:creationId xmlns:a16="http://schemas.microsoft.com/office/drawing/2014/main" id="{EFE1DD8B-234C-4EFC-952A-EB59A56CDA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39" y="2045864"/>
              <a:ext cx="1539370" cy="1959200"/>
            </a:xfrm>
            <a:prstGeom prst="rect">
              <a:avLst/>
            </a:prstGeom>
          </p:spPr>
        </p:pic>
      </p:grpSp>
      <p:grpSp>
        <p:nvGrpSpPr>
          <p:cNvPr id="29" name="Groupe 28">
            <a:extLst>
              <a:ext uri="{FF2B5EF4-FFF2-40B4-BE49-F238E27FC236}">
                <a16:creationId xmlns:a16="http://schemas.microsoft.com/office/drawing/2014/main" id="{E6AFD7AC-5FAD-4E48-9D03-51D4B48CA326}"/>
              </a:ext>
            </a:extLst>
          </p:cNvPr>
          <p:cNvGrpSpPr/>
          <p:nvPr/>
        </p:nvGrpSpPr>
        <p:grpSpPr>
          <a:xfrm>
            <a:off x="7192822" y="2063638"/>
            <a:ext cx="1550556" cy="2736304"/>
            <a:chOff x="5668822" y="2063638"/>
            <a:chExt cx="1550556" cy="2736304"/>
          </a:xfrm>
          <a:effectLst>
            <a:outerShdw blurRad="50800" dist="38100" dir="2700000" algn="tl" rotWithShape="0">
              <a:prstClr val="black">
                <a:alpha val="40000"/>
              </a:prstClr>
            </a:outerShdw>
          </a:effectLst>
        </p:grpSpPr>
        <p:sp>
          <p:nvSpPr>
            <p:cNvPr id="19" name="Rectangle 18">
              <a:extLst>
                <a:ext uri="{FF2B5EF4-FFF2-40B4-BE49-F238E27FC236}">
                  <a16:creationId xmlns:a16="http://schemas.microsoft.com/office/drawing/2014/main" id="{BB6FB30B-03AC-4095-97DE-928850F35FB8}"/>
                </a:ext>
              </a:extLst>
            </p:cNvPr>
            <p:cNvSpPr/>
            <p:nvPr/>
          </p:nvSpPr>
          <p:spPr>
            <a:xfrm>
              <a:off x="5672692" y="2063638"/>
              <a:ext cx="1546686" cy="2736304"/>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endParaRPr lang="fr-FR" sz="1200" dirty="0">
                <a:solidFill>
                  <a:schemeClr val="tx1"/>
                </a:solidFill>
              </a:endParaRPr>
            </a:p>
            <a:p>
              <a:pPr algn="ctr">
                <a:defRPr/>
              </a:pPr>
              <a:r>
                <a:rPr lang="fr-FR" sz="1200" dirty="0">
                  <a:solidFill>
                    <a:schemeClr val="tx1"/>
                  </a:solidFill>
                  <a:latin typeface="+mj-lt"/>
                </a:rPr>
                <a:t>Global </a:t>
              </a:r>
              <a:r>
                <a:rPr lang="fr-FR" sz="1200" dirty="0" err="1">
                  <a:solidFill>
                    <a:schemeClr val="tx1"/>
                  </a:solidFill>
                  <a:latin typeface="+mj-lt"/>
                </a:rPr>
                <a:t>deformation</a:t>
              </a:r>
              <a:endParaRPr lang="en-US" sz="1200" dirty="0">
                <a:solidFill>
                  <a:schemeClr val="tx1"/>
                </a:solidFill>
                <a:latin typeface="+mj-lt"/>
              </a:endParaRPr>
            </a:p>
          </p:txBody>
        </p:sp>
        <p:pic>
          <p:nvPicPr>
            <p:cNvPr id="25" name="Image 24">
              <a:extLst>
                <a:ext uri="{FF2B5EF4-FFF2-40B4-BE49-F238E27FC236}">
                  <a16:creationId xmlns:a16="http://schemas.microsoft.com/office/drawing/2014/main" id="{EA75D138-E1B1-4C57-8197-150FC1778D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68822" y="2063638"/>
              <a:ext cx="1539370" cy="1959200"/>
            </a:xfrm>
            <a:prstGeom prst="rect">
              <a:avLst/>
            </a:prstGeom>
          </p:spPr>
        </p:pic>
      </p:grpSp>
      <p:sp>
        <p:nvSpPr>
          <p:cNvPr id="32" name="Flèche droite 31">
            <a:extLst>
              <a:ext uri="{FF2B5EF4-FFF2-40B4-BE49-F238E27FC236}">
                <a16:creationId xmlns:a16="http://schemas.microsoft.com/office/drawing/2014/main" id="{4AF4B00B-EFDE-403C-92BD-CCEDFD74B393}"/>
              </a:ext>
            </a:extLst>
          </p:cNvPr>
          <p:cNvSpPr/>
          <p:nvPr/>
        </p:nvSpPr>
        <p:spPr>
          <a:xfrm>
            <a:off x="3017839" y="2954339"/>
            <a:ext cx="587375" cy="935037"/>
          </a:xfrm>
          <a:prstGeom prst="rightArrow">
            <a:avLst/>
          </a:prstGeom>
          <a:gradFill flip="none" rotWithShape="1">
            <a:gsLst>
              <a:gs pos="0">
                <a:srgbClr val="099F26">
                  <a:tint val="66000"/>
                  <a:satMod val="160000"/>
                </a:srgbClr>
              </a:gs>
              <a:gs pos="50000">
                <a:srgbClr val="099F26">
                  <a:tint val="44500"/>
                  <a:satMod val="160000"/>
                </a:srgbClr>
              </a:gs>
              <a:gs pos="100000">
                <a:srgbClr val="099F26">
                  <a:tint val="23500"/>
                  <a:satMod val="160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Flèche droite 32">
            <a:extLst>
              <a:ext uri="{FF2B5EF4-FFF2-40B4-BE49-F238E27FC236}">
                <a16:creationId xmlns:a16="http://schemas.microsoft.com/office/drawing/2014/main" id="{3B0B3318-43ED-42F3-B4B1-FE89E1AFE151}"/>
              </a:ext>
            </a:extLst>
          </p:cNvPr>
          <p:cNvSpPr/>
          <p:nvPr/>
        </p:nvSpPr>
        <p:spPr>
          <a:xfrm>
            <a:off x="4887914" y="2963864"/>
            <a:ext cx="587375" cy="936625"/>
          </a:xfrm>
          <a:prstGeom prst="rightArrow">
            <a:avLst/>
          </a:prstGeom>
          <a:gradFill flip="none" rotWithShape="1">
            <a:gsLst>
              <a:gs pos="0">
                <a:srgbClr val="099F26">
                  <a:tint val="66000"/>
                  <a:satMod val="160000"/>
                </a:srgbClr>
              </a:gs>
              <a:gs pos="50000">
                <a:srgbClr val="099F26">
                  <a:tint val="44500"/>
                  <a:satMod val="160000"/>
                </a:srgbClr>
              </a:gs>
              <a:gs pos="100000">
                <a:srgbClr val="099F26">
                  <a:tint val="23500"/>
                  <a:satMod val="160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Flèche droite 33">
            <a:extLst>
              <a:ext uri="{FF2B5EF4-FFF2-40B4-BE49-F238E27FC236}">
                <a16:creationId xmlns:a16="http://schemas.microsoft.com/office/drawing/2014/main" id="{D6881BF2-2756-4020-A6D8-B55648EC099E}"/>
              </a:ext>
            </a:extLst>
          </p:cNvPr>
          <p:cNvSpPr/>
          <p:nvPr/>
        </p:nvSpPr>
        <p:spPr>
          <a:xfrm>
            <a:off x="6745289" y="2954339"/>
            <a:ext cx="587375" cy="935037"/>
          </a:xfrm>
          <a:prstGeom prst="rightArrow">
            <a:avLst/>
          </a:prstGeom>
          <a:gradFill flip="none" rotWithShape="1">
            <a:gsLst>
              <a:gs pos="0">
                <a:srgbClr val="099F26">
                  <a:tint val="66000"/>
                  <a:satMod val="160000"/>
                </a:srgbClr>
              </a:gs>
              <a:gs pos="50000">
                <a:srgbClr val="099F26">
                  <a:tint val="44500"/>
                  <a:satMod val="160000"/>
                </a:srgbClr>
              </a:gs>
              <a:gs pos="100000">
                <a:srgbClr val="099F26">
                  <a:tint val="23500"/>
                  <a:satMod val="160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Flèche droite 34">
            <a:extLst>
              <a:ext uri="{FF2B5EF4-FFF2-40B4-BE49-F238E27FC236}">
                <a16:creationId xmlns:a16="http://schemas.microsoft.com/office/drawing/2014/main" id="{C5BCBF5C-A029-4F54-92B9-F307F9797803}"/>
              </a:ext>
            </a:extLst>
          </p:cNvPr>
          <p:cNvSpPr/>
          <p:nvPr/>
        </p:nvSpPr>
        <p:spPr>
          <a:xfrm>
            <a:off x="8609014" y="2954339"/>
            <a:ext cx="587375" cy="935037"/>
          </a:xfrm>
          <a:prstGeom prst="rightArrow">
            <a:avLst/>
          </a:prstGeom>
          <a:gradFill flip="none" rotWithShape="1">
            <a:gsLst>
              <a:gs pos="0">
                <a:srgbClr val="099F26">
                  <a:tint val="66000"/>
                  <a:satMod val="160000"/>
                </a:srgbClr>
              </a:gs>
              <a:gs pos="50000">
                <a:srgbClr val="099F26">
                  <a:tint val="44500"/>
                  <a:satMod val="160000"/>
                </a:srgbClr>
              </a:gs>
              <a:gs pos="100000">
                <a:srgbClr val="099F26">
                  <a:tint val="23500"/>
                  <a:satMod val="160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47" name="Groupe 46">
            <a:extLst>
              <a:ext uri="{FF2B5EF4-FFF2-40B4-BE49-F238E27FC236}">
                <a16:creationId xmlns:a16="http://schemas.microsoft.com/office/drawing/2014/main" id="{4839C79F-9B37-446A-B1CD-93200868D314}"/>
              </a:ext>
            </a:extLst>
          </p:cNvPr>
          <p:cNvGrpSpPr/>
          <p:nvPr/>
        </p:nvGrpSpPr>
        <p:grpSpPr>
          <a:xfrm>
            <a:off x="2279576" y="4922938"/>
            <a:ext cx="7704856" cy="306262"/>
            <a:chOff x="755576" y="4922938"/>
            <a:chExt cx="7704856" cy="306262"/>
          </a:xfrm>
          <a:gradFill flip="none" rotWithShape="1">
            <a:gsLst>
              <a:gs pos="0">
                <a:srgbClr val="008000">
                  <a:tint val="66000"/>
                  <a:satMod val="160000"/>
                </a:srgbClr>
              </a:gs>
              <a:gs pos="50000">
                <a:srgbClr val="008000">
                  <a:tint val="44500"/>
                  <a:satMod val="160000"/>
                </a:srgbClr>
              </a:gs>
              <a:gs pos="100000">
                <a:srgbClr val="008000">
                  <a:tint val="23500"/>
                  <a:satMod val="160000"/>
                </a:srgbClr>
              </a:gs>
            </a:gsLst>
            <a:lin ang="0" scaled="1"/>
            <a:tileRect/>
          </a:gradFill>
        </p:grpSpPr>
        <p:sp>
          <p:nvSpPr>
            <p:cNvPr id="45" name="Flèche à angle droit 44">
              <a:extLst>
                <a:ext uri="{FF2B5EF4-FFF2-40B4-BE49-F238E27FC236}">
                  <a16:creationId xmlns:a16="http://schemas.microsoft.com/office/drawing/2014/main" id="{5C75CFA8-EA54-4215-A50A-4EB8CD90C41C}"/>
                </a:ext>
              </a:extLst>
            </p:cNvPr>
            <p:cNvSpPr/>
            <p:nvPr/>
          </p:nvSpPr>
          <p:spPr>
            <a:xfrm flipH="1">
              <a:off x="755576" y="4922938"/>
              <a:ext cx="7704856" cy="306262"/>
            </a:xfrm>
            <a:prstGeom prst="ben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Rectangle 45">
              <a:extLst>
                <a:ext uri="{FF2B5EF4-FFF2-40B4-BE49-F238E27FC236}">
                  <a16:creationId xmlns:a16="http://schemas.microsoft.com/office/drawing/2014/main" id="{864FF8B7-2ECC-4BA3-BE6E-F6B2C4D38792}"/>
                </a:ext>
              </a:extLst>
            </p:cNvPr>
            <p:cNvSpPr/>
            <p:nvPr/>
          </p:nvSpPr>
          <p:spPr>
            <a:xfrm>
              <a:off x="8388424" y="4922938"/>
              <a:ext cx="72008" cy="30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3611505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D4BA96-9E5E-4E6F-AD86-4783722E143C}"/>
              </a:ext>
            </a:extLst>
          </p:cNvPr>
          <p:cNvSpPr/>
          <p:nvPr/>
        </p:nvSpPr>
        <p:spPr>
          <a:xfrm>
            <a:off x="3000375" y="1096531"/>
            <a:ext cx="6191250" cy="363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re 1">
            <a:extLst>
              <a:ext uri="{FF2B5EF4-FFF2-40B4-BE49-F238E27FC236}">
                <a16:creationId xmlns:a16="http://schemas.microsoft.com/office/drawing/2014/main" id="{21C0D7FC-F7C0-4610-890C-C31D3CE295A2}"/>
              </a:ext>
            </a:extLst>
          </p:cNvPr>
          <p:cNvSpPr>
            <a:spLocks noGrp="1"/>
          </p:cNvSpPr>
          <p:nvPr>
            <p:ph type="title"/>
          </p:nvPr>
        </p:nvSpPr>
        <p:spPr/>
        <p:txBody>
          <a:bodyPr rtlCol="0">
            <a:normAutofit/>
          </a:bodyPr>
          <a:lstStyle/>
          <a:p>
            <a:pPr fontAlgn="auto">
              <a:spcAft>
                <a:spcPts val="0"/>
              </a:spcAft>
              <a:defRPr/>
            </a:pPr>
            <a:r>
              <a:rPr lang="fr-FR" dirty="0" err="1"/>
              <a:t>Results</a:t>
            </a:r>
            <a:endParaRPr lang="en-US" dirty="0"/>
          </a:p>
        </p:txBody>
      </p:sp>
      <p:sp>
        <p:nvSpPr>
          <p:cNvPr id="4" name="Espace réservé du contenu 3">
            <a:extLst>
              <a:ext uri="{FF2B5EF4-FFF2-40B4-BE49-F238E27FC236}">
                <a16:creationId xmlns:a16="http://schemas.microsoft.com/office/drawing/2014/main" id="{CE07CE2E-543F-440B-8E2B-CFE40ECEDE38}"/>
              </a:ext>
            </a:extLst>
          </p:cNvPr>
          <p:cNvSpPr>
            <a:spLocks noGrp="1"/>
          </p:cNvSpPr>
          <p:nvPr>
            <p:ph idx="1"/>
          </p:nvPr>
        </p:nvSpPr>
        <p:spPr>
          <a:xfrm>
            <a:off x="515409" y="4618214"/>
            <a:ext cx="10723033" cy="1594756"/>
          </a:xfrm>
        </p:spPr>
        <p:txBody>
          <a:bodyPr/>
          <a:lstStyle/>
          <a:p>
            <a:pPr fontAlgn="auto">
              <a:spcAft>
                <a:spcPts val="0"/>
              </a:spcAft>
              <a:defRPr/>
            </a:pPr>
            <a:r>
              <a:rPr lang="fr-FR" dirty="0" err="1"/>
              <a:t>Tracking</a:t>
            </a:r>
            <a:r>
              <a:rPr lang="fr-FR" dirty="0"/>
              <a:t> of the </a:t>
            </a:r>
            <a:r>
              <a:rPr lang="fr-FR" dirty="0" err="1"/>
              <a:t>targeted</a:t>
            </a:r>
            <a:r>
              <a:rPr lang="fr-FR" dirty="0"/>
              <a:t> surface</a:t>
            </a:r>
          </a:p>
          <a:p>
            <a:pPr fontAlgn="auto">
              <a:spcAft>
                <a:spcPts val="0"/>
              </a:spcAft>
              <a:defRPr/>
            </a:pPr>
            <a:r>
              <a:rPr lang="fr-FR" dirty="0" err="1"/>
              <a:t>Adaptated</a:t>
            </a:r>
            <a:r>
              <a:rPr lang="fr-FR" dirty="0"/>
              <a:t> to non </a:t>
            </a:r>
            <a:r>
              <a:rPr lang="fr-FR" dirty="0" err="1"/>
              <a:t>rigid</a:t>
            </a:r>
            <a:r>
              <a:rPr lang="fr-FR" dirty="0"/>
              <a:t> </a:t>
            </a:r>
            <a:r>
              <a:rPr lang="fr-FR" dirty="0" err="1"/>
              <a:t>movments</a:t>
            </a:r>
            <a:endParaRPr lang="fr-FR" dirty="0"/>
          </a:p>
          <a:p>
            <a:pPr fontAlgn="auto">
              <a:spcAft>
                <a:spcPts val="0"/>
              </a:spcAft>
              <a:defRPr/>
            </a:pPr>
            <a:r>
              <a:rPr lang="fr-FR" dirty="0"/>
              <a:t>Visual </a:t>
            </a:r>
            <a:r>
              <a:rPr lang="fr-FR" dirty="0" err="1"/>
              <a:t>quality</a:t>
            </a:r>
            <a:r>
              <a:rPr lang="fr-FR" dirty="0"/>
              <a:t> </a:t>
            </a:r>
            <a:r>
              <a:rPr lang="fr-FR" dirty="0" err="1"/>
              <a:t>independant</a:t>
            </a:r>
            <a:r>
              <a:rPr lang="fr-FR" dirty="0"/>
              <a:t> of ta </a:t>
            </a:r>
            <a:r>
              <a:rPr lang="fr-FR" dirty="0" err="1"/>
              <a:t>given</a:t>
            </a:r>
            <a:r>
              <a:rPr lang="fr-FR" dirty="0"/>
              <a:t> model</a:t>
            </a:r>
            <a:endParaRPr lang="en-US" dirty="0"/>
          </a:p>
          <a:p>
            <a:endParaRPr lang="fr-FR" dirty="0"/>
          </a:p>
        </p:txBody>
      </p:sp>
      <p:sp>
        <p:nvSpPr>
          <p:cNvPr id="108548" name="ZoneTexte 6">
            <a:extLst>
              <a:ext uri="{FF2B5EF4-FFF2-40B4-BE49-F238E27FC236}">
                <a16:creationId xmlns:a16="http://schemas.microsoft.com/office/drawing/2014/main" id="{B5151716-EE50-4B1E-B4DB-E92CB9B2126D}"/>
              </a:ext>
            </a:extLst>
          </p:cNvPr>
          <p:cNvSpPr txBox="1">
            <a:spLocks noChangeArrowheads="1"/>
          </p:cNvSpPr>
          <p:nvPr/>
        </p:nvSpPr>
        <p:spPr bwMode="auto">
          <a:xfrm>
            <a:off x="3205165" y="4227081"/>
            <a:ext cx="26717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fr-FR" altLang="fr-FR" sz="1400" dirty="0" err="1">
                <a:cs typeface="Helvetica" pitchFamily="34" charset="0"/>
              </a:rPr>
              <a:t>Sequence</a:t>
            </a:r>
            <a:r>
              <a:rPr lang="fr-FR" altLang="fr-FR" sz="1400" dirty="0">
                <a:cs typeface="Helvetica" pitchFamily="34" charset="0"/>
              </a:rPr>
              <a:t> of original </a:t>
            </a:r>
            <a:r>
              <a:rPr lang="fr-FR" altLang="fr-FR" sz="1400" dirty="0" err="1">
                <a:cs typeface="Helvetica" pitchFamily="34" charset="0"/>
              </a:rPr>
              <a:t>meshes</a:t>
            </a:r>
            <a:endParaRPr lang="en-US" altLang="fr-FR" sz="1400" dirty="0">
              <a:cs typeface="Helvetica" pitchFamily="34" charset="0"/>
            </a:endParaRPr>
          </a:p>
        </p:txBody>
      </p:sp>
      <p:sp>
        <p:nvSpPr>
          <p:cNvPr id="108549" name="ZoneTexte 7">
            <a:extLst>
              <a:ext uri="{FF2B5EF4-FFF2-40B4-BE49-F238E27FC236}">
                <a16:creationId xmlns:a16="http://schemas.microsoft.com/office/drawing/2014/main" id="{BD34CEB6-A8A8-491B-A856-2EE3816BFCE9}"/>
              </a:ext>
            </a:extLst>
          </p:cNvPr>
          <p:cNvSpPr txBox="1">
            <a:spLocks noChangeArrowheads="1"/>
          </p:cNvSpPr>
          <p:nvPr/>
        </p:nvSpPr>
        <p:spPr bwMode="auto">
          <a:xfrm>
            <a:off x="6443664" y="4227081"/>
            <a:ext cx="25622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altLang="fr-FR" sz="1400" dirty="0" err="1">
                <a:cs typeface="Helvetica" pitchFamily="34" charset="0"/>
              </a:rPr>
              <a:t>Temporaly</a:t>
            </a:r>
            <a:r>
              <a:rPr lang="fr-FR" altLang="fr-FR" sz="1400" dirty="0">
                <a:cs typeface="Helvetica" pitchFamily="34" charset="0"/>
              </a:rPr>
              <a:t> </a:t>
            </a:r>
            <a:r>
              <a:rPr lang="fr-FR" altLang="fr-FR" sz="1400" dirty="0" err="1">
                <a:cs typeface="Helvetica" pitchFamily="34" charset="0"/>
              </a:rPr>
              <a:t>coerent</a:t>
            </a:r>
            <a:r>
              <a:rPr lang="fr-FR" altLang="fr-FR" sz="1400" dirty="0">
                <a:cs typeface="Helvetica" pitchFamily="34" charset="0"/>
              </a:rPr>
              <a:t> </a:t>
            </a:r>
            <a:r>
              <a:rPr lang="fr-FR" altLang="fr-FR" sz="1400" dirty="0" err="1">
                <a:cs typeface="Helvetica" pitchFamily="34" charset="0"/>
              </a:rPr>
              <a:t>mesh</a:t>
            </a:r>
            <a:endParaRPr lang="en-US" altLang="fr-FR" sz="1400" dirty="0">
              <a:cs typeface="Helvetica" pitchFamily="34" charset="0"/>
            </a:endParaRPr>
          </a:p>
        </p:txBody>
      </p:sp>
      <p:pic>
        <p:nvPicPr>
          <p:cNvPr id="10" name="Espace réservé du contenu 7">
            <a:extLst>
              <a:ext uri="{FF2B5EF4-FFF2-40B4-BE49-F238E27FC236}">
                <a16:creationId xmlns:a16="http://schemas.microsoft.com/office/drawing/2014/main" id="{84BDB92B-CD08-4290-BE1C-7E2EEE0913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5164" y="1080657"/>
            <a:ext cx="57816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067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29EAE-30BB-4D1E-B944-F1F8024CB9AA}"/>
              </a:ext>
            </a:extLst>
          </p:cNvPr>
          <p:cNvSpPr/>
          <p:nvPr/>
        </p:nvSpPr>
        <p:spPr>
          <a:xfrm>
            <a:off x="3000375" y="1844675"/>
            <a:ext cx="6191250" cy="3638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re 1">
            <a:extLst>
              <a:ext uri="{FF2B5EF4-FFF2-40B4-BE49-F238E27FC236}">
                <a16:creationId xmlns:a16="http://schemas.microsoft.com/office/drawing/2014/main" id="{AD249EDB-E1EF-4E08-B6FA-FF2B98875697}"/>
              </a:ext>
            </a:extLst>
          </p:cNvPr>
          <p:cNvSpPr>
            <a:spLocks noGrp="1"/>
          </p:cNvSpPr>
          <p:nvPr>
            <p:ph type="title"/>
          </p:nvPr>
        </p:nvSpPr>
        <p:spPr/>
        <p:txBody>
          <a:bodyPr rtlCol="0">
            <a:normAutofit/>
          </a:bodyPr>
          <a:lstStyle/>
          <a:p>
            <a:pPr fontAlgn="auto">
              <a:spcAft>
                <a:spcPts val="0"/>
              </a:spcAft>
              <a:defRPr/>
            </a:pPr>
            <a:r>
              <a:rPr lang="fr-FR" dirty="0" err="1"/>
              <a:t>Results</a:t>
            </a:r>
            <a:endParaRPr lang="en-US" dirty="0"/>
          </a:p>
        </p:txBody>
      </p:sp>
      <p:sp>
        <p:nvSpPr>
          <p:cNvPr id="5" name="Espace réservé du contenu 4">
            <a:extLst>
              <a:ext uri="{FF2B5EF4-FFF2-40B4-BE49-F238E27FC236}">
                <a16:creationId xmlns:a16="http://schemas.microsoft.com/office/drawing/2014/main" id="{35DA3D92-4B74-4B33-B8F5-972AA4F318B6}"/>
              </a:ext>
            </a:extLst>
          </p:cNvPr>
          <p:cNvSpPr>
            <a:spLocks noGrp="1"/>
          </p:cNvSpPr>
          <p:nvPr>
            <p:ph idx="1"/>
          </p:nvPr>
        </p:nvSpPr>
        <p:spPr/>
        <p:txBody>
          <a:bodyPr/>
          <a:lstStyle/>
          <a:p>
            <a:endParaRPr lang="fr-FR" dirty="0"/>
          </a:p>
        </p:txBody>
      </p:sp>
      <p:pic>
        <p:nvPicPr>
          <p:cNvPr id="111620" name="Image 5">
            <a:extLst>
              <a:ext uri="{FF2B5EF4-FFF2-40B4-BE49-F238E27FC236}">
                <a16:creationId xmlns:a16="http://schemas.microsoft.com/office/drawing/2014/main" id="{26AEE615-D304-4F3C-A3D0-302131F7D9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514" y="1909764"/>
            <a:ext cx="6022975"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E1CE2600-E646-457A-AF8E-9CA3B8CD9F0B}"/>
              </a:ext>
            </a:extLst>
          </p:cNvPr>
          <p:cNvSpPr txBox="1"/>
          <p:nvPr/>
        </p:nvSpPr>
        <p:spPr>
          <a:xfrm>
            <a:off x="6443664" y="4975225"/>
            <a:ext cx="2562225" cy="523220"/>
          </a:xfrm>
          <a:prstGeom prst="rect">
            <a:avLst/>
          </a:prstGeom>
          <a:noFill/>
        </p:spPr>
        <p:txBody>
          <a:bodyPr>
            <a:spAutoFit/>
          </a:bodyPr>
          <a:lstStyle/>
          <a:p>
            <a:pPr algn="ctr">
              <a:defRPr/>
            </a:pPr>
            <a:r>
              <a:rPr lang="fr-FR" sz="1400" dirty="0">
                <a:cs typeface="Helvetica" panose="020B0604020202020204" pitchFamily="34" charset="0"/>
              </a:rPr>
              <a:t>Unique </a:t>
            </a:r>
            <a:r>
              <a:rPr lang="fr-FR" sz="1400" dirty="0" err="1">
                <a:cs typeface="Helvetica" panose="020B0604020202020204" pitchFamily="34" charset="0"/>
              </a:rPr>
              <a:t>textured</a:t>
            </a:r>
            <a:r>
              <a:rPr lang="fr-FR" sz="1400" dirty="0">
                <a:cs typeface="Helvetica" panose="020B0604020202020204" pitchFamily="34" charset="0"/>
              </a:rPr>
              <a:t> </a:t>
            </a:r>
            <a:r>
              <a:rPr lang="fr-FR" sz="1400" dirty="0" err="1">
                <a:cs typeface="Helvetica" panose="020B0604020202020204" pitchFamily="34" charset="0"/>
              </a:rPr>
              <a:t>animated</a:t>
            </a:r>
            <a:r>
              <a:rPr lang="fr-FR" sz="1400" dirty="0">
                <a:cs typeface="Helvetica" panose="020B0604020202020204" pitchFamily="34" charset="0"/>
              </a:rPr>
              <a:t> model</a:t>
            </a:r>
            <a:endParaRPr lang="en-US" sz="1350" dirty="0">
              <a:cs typeface="Helvetica" panose="020B0604020202020204" pitchFamily="34" charset="0"/>
            </a:endParaRPr>
          </a:p>
        </p:txBody>
      </p:sp>
      <p:sp>
        <p:nvSpPr>
          <p:cNvPr id="9" name="Rectangle 8">
            <a:extLst>
              <a:ext uri="{FF2B5EF4-FFF2-40B4-BE49-F238E27FC236}">
                <a16:creationId xmlns:a16="http://schemas.microsoft.com/office/drawing/2014/main" id="{BB63BC4E-F0A9-4D5E-B104-624B2B03D911}"/>
              </a:ext>
            </a:extLst>
          </p:cNvPr>
          <p:cNvSpPr/>
          <p:nvPr/>
        </p:nvSpPr>
        <p:spPr>
          <a:xfrm>
            <a:off x="4381500" y="2349500"/>
            <a:ext cx="635000" cy="571500"/>
          </a:xfrm>
          <a:prstGeom prst="rect">
            <a:avLst/>
          </a:prstGeom>
          <a:noFill/>
          <a:ln w="28575">
            <a:solidFill>
              <a:srgbClr val="099F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 name="Rectangle 10">
            <a:extLst>
              <a:ext uri="{FF2B5EF4-FFF2-40B4-BE49-F238E27FC236}">
                <a16:creationId xmlns:a16="http://schemas.microsoft.com/office/drawing/2014/main" id="{8A623AB0-7DB5-4A77-B43D-F2431D4A3FA3}"/>
              </a:ext>
            </a:extLst>
          </p:cNvPr>
          <p:cNvSpPr/>
          <p:nvPr/>
        </p:nvSpPr>
        <p:spPr>
          <a:xfrm>
            <a:off x="6973888" y="2349500"/>
            <a:ext cx="635000" cy="571500"/>
          </a:xfrm>
          <a:prstGeom prst="rect">
            <a:avLst/>
          </a:prstGeom>
          <a:noFill/>
          <a:ln w="28575">
            <a:solidFill>
              <a:srgbClr val="099F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2" name="Rectangle 11">
            <a:extLst>
              <a:ext uri="{FF2B5EF4-FFF2-40B4-BE49-F238E27FC236}">
                <a16:creationId xmlns:a16="http://schemas.microsoft.com/office/drawing/2014/main" id="{24FAE8AF-9DB1-4EE3-91D0-F7A293586DF9}"/>
              </a:ext>
            </a:extLst>
          </p:cNvPr>
          <p:cNvSpPr/>
          <p:nvPr/>
        </p:nvSpPr>
        <p:spPr>
          <a:xfrm>
            <a:off x="3359151" y="2133600"/>
            <a:ext cx="936625" cy="1943100"/>
          </a:xfrm>
          <a:prstGeom prst="rect">
            <a:avLst/>
          </a:prstGeom>
          <a:noFill/>
          <a:ln w="28575">
            <a:solidFill>
              <a:srgbClr val="099F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Rectangle 12">
            <a:extLst>
              <a:ext uri="{FF2B5EF4-FFF2-40B4-BE49-F238E27FC236}">
                <a16:creationId xmlns:a16="http://schemas.microsoft.com/office/drawing/2014/main" id="{D21C019B-A976-4FE9-AAD6-A2F3F3F7BA4D}"/>
              </a:ext>
            </a:extLst>
          </p:cNvPr>
          <p:cNvSpPr/>
          <p:nvPr/>
        </p:nvSpPr>
        <p:spPr>
          <a:xfrm>
            <a:off x="5880101" y="2133600"/>
            <a:ext cx="936625" cy="1943100"/>
          </a:xfrm>
          <a:prstGeom prst="rect">
            <a:avLst/>
          </a:prstGeom>
          <a:noFill/>
          <a:ln w="28575">
            <a:solidFill>
              <a:srgbClr val="099F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4" name="Rectangle 13">
            <a:extLst>
              <a:ext uri="{FF2B5EF4-FFF2-40B4-BE49-F238E27FC236}">
                <a16:creationId xmlns:a16="http://schemas.microsoft.com/office/drawing/2014/main" id="{3F0B1450-3B0C-4C47-83B0-1E776F0935BE}"/>
              </a:ext>
            </a:extLst>
          </p:cNvPr>
          <p:cNvSpPr/>
          <p:nvPr/>
        </p:nvSpPr>
        <p:spPr>
          <a:xfrm>
            <a:off x="4872039" y="3902076"/>
            <a:ext cx="287337" cy="817563"/>
          </a:xfrm>
          <a:prstGeom prst="rect">
            <a:avLst/>
          </a:prstGeom>
          <a:noFill/>
          <a:ln w="28575">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5" name="Rectangle 14">
            <a:extLst>
              <a:ext uri="{FF2B5EF4-FFF2-40B4-BE49-F238E27FC236}">
                <a16:creationId xmlns:a16="http://schemas.microsoft.com/office/drawing/2014/main" id="{3902DCF3-A61F-46DA-873A-50B4EB29AFAD}"/>
              </a:ext>
            </a:extLst>
          </p:cNvPr>
          <p:cNvSpPr/>
          <p:nvPr/>
        </p:nvSpPr>
        <p:spPr>
          <a:xfrm>
            <a:off x="7319964" y="3905251"/>
            <a:ext cx="288925" cy="817563"/>
          </a:xfrm>
          <a:prstGeom prst="rect">
            <a:avLst/>
          </a:prstGeom>
          <a:noFill/>
          <a:ln w="28575">
            <a:solidFill>
              <a:srgbClr val="DA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4" name="Image 3">
            <a:extLst>
              <a:ext uri="{FF2B5EF4-FFF2-40B4-BE49-F238E27FC236}">
                <a16:creationId xmlns:a16="http://schemas.microsoft.com/office/drawing/2014/main" id="{B174267A-E11A-4E6B-9D52-2428DD6E7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526" y="1985964"/>
            <a:ext cx="3127375"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ZoneTexte 15">
            <a:extLst>
              <a:ext uri="{FF2B5EF4-FFF2-40B4-BE49-F238E27FC236}">
                <a16:creationId xmlns:a16="http://schemas.microsoft.com/office/drawing/2014/main" id="{E1F4764D-A7EC-4C85-98F8-2BDD982DA42E}"/>
              </a:ext>
            </a:extLst>
          </p:cNvPr>
          <p:cNvSpPr txBox="1">
            <a:spLocks noChangeArrowheads="1"/>
          </p:cNvSpPr>
          <p:nvPr/>
        </p:nvSpPr>
        <p:spPr bwMode="auto">
          <a:xfrm>
            <a:off x="3549651" y="5229008"/>
            <a:ext cx="2225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altLang="fr-FR" sz="1400" i="1" dirty="0">
                <a:cs typeface="Helvetica" pitchFamily="34" charset="0"/>
              </a:rPr>
              <a:t>UV </a:t>
            </a:r>
            <a:r>
              <a:rPr lang="fr-FR" altLang="fr-FR" sz="1400" i="1" dirty="0" err="1">
                <a:cs typeface="Helvetica" pitchFamily="34" charset="0"/>
              </a:rPr>
              <a:t>map</a:t>
            </a:r>
            <a:endParaRPr lang="en-US" altLang="fr-FR" sz="1400" i="1" dirty="0">
              <a:cs typeface="Helvetica" pitchFamily="34" charset="0"/>
            </a:endParaRPr>
          </a:p>
        </p:txBody>
      </p:sp>
    </p:spTree>
    <p:extLst>
      <p:ext uri="{BB962C8B-B14F-4D97-AF65-F5344CB8AC3E}">
        <p14:creationId xmlns:p14="http://schemas.microsoft.com/office/powerpoint/2010/main" val="3095996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25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2B6EF3-0C61-4EE4-8F8C-5E354EC8560E}"/>
              </a:ext>
            </a:extLst>
          </p:cNvPr>
          <p:cNvSpPr>
            <a:spLocks noGrp="1"/>
          </p:cNvSpPr>
          <p:nvPr>
            <p:ph type="title"/>
          </p:nvPr>
        </p:nvSpPr>
        <p:spPr/>
        <p:txBody>
          <a:bodyPr rtlCol="0">
            <a:normAutofit/>
          </a:bodyPr>
          <a:lstStyle/>
          <a:p>
            <a:pPr fontAlgn="auto">
              <a:spcAft>
                <a:spcPts val="0"/>
              </a:spcAft>
              <a:defRPr/>
            </a:pPr>
            <a:r>
              <a:rPr lang="fr-FR" dirty="0" err="1"/>
              <a:t>Results</a:t>
            </a:r>
            <a:endParaRPr lang="en-US" dirty="0"/>
          </a:p>
        </p:txBody>
      </p:sp>
      <p:sp>
        <p:nvSpPr>
          <p:cNvPr id="6" name="Espace réservé du contenu 2">
            <a:extLst>
              <a:ext uri="{FF2B5EF4-FFF2-40B4-BE49-F238E27FC236}">
                <a16:creationId xmlns:a16="http://schemas.microsoft.com/office/drawing/2014/main" id="{87F62847-9FD2-48B7-8D75-365A0BC19B85}"/>
              </a:ext>
            </a:extLst>
          </p:cNvPr>
          <p:cNvSpPr>
            <a:spLocks noGrp="1"/>
          </p:cNvSpPr>
          <p:nvPr>
            <p:ph idx="1"/>
          </p:nvPr>
        </p:nvSpPr>
        <p:spPr/>
        <p:txBody>
          <a:bodyPr rtlCol="0">
            <a:normAutofit/>
          </a:bodyPr>
          <a:lstStyle/>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marL="0" indent="0" algn="ctr" fontAlgn="auto">
              <a:spcAft>
                <a:spcPts val="0"/>
              </a:spcAft>
              <a:buNone/>
              <a:defRPr/>
            </a:pPr>
            <a:r>
              <a:rPr lang="fr-FR" sz="1500" dirty="0" err="1"/>
              <a:t>Integration</a:t>
            </a:r>
            <a:r>
              <a:rPr lang="fr-FR" sz="1500" dirty="0"/>
              <a:t> in a </a:t>
            </a:r>
            <a:r>
              <a:rPr lang="fr-FR" sz="1500" dirty="0" err="1"/>
              <a:t>virtual</a:t>
            </a:r>
            <a:r>
              <a:rPr lang="fr-FR" sz="1500" dirty="0"/>
              <a:t> </a:t>
            </a:r>
            <a:r>
              <a:rPr lang="fr-FR" sz="1500" dirty="0" err="1"/>
              <a:t>scene</a:t>
            </a:r>
            <a:r>
              <a:rPr lang="fr-FR" sz="1500" dirty="0"/>
              <a:t> and interaction</a:t>
            </a:r>
          </a:p>
        </p:txBody>
      </p:sp>
      <p:pic>
        <p:nvPicPr>
          <p:cNvPr id="8" name="video">
            <a:hlinkClick r:id="" action="ppaction://media"/>
            <a:extLst>
              <a:ext uri="{FF2B5EF4-FFF2-40B4-BE49-F238E27FC236}">
                <a16:creationId xmlns:a16="http://schemas.microsoft.com/office/drawing/2014/main" id="{B7292E47-9572-4DA8-ACA8-5A45A59522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81055" y="1677168"/>
            <a:ext cx="4870279" cy="3652709"/>
          </a:xfrm>
          <a:prstGeom prst="rect">
            <a:avLst/>
          </a:prstGeom>
        </p:spPr>
      </p:pic>
      <p:pic>
        <p:nvPicPr>
          <p:cNvPr id="9" name="water">
            <a:hlinkClick r:id="" action="ppaction://media"/>
            <a:extLst>
              <a:ext uri="{FF2B5EF4-FFF2-40B4-BE49-F238E27FC236}">
                <a16:creationId xmlns:a16="http://schemas.microsoft.com/office/drawing/2014/main" id="{93F3B07A-CDC4-4CF4-B107-42945326876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26661" y="1677168"/>
            <a:ext cx="4876800" cy="3657600"/>
          </a:xfrm>
          <a:prstGeom prst="rect">
            <a:avLst/>
          </a:prstGeom>
        </p:spPr>
      </p:pic>
    </p:spTree>
    <p:extLst>
      <p:ext uri="{BB962C8B-B14F-4D97-AF65-F5344CB8AC3E}">
        <p14:creationId xmlns:p14="http://schemas.microsoft.com/office/powerpoint/2010/main" val="90882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61" fill="hold"/>
                                        <p:tgtEl>
                                          <p:spTgt spid="8"/>
                                        </p:tgtEl>
                                      </p:cBhvr>
                                    </p:cmd>
                                  </p:childTnLst>
                                </p:cTn>
                              </p:par>
                            </p:childTnLst>
                          </p:cTn>
                        </p:par>
                        <p:par>
                          <p:cTn id="7" fill="hold">
                            <p:stCondLst>
                              <p:cond delay="28861"/>
                            </p:stCondLst>
                            <p:childTnLst>
                              <p:par>
                                <p:cTn id="8" presetID="1" presetClass="mediacall" presetSubtype="0" fill="hold" nodeType="afterEffect">
                                  <p:stCondLst>
                                    <p:cond delay="0"/>
                                  </p:stCondLst>
                                  <p:childTnLst>
                                    <p:cmd type="call" cmd="playFrom(0.0)">
                                      <p:cBhvr>
                                        <p:cTn id="9" dur="880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8"/>
                </p:tgtEl>
              </p:cMediaNode>
            </p:video>
            <p:video>
              <p:cMediaNode vol="80000" mute="1">
                <p:cTn id="11" repeatCount="indefinite" fill="hold" display="0">
                  <p:stCondLst>
                    <p:cond delay="indefinite"/>
                  </p:stCondLst>
                </p:cTn>
                <p:tgtEl>
                  <p:spTgt spid="9"/>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21136-1150-4C0B-A29B-55F23FE56E15}"/>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26698E9A-A28F-476D-B260-078B175544EA}"/>
              </a:ext>
            </a:extLst>
          </p:cNvPr>
          <p:cNvSpPr>
            <a:spLocks noGrp="1"/>
          </p:cNvSpPr>
          <p:nvPr>
            <p:ph idx="1"/>
          </p:nvPr>
        </p:nvSpPr>
        <p:spPr/>
        <p:txBody>
          <a:bodyPr/>
          <a:lstStyle/>
          <a:p>
            <a:r>
              <a:rPr lang="fr-FR" dirty="0"/>
              <a:t>3D </a:t>
            </a:r>
            <a:r>
              <a:rPr lang="fr-FR" dirty="0" err="1"/>
              <a:t>video</a:t>
            </a:r>
            <a:r>
              <a:rPr lang="fr-FR" dirty="0"/>
              <a:t> </a:t>
            </a:r>
            <a:r>
              <a:rPr lang="fr-FR" dirty="0" err="1"/>
              <a:t>needs</a:t>
            </a:r>
            <a:r>
              <a:rPr lang="fr-FR" dirty="0"/>
              <a:t> </a:t>
            </a:r>
            <a:r>
              <a:rPr lang="fr-FR" dirty="0" err="1"/>
              <a:t>scene</a:t>
            </a:r>
            <a:r>
              <a:rPr lang="fr-FR" dirty="0"/>
              <a:t> </a:t>
            </a:r>
            <a:r>
              <a:rPr lang="fr-FR" dirty="0" err="1"/>
              <a:t>understanding</a:t>
            </a:r>
            <a:endParaRPr lang="fr-FR" dirty="0"/>
          </a:p>
          <a:p>
            <a:pPr lvl="1"/>
            <a:r>
              <a:rPr lang="fr-FR" dirty="0"/>
              <a:t>Manipulation</a:t>
            </a:r>
          </a:p>
          <a:p>
            <a:pPr lvl="1"/>
            <a:r>
              <a:rPr lang="fr-FR" dirty="0" err="1"/>
              <a:t>Freeview</a:t>
            </a:r>
            <a:r>
              <a:rPr lang="fr-FR" dirty="0"/>
              <a:t> point visualisation</a:t>
            </a:r>
          </a:p>
          <a:p>
            <a:pPr lvl="1"/>
            <a:r>
              <a:rPr lang="fr-FR" dirty="0" err="1"/>
              <a:t>Enhancement</a:t>
            </a:r>
            <a:endParaRPr lang="fr-FR" dirty="0"/>
          </a:p>
          <a:p>
            <a:r>
              <a:rPr lang="fr-FR" dirty="0" err="1"/>
              <a:t>Recent</a:t>
            </a:r>
            <a:r>
              <a:rPr lang="fr-FR" dirty="0"/>
              <a:t> </a:t>
            </a:r>
            <a:r>
              <a:rPr lang="fr-FR" dirty="0" err="1"/>
              <a:t>approaches</a:t>
            </a:r>
            <a:r>
              <a:rPr lang="fr-FR" dirty="0"/>
              <a:t> go one </a:t>
            </a:r>
            <a:r>
              <a:rPr lang="fr-FR" dirty="0" err="1"/>
              <a:t>step</a:t>
            </a:r>
            <a:r>
              <a:rPr lang="fr-FR" dirty="0"/>
              <a:t> </a:t>
            </a:r>
            <a:r>
              <a:rPr lang="fr-FR" dirty="0" err="1"/>
              <a:t>into</a:t>
            </a:r>
            <a:r>
              <a:rPr lang="fr-FR" dirty="0"/>
              <a:t> </a:t>
            </a:r>
            <a:r>
              <a:rPr lang="fr-FR" dirty="0" err="1"/>
              <a:t>this</a:t>
            </a:r>
            <a:r>
              <a:rPr lang="fr-FR" dirty="0"/>
              <a:t> direction</a:t>
            </a:r>
          </a:p>
        </p:txBody>
      </p:sp>
    </p:spTree>
    <p:extLst>
      <p:ext uri="{BB962C8B-B14F-4D97-AF65-F5344CB8AC3E}">
        <p14:creationId xmlns:p14="http://schemas.microsoft.com/office/powerpoint/2010/main" val="13275305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5700-5FDB-47E9-AB20-0D84CDB59A56}"/>
              </a:ext>
            </a:extLst>
          </p:cNvPr>
          <p:cNvSpPr>
            <a:spLocks noGrp="1"/>
          </p:cNvSpPr>
          <p:nvPr>
            <p:ph type="title"/>
          </p:nvPr>
        </p:nvSpPr>
        <p:spPr>
          <a:xfrm>
            <a:off x="732368" y="107951"/>
            <a:ext cx="10723033" cy="1000413"/>
          </a:xfrm>
        </p:spPr>
        <p:txBody>
          <a:bodyPr/>
          <a:lstStyle/>
          <a:p>
            <a:r>
              <a:rPr lang="fr-FR" dirty="0" err="1"/>
              <a:t>Overview</a:t>
            </a:r>
            <a:endParaRPr lang="fr-FR" dirty="0"/>
          </a:p>
        </p:txBody>
      </p:sp>
      <p:sp>
        <p:nvSpPr>
          <p:cNvPr id="3" name="Espace réservé du contenu 2">
            <a:extLst>
              <a:ext uri="{FF2B5EF4-FFF2-40B4-BE49-F238E27FC236}">
                <a16:creationId xmlns:a16="http://schemas.microsoft.com/office/drawing/2014/main" id="{CF6BE30F-E673-4054-BC66-F7ED2B4E4D52}"/>
              </a:ext>
            </a:extLst>
          </p:cNvPr>
          <p:cNvSpPr>
            <a:spLocks noGrp="1"/>
          </p:cNvSpPr>
          <p:nvPr>
            <p:ph idx="1"/>
          </p:nvPr>
        </p:nvSpPr>
        <p:spPr/>
        <p:txBody>
          <a:bodyPr/>
          <a:lstStyle/>
          <a:p>
            <a:r>
              <a:rPr lang="en-US" dirty="0">
                <a:solidFill>
                  <a:srgbClr val="EBEBED"/>
                </a:solidFill>
              </a:rPr>
              <a:t>Content of the immersive 3D point cloud: acquisition and </a:t>
            </a:r>
            <a:r>
              <a:rPr lang="fr-FR" dirty="0" err="1">
                <a:solidFill>
                  <a:srgbClr val="EBEBED"/>
                </a:solidFill>
              </a:rPr>
              <a:t>processing</a:t>
            </a:r>
            <a:r>
              <a:rPr lang="fr-FR" dirty="0">
                <a:solidFill>
                  <a:srgbClr val="EBEBED"/>
                </a:solidFill>
              </a:rPr>
              <a:t> </a:t>
            </a:r>
            <a:r>
              <a:rPr lang="fr-FR" dirty="0" err="1">
                <a:solidFill>
                  <a:srgbClr val="EBEBED"/>
                </a:solidFill>
              </a:rPr>
              <a:t>approaches</a:t>
            </a:r>
            <a:endParaRPr lang="fr-FR" dirty="0">
              <a:solidFill>
                <a:srgbClr val="EBEBED"/>
              </a:solidFill>
            </a:endParaRPr>
          </a:p>
          <a:p>
            <a:pPr lvl="1"/>
            <a:r>
              <a:rPr lang="fr-FR" dirty="0">
                <a:solidFill>
                  <a:srgbClr val="EBEBED"/>
                </a:solidFill>
              </a:rPr>
              <a:t>i. Acquisition </a:t>
            </a:r>
            <a:r>
              <a:rPr lang="fr-FR" dirty="0" err="1">
                <a:solidFill>
                  <a:srgbClr val="EBEBED"/>
                </a:solidFill>
              </a:rPr>
              <a:t>systems</a:t>
            </a:r>
            <a:endParaRPr lang="fr-FR" dirty="0">
              <a:solidFill>
                <a:srgbClr val="EBEBED"/>
              </a:solidFill>
            </a:endParaRPr>
          </a:p>
          <a:p>
            <a:pPr lvl="1"/>
            <a:r>
              <a:rPr lang="fr-FR" dirty="0">
                <a:solidFill>
                  <a:srgbClr val="EBEBED"/>
                </a:solidFill>
              </a:rPr>
              <a:t>ii. 3D reconstruction</a:t>
            </a:r>
          </a:p>
          <a:p>
            <a:pPr lvl="1"/>
            <a:r>
              <a:rPr lang="en-US" dirty="0">
                <a:solidFill>
                  <a:srgbClr val="EBEBED"/>
                </a:solidFill>
              </a:rPr>
              <a:t>iii. High Dynamic Range (HDR)</a:t>
            </a:r>
          </a:p>
          <a:p>
            <a:r>
              <a:rPr lang="en-US" dirty="0"/>
              <a:t>From video to…</a:t>
            </a:r>
            <a:endParaRPr lang="fr-FR" dirty="0"/>
          </a:p>
          <a:p>
            <a:pPr lvl="1"/>
            <a:r>
              <a:rPr lang="fr-FR" dirty="0"/>
              <a:t>i. 3D point cloud</a:t>
            </a:r>
          </a:p>
          <a:p>
            <a:pPr lvl="1"/>
            <a:r>
              <a:rPr lang="fr-FR" dirty="0"/>
              <a:t>ii. 3D </a:t>
            </a:r>
            <a:r>
              <a:rPr lang="fr-FR" dirty="0" err="1"/>
              <a:t>video</a:t>
            </a:r>
            <a:endParaRPr lang="fr-FR" dirty="0"/>
          </a:p>
          <a:p>
            <a:pPr lvl="1"/>
            <a:r>
              <a:rPr lang="fr-FR" dirty="0"/>
              <a:t>iii. 3D HDR </a:t>
            </a:r>
            <a:r>
              <a:rPr lang="fr-FR" dirty="0" err="1"/>
              <a:t>video</a:t>
            </a:r>
            <a:endParaRPr lang="fr-FR" dirty="0"/>
          </a:p>
        </p:txBody>
      </p:sp>
    </p:spTree>
    <p:extLst>
      <p:ext uri="{BB962C8B-B14F-4D97-AF65-F5344CB8AC3E}">
        <p14:creationId xmlns:p14="http://schemas.microsoft.com/office/powerpoint/2010/main" val="17632793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Classification of methods</a:t>
            </a:r>
          </a:p>
        </p:txBody>
      </p:sp>
      <p:grpSp>
        <p:nvGrpSpPr>
          <p:cNvPr id="3" name="Groupe 2"/>
          <p:cNvGrpSpPr/>
          <p:nvPr/>
        </p:nvGrpSpPr>
        <p:grpSpPr>
          <a:xfrm>
            <a:off x="3810397" y="1484788"/>
            <a:ext cx="4519650" cy="4078229"/>
            <a:chOff x="179512" y="-1035496"/>
            <a:chExt cx="8496944" cy="7667071"/>
          </a:xfrm>
        </p:grpSpPr>
        <p:sp>
          <p:nvSpPr>
            <p:cNvPr id="4" name="Rectangle 3"/>
            <p:cNvSpPr/>
            <p:nvPr/>
          </p:nvSpPr>
          <p:spPr>
            <a:xfrm>
              <a:off x="3635896" y="203754"/>
              <a:ext cx="4680520" cy="3456384"/>
            </a:xfrm>
            <a:prstGeom prst="rect">
              <a:avLst/>
            </a:prstGeom>
            <a:solidFill>
              <a:schemeClr val="accent5">
                <a:lumMod val="20000"/>
                <a:lumOff val="80000"/>
              </a:schemeClr>
            </a:solidFill>
            <a:ln>
              <a:solidFill>
                <a:schemeClr val="accent5">
                  <a:lumMod val="40000"/>
                  <a:lumOff val="6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3D </a:t>
              </a:r>
              <a:r>
                <a:rPr lang="fr-FR" sz="1600" dirty="0" err="1">
                  <a:solidFill>
                    <a:schemeClr val="tx1"/>
                  </a:solidFill>
                </a:rPr>
                <a:t>Video</a:t>
              </a:r>
              <a:endParaRPr lang="fr-FR" sz="1600" dirty="0">
                <a:solidFill>
                  <a:schemeClr val="tx1"/>
                </a:solidFill>
              </a:endParaRPr>
            </a:p>
          </p:txBody>
        </p:sp>
        <p:sp>
          <p:nvSpPr>
            <p:cNvPr id="5" name="Rectangle 4"/>
            <p:cNvSpPr/>
            <p:nvPr/>
          </p:nvSpPr>
          <p:spPr>
            <a:xfrm>
              <a:off x="323528" y="188640"/>
              <a:ext cx="4680520" cy="3456384"/>
            </a:xfrm>
            <a:prstGeom prst="rect">
              <a:avLst/>
            </a:prstGeom>
            <a:solidFill>
              <a:schemeClr val="accent6">
                <a:lumMod val="40000"/>
                <a:lumOff val="60000"/>
              </a:schemeClr>
            </a:solidFill>
            <a:ln>
              <a:solidFill>
                <a:srgbClr val="FFCC66"/>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HDR </a:t>
              </a:r>
              <a:r>
                <a:rPr lang="fr-FR" sz="1600" dirty="0" err="1">
                  <a:solidFill>
                    <a:schemeClr val="tx1"/>
                  </a:solidFill>
                </a:rPr>
                <a:t>Video</a:t>
              </a:r>
              <a:endParaRPr lang="fr-FR" sz="1600" dirty="0">
                <a:solidFill>
                  <a:schemeClr val="tx1"/>
                </a:solidFill>
              </a:endParaRPr>
            </a:p>
            <a:p>
              <a:pPr algn="ctr"/>
              <a:endParaRPr lang="fr-FR" sz="1200" dirty="0"/>
            </a:p>
          </p:txBody>
        </p:sp>
        <p:sp>
          <p:nvSpPr>
            <p:cNvPr id="6" name="Rectangle 5"/>
            <p:cNvSpPr/>
            <p:nvPr/>
          </p:nvSpPr>
          <p:spPr>
            <a:xfrm>
              <a:off x="1957042" y="1951055"/>
              <a:ext cx="4680520" cy="4680520"/>
            </a:xfrm>
            <a:prstGeom prst="rect">
              <a:avLst/>
            </a:prstGeom>
            <a:solidFill>
              <a:schemeClr val="accent4">
                <a:lumMod val="20000"/>
                <a:lumOff val="80000"/>
              </a:schemeClr>
            </a:solidFill>
            <a:ln>
              <a:solidFill>
                <a:srgbClr val="FFCCCC"/>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3D HDR Image</a:t>
              </a:r>
            </a:p>
          </p:txBody>
        </p:sp>
        <p:cxnSp>
          <p:nvCxnSpPr>
            <p:cNvPr id="7" name="Connecteur droit avec flèche 6"/>
            <p:cNvCxnSpPr/>
            <p:nvPr/>
          </p:nvCxnSpPr>
          <p:spPr>
            <a:xfrm flipH="1">
              <a:off x="194752" y="2390408"/>
              <a:ext cx="4104456" cy="2304256"/>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V="1">
              <a:off x="4306828" y="-1035496"/>
              <a:ext cx="0" cy="3456384"/>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a:off x="4283968" y="2390408"/>
              <a:ext cx="4032448" cy="2262728"/>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355976" y="-819471"/>
              <a:ext cx="1656185" cy="578621"/>
            </a:xfrm>
            <a:prstGeom prst="rect">
              <a:avLst/>
            </a:prstGeom>
            <a:noFill/>
          </p:spPr>
          <p:txBody>
            <a:bodyPr wrap="square" rtlCol="0">
              <a:spAutoFit/>
            </a:bodyPr>
            <a:lstStyle/>
            <a:p>
              <a:r>
                <a:rPr lang="fr-FR" sz="1400" b="1" i="1" dirty="0">
                  <a:solidFill>
                    <a:schemeClr val="tx1">
                      <a:lumMod val="50000"/>
                      <a:lumOff val="50000"/>
                    </a:schemeClr>
                  </a:solidFill>
                </a:rPr>
                <a:t>Time</a:t>
              </a:r>
            </a:p>
          </p:txBody>
        </p:sp>
        <p:sp>
          <p:nvSpPr>
            <p:cNvPr id="11" name="ZoneTexte 10"/>
            <p:cNvSpPr txBox="1"/>
            <p:nvPr/>
          </p:nvSpPr>
          <p:spPr>
            <a:xfrm>
              <a:off x="179512" y="4643843"/>
              <a:ext cx="2089784" cy="578621"/>
            </a:xfrm>
            <a:prstGeom prst="rect">
              <a:avLst/>
            </a:prstGeom>
            <a:noFill/>
          </p:spPr>
          <p:txBody>
            <a:bodyPr wrap="square" rtlCol="0">
              <a:spAutoFit/>
            </a:bodyPr>
            <a:lstStyle/>
            <a:p>
              <a:r>
                <a:rPr lang="fr-FR" sz="1400" b="1" i="1" dirty="0">
                  <a:solidFill>
                    <a:schemeClr val="tx1">
                      <a:lumMod val="50000"/>
                      <a:lumOff val="50000"/>
                    </a:schemeClr>
                  </a:solidFill>
                </a:rPr>
                <a:t>Exposition</a:t>
              </a:r>
            </a:p>
          </p:txBody>
        </p:sp>
        <p:sp>
          <p:nvSpPr>
            <p:cNvPr id="12" name="ZoneTexte 11"/>
            <p:cNvSpPr txBox="1"/>
            <p:nvPr/>
          </p:nvSpPr>
          <p:spPr>
            <a:xfrm>
              <a:off x="6655108" y="4581128"/>
              <a:ext cx="2021348" cy="578621"/>
            </a:xfrm>
            <a:prstGeom prst="rect">
              <a:avLst/>
            </a:prstGeom>
            <a:noFill/>
          </p:spPr>
          <p:txBody>
            <a:bodyPr wrap="square" rtlCol="0">
              <a:spAutoFit/>
            </a:bodyPr>
            <a:lstStyle/>
            <a:p>
              <a:r>
                <a:rPr lang="fr-FR" sz="1400" b="1" i="1" dirty="0" err="1">
                  <a:solidFill>
                    <a:schemeClr val="tx1">
                      <a:lumMod val="50000"/>
                      <a:lumOff val="50000"/>
                    </a:schemeClr>
                  </a:solidFill>
                </a:rPr>
                <a:t>Viewpoint</a:t>
              </a:r>
              <a:endParaRPr lang="fr-FR" sz="1200" b="1" i="1" dirty="0">
                <a:solidFill>
                  <a:schemeClr val="tx1">
                    <a:lumMod val="50000"/>
                    <a:lumOff val="50000"/>
                  </a:schemeClr>
                </a:solidFill>
              </a:endParaRPr>
            </a:p>
          </p:txBody>
        </p:sp>
        <p:sp>
          <p:nvSpPr>
            <p:cNvPr id="13" name="Rectangle 12"/>
            <p:cNvSpPr/>
            <p:nvPr/>
          </p:nvSpPr>
          <p:spPr>
            <a:xfrm>
              <a:off x="747192" y="3645024"/>
              <a:ext cx="1880592" cy="216023"/>
            </a:xfrm>
            <a:prstGeom prst="rect">
              <a:avLst/>
            </a:prstGeom>
            <a:no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HDR</a:t>
              </a:r>
            </a:p>
            <a:p>
              <a:pPr algn="ctr"/>
              <a:r>
                <a:rPr lang="fr-FR" sz="1200" dirty="0">
                  <a:solidFill>
                    <a:schemeClr val="tx1"/>
                  </a:solidFill>
                </a:rPr>
                <a:t>Image</a:t>
              </a:r>
              <a:endParaRPr lang="fr-FR" sz="1200" dirty="0"/>
            </a:p>
          </p:txBody>
        </p:sp>
        <p:sp>
          <p:nvSpPr>
            <p:cNvPr id="14" name="Rectangle 13"/>
            <p:cNvSpPr/>
            <p:nvPr/>
          </p:nvSpPr>
          <p:spPr>
            <a:xfrm>
              <a:off x="6084168" y="3501008"/>
              <a:ext cx="1944216" cy="455546"/>
            </a:xfrm>
            <a:prstGeom prst="rect">
              <a:avLst/>
            </a:prstGeom>
            <a:no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3D Image</a:t>
              </a:r>
            </a:p>
          </p:txBody>
        </p:sp>
        <p:sp>
          <p:nvSpPr>
            <p:cNvPr id="16" name="Rectangle 15"/>
            <p:cNvSpPr/>
            <p:nvPr/>
          </p:nvSpPr>
          <p:spPr>
            <a:xfrm>
              <a:off x="3843536" y="-387424"/>
              <a:ext cx="512440" cy="1520552"/>
            </a:xfrm>
            <a:prstGeom prst="rect">
              <a:avLst/>
            </a:prstGeom>
            <a:no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600" dirty="0" err="1">
                  <a:solidFill>
                    <a:schemeClr val="tx1"/>
                  </a:solidFill>
                </a:rPr>
                <a:t>Video</a:t>
              </a:r>
              <a:endParaRPr lang="fr-FR" sz="1200" dirty="0"/>
            </a:p>
          </p:txBody>
        </p:sp>
      </p:grpSp>
      <p:grpSp>
        <p:nvGrpSpPr>
          <p:cNvPr id="34" name="Groupe 33"/>
          <p:cNvGrpSpPr/>
          <p:nvPr/>
        </p:nvGrpSpPr>
        <p:grpSpPr>
          <a:xfrm>
            <a:off x="4278038" y="2829192"/>
            <a:ext cx="3431160" cy="2463743"/>
            <a:chOff x="3284120" y="2629251"/>
            <a:chExt cx="4574880" cy="3284991"/>
          </a:xfrm>
        </p:grpSpPr>
        <p:sp>
          <p:nvSpPr>
            <p:cNvPr id="24" name="Triangle isocèle 23"/>
            <p:cNvSpPr/>
            <p:nvPr/>
          </p:nvSpPr>
          <p:spPr>
            <a:xfrm flipV="1">
              <a:off x="3284120" y="2629251"/>
              <a:ext cx="4574880" cy="3284991"/>
            </a:xfrm>
            <a:prstGeom prst="triangle">
              <a:avLst>
                <a:gd name="adj" fmla="val 49728"/>
              </a:avLst>
            </a:prstGeom>
            <a:solidFill>
              <a:srgbClr val="4F81BD">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9" name="Connecteur droit 28"/>
            <p:cNvCxnSpPr>
              <a:stCxn id="24" idx="2"/>
            </p:cNvCxnSpPr>
            <p:nvPr/>
          </p:nvCxnSpPr>
          <p:spPr>
            <a:xfrm>
              <a:off x="3284120" y="2629251"/>
              <a:ext cx="2287440" cy="63718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1" name="Connecteur droit 30"/>
            <p:cNvCxnSpPr>
              <a:stCxn id="24" idx="4"/>
            </p:cNvCxnSpPr>
            <p:nvPr/>
          </p:nvCxnSpPr>
          <p:spPr>
            <a:xfrm flipH="1">
              <a:off x="5571500" y="2629251"/>
              <a:ext cx="2287500" cy="65879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3" name="Connecteur droit 32"/>
            <p:cNvCxnSpPr>
              <a:stCxn id="24" idx="0"/>
            </p:cNvCxnSpPr>
            <p:nvPr/>
          </p:nvCxnSpPr>
          <p:spPr>
            <a:xfrm flipV="1">
              <a:off x="5559116" y="3285242"/>
              <a:ext cx="28657" cy="26290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sp>
        <p:nvSpPr>
          <p:cNvPr id="35" name="ZoneTexte 34"/>
          <p:cNvSpPr txBox="1"/>
          <p:nvPr/>
        </p:nvSpPr>
        <p:spPr>
          <a:xfrm>
            <a:off x="2952662" y="2233908"/>
            <a:ext cx="1563057" cy="338554"/>
          </a:xfrm>
          <a:prstGeom prst="rect">
            <a:avLst/>
          </a:prstGeom>
          <a:noFill/>
        </p:spPr>
        <p:txBody>
          <a:bodyPr wrap="none" rtlCol="0">
            <a:spAutoFit/>
          </a:bodyPr>
          <a:lstStyle/>
          <a:p>
            <a:r>
              <a:rPr lang="en-US" sz="1600" dirty="0">
                <a:solidFill>
                  <a:schemeClr val="tx2">
                    <a:lumMod val="75000"/>
                  </a:schemeClr>
                </a:solidFill>
              </a:rPr>
              <a:t>3D HDR Video</a:t>
            </a:r>
          </a:p>
        </p:txBody>
      </p:sp>
      <p:sp>
        <p:nvSpPr>
          <p:cNvPr id="38" name="ZoneTexte 37"/>
          <p:cNvSpPr txBox="1"/>
          <p:nvPr/>
        </p:nvSpPr>
        <p:spPr>
          <a:xfrm>
            <a:off x="5675274" y="3281038"/>
            <a:ext cx="891847" cy="276999"/>
          </a:xfrm>
          <a:prstGeom prst="rect">
            <a:avLst/>
          </a:prstGeom>
          <a:noFill/>
        </p:spPr>
        <p:txBody>
          <a:bodyPr wrap="none" rtlCol="0">
            <a:spAutoFit/>
          </a:bodyPr>
          <a:lstStyle/>
          <a:p>
            <a:r>
              <a:rPr lang="en-US" sz="1200" dirty="0">
                <a:solidFill>
                  <a:schemeClr val="tx1">
                    <a:lumMod val="75000"/>
                    <a:lumOff val="25000"/>
                  </a:schemeClr>
                </a:solidFill>
              </a:rPr>
              <a:t>2D Image</a:t>
            </a:r>
          </a:p>
        </p:txBody>
      </p:sp>
    </p:spTree>
    <p:extLst>
      <p:ext uri="{BB962C8B-B14F-4D97-AF65-F5344CB8AC3E}">
        <p14:creationId xmlns:p14="http://schemas.microsoft.com/office/powerpoint/2010/main" val="39990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Effect transition="in" filter="fade">
                                      <p:cBhvr>
                                        <p:cTn id="13" dur="500"/>
                                        <p:tgtEl>
                                          <p:spTgt spid="3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998C7D5-8508-446A-A46D-B946DA3B159F}"/>
              </a:ext>
            </a:extLst>
          </p:cNvPr>
          <p:cNvSpPr/>
          <p:nvPr/>
        </p:nvSpPr>
        <p:spPr>
          <a:xfrm>
            <a:off x="3951475" y="2223035"/>
            <a:ext cx="2489638" cy="1838502"/>
          </a:xfrm>
          <a:prstGeom prst="rect">
            <a:avLst/>
          </a:prstGeom>
          <a:solidFill>
            <a:schemeClr val="accent6">
              <a:lumMod val="40000"/>
              <a:lumOff val="60000"/>
            </a:schemeClr>
          </a:solidFill>
          <a:ln>
            <a:solidFill>
              <a:srgbClr val="FFCC66"/>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HDR </a:t>
            </a:r>
            <a:r>
              <a:rPr lang="fr-FR" dirty="0" err="1">
                <a:solidFill>
                  <a:schemeClr val="tx1"/>
                </a:solidFill>
              </a:rPr>
              <a:t>Video</a:t>
            </a:r>
            <a:endParaRPr lang="fr-FR" dirty="0">
              <a:solidFill>
                <a:schemeClr val="tx1"/>
              </a:solidFill>
            </a:endParaRPr>
          </a:p>
          <a:p>
            <a:pPr algn="ctr"/>
            <a:endParaRPr lang="fr-FR" sz="1350" dirty="0"/>
          </a:p>
        </p:txBody>
      </p:sp>
      <p:sp>
        <p:nvSpPr>
          <p:cNvPr id="2" name="Titre 1"/>
          <p:cNvSpPr>
            <a:spLocks noGrp="1"/>
          </p:cNvSpPr>
          <p:nvPr>
            <p:ph type="title"/>
          </p:nvPr>
        </p:nvSpPr>
        <p:spPr>
          <a:xfrm>
            <a:off x="732368" y="107952"/>
            <a:ext cx="10723033" cy="1035024"/>
          </a:xfrm>
        </p:spPr>
        <p:txBody>
          <a:bodyPr/>
          <a:lstStyle/>
          <a:p>
            <a:r>
              <a:rPr lang="en-US" dirty="0"/>
              <a:t>Classification of methods</a:t>
            </a:r>
          </a:p>
        </p:txBody>
      </p:sp>
      <p:sp>
        <p:nvSpPr>
          <p:cNvPr id="4" name="Rectangle 3"/>
          <p:cNvSpPr/>
          <p:nvPr/>
        </p:nvSpPr>
        <p:spPr>
          <a:xfrm>
            <a:off x="5734333" y="2245564"/>
            <a:ext cx="2489638" cy="1838502"/>
          </a:xfrm>
          <a:prstGeom prst="rect">
            <a:avLst/>
          </a:prstGeom>
          <a:solidFill>
            <a:schemeClr val="accent5">
              <a:lumMod val="60000"/>
              <a:lumOff val="40000"/>
            </a:schemeClr>
          </a:solidFill>
          <a:ln>
            <a:solidFill>
              <a:schemeClr val="accent5">
                <a:lumMod val="40000"/>
                <a:lumOff val="6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3D </a:t>
            </a:r>
            <a:r>
              <a:rPr lang="fr-FR" dirty="0" err="1">
                <a:solidFill>
                  <a:schemeClr val="tx1"/>
                </a:solidFill>
              </a:rPr>
              <a:t>Video</a:t>
            </a:r>
            <a:endParaRPr lang="fr-FR" dirty="0">
              <a:solidFill>
                <a:schemeClr val="tx1"/>
              </a:solidFill>
            </a:endParaRPr>
          </a:p>
        </p:txBody>
      </p:sp>
      <p:cxnSp>
        <p:nvCxnSpPr>
          <p:cNvPr id="7" name="Connecteur droit avec flèche 6"/>
          <p:cNvCxnSpPr/>
          <p:nvPr/>
        </p:nvCxnSpPr>
        <p:spPr>
          <a:xfrm flipH="1">
            <a:off x="3903937" y="3408677"/>
            <a:ext cx="2183221" cy="1225668"/>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V="1">
            <a:off x="6091211" y="1586388"/>
            <a:ext cx="0" cy="1838502"/>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a:off x="6079052" y="3408677"/>
            <a:ext cx="2144919" cy="1203579"/>
          </a:xfrm>
          <a:prstGeom prst="straightConnector1">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6117354" y="1701295"/>
            <a:ext cx="880949" cy="323165"/>
          </a:xfrm>
          <a:prstGeom prst="rect">
            <a:avLst/>
          </a:prstGeom>
          <a:noFill/>
        </p:spPr>
        <p:txBody>
          <a:bodyPr wrap="square" rtlCol="0">
            <a:spAutoFit/>
          </a:bodyPr>
          <a:lstStyle/>
          <a:p>
            <a:r>
              <a:rPr lang="fr-FR" sz="1500" b="1" i="1" dirty="0">
                <a:solidFill>
                  <a:schemeClr val="tx1">
                    <a:lumMod val="50000"/>
                    <a:lumOff val="50000"/>
                  </a:schemeClr>
                </a:solidFill>
              </a:rPr>
              <a:t>Time</a:t>
            </a:r>
          </a:p>
        </p:txBody>
      </p:sp>
      <p:sp>
        <p:nvSpPr>
          <p:cNvPr id="11" name="ZoneTexte 10"/>
          <p:cNvSpPr txBox="1"/>
          <p:nvPr/>
        </p:nvSpPr>
        <p:spPr>
          <a:xfrm>
            <a:off x="3895831" y="4607313"/>
            <a:ext cx="1233774" cy="323165"/>
          </a:xfrm>
          <a:prstGeom prst="rect">
            <a:avLst/>
          </a:prstGeom>
          <a:noFill/>
        </p:spPr>
        <p:txBody>
          <a:bodyPr wrap="square" rtlCol="0">
            <a:spAutoFit/>
          </a:bodyPr>
          <a:lstStyle/>
          <a:p>
            <a:r>
              <a:rPr lang="fr-FR" sz="1500" b="1" i="1" dirty="0">
                <a:solidFill>
                  <a:schemeClr val="tx1">
                    <a:lumMod val="50000"/>
                    <a:lumOff val="50000"/>
                  </a:schemeClr>
                </a:solidFill>
              </a:rPr>
              <a:t>Exposition</a:t>
            </a:r>
          </a:p>
        </p:txBody>
      </p:sp>
      <p:sp>
        <p:nvSpPr>
          <p:cNvPr id="12" name="ZoneTexte 11"/>
          <p:cNvSpPr txBox="1"/>
          <p:nvPr/>
        </p:nvSpPr>
        <p:spPr>
          <a:xfrm>
            <a:off x="7340296" y="4573954"/>
            <a:ext cx="1202019" cy="323165"/>
          </a:xfrm>
          <a:prstGeom prst="rect">
            <a:avLst/>
          </a:prstGeom>
          <a:noFill/>
        </p:spPr>
        <p:txBody>
          <a:bodyPr wrap="square" rtlCol="0">
            <a:spAutoFit/>
          </a:bodyPr>
          <a:lstStyle/>
          <a:p>
            <a:r>
              <a:rPr lang="fr-FR" sz="1500" b="1" i="1" dirty="0" err="1">
                <a:solidFill>
                  <a:schemeClr val="tx1">
                    <a:lumMod val="50000"/>
                    <a:lumOff val="50000"/>
                  </a:schemeClr>
                </a:solidFill>
              </a:rPr>
              <a:t>Viewpoint</a:t>
            </a:r>
            <a:endParaRPr lang="fr-FR" sz="1350" b="1" i="1" dirty="0">
              <a:solidFill>
                <a:schemeClr val="tx1">
                  <a:lumMod val="50000"/>
                  <a:lumOff val="50000"/>
                </a:schemeClr>
              </a:solidFill>
            </a:endParaRPr>
          </a:p>
        </p:txBody>
      </p:sp>
      <p:sp>
        <p:nvSpPr>
          <p:cNvPr id="13" name="Rectangle 12"/>
          <p:cNvSpPr/>
          <p:nvPr/>
        </p:nvSpPr>
        <p:spPr>
          <a:xfrm>
            <a:off x="4197788" y="4076026"/>
            <a:ext cx="1000315" cy="114906"/>
          </a:xfrm>
          <a:prstGeom prst="rect">
            <a:avLst/>
          </a:prstGeom>
          <a:no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HDR</a:t>
            </a:r>
          </a:p>
          <a:p>
            <a:pPr algn="ctr"/>
            <a:r>
              <a:rPr lang="fr-FR" sz="1350" dirty="0">
                <a:solidFill>
                  <a:schemeClr val="tx1"/>
                </a:solidFill>
              </a:rPr>
              <a:t>Image</a:t>
            </a:r>
            <a:endParaRPr lang="fr-FR" sz="1350" dirty="0"/>
          </a:p>
        </p:txBody>
      </p:sp>
      <p:sp>
        <p:nvSpPr>
          <p:cNvPr id="14" name="Rectangle 13"/>
          <p:cNvSpPr/>
          <p:nvPr/>
        </p:nvSpPr>
        <p:spPr>
          <a:xfrm>
            <a:off x="6968107" y="4062858"/>
            <a:ext cx="1034157" cy="242312"/>
          </a:xfrm>
          <a:prstGeom prst="rect">
            <a:avLst/>
          </a:prstGeom>
          <a:no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3D Image</a:t>
            </a:r>
          </a:p>
        </p:txBody>
      </p:sp>
      <p:sp>
        <p:nvSpPr>
          <p:cNvPr id="16" name="Rectangle 15"/>
          <p:cNvSpPr/>
          <p:nvPr/>
        </p:nvSpPr>
        <p:spPr>
          <a:xfrm>
            <a:off x="5844779" y="1931107"/>
            <a:ext cx="272574" cy="808804"/>
          </a:xfrm>
          <a:prstGeom prst="rect">
            <a:avLst/>
          </a:prstGeom>
          <a:no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dirty="0" err="1">
                <a:solidFill>
                  <a:schemeClr val="tx1"/>
                </a:solidFill>
              </a:rPr>
              <a:t>Video</a:t>
            </a:r>
            <a:endParaRPr lang="fr-FR" sz="1350" dirty="0"/>
          </a:p>
        </p:txBody>
      </p:sp>
      <p:sp>
        <p:nvSpPr>
          <p:cNvPr id="38" name="ZoneTexte 37"/>
          <p:cNvSpPr txBox="1"/>
          <p:nvPr/>
        </p:nvSpPr>
        <p:spPr>
          <a:xfrm>
            <a:off x="5640362" y="3586829"/>
            <a:ext cx="983026" cy="300082"/>
          </a:xfrm>
          <a:prstGeom prst="rect">
            <a:avLst/>
          </a:prstGeom>
          <a:noFill/>
        </p:spPr>
        <p:txBody>
          <a:bodyPr wrap="none" rtlCol="0">
            <a:spAutoFit/>
          </a:bodyPr>
          <a:lstStyle/>
          <a:p>
            <a:r>
              <a:rPr lang="en-US" sz="1350" dirty="0">
                <a:solidFill>
                  <a:schemeClr val="tx1">
                    <a:lumMod val="75000"/>
                    <a:lumOff val="25000"/>
                  </a:schemeClr>
                </a:solidFill>
              </a:rPr>
              <a:t>2D Image</a:t>
            </a:r>
          </a:p>
        </p:txBody>
      </p:sp>
    </p:spTree>
    <p:extLst>
      <p:ext uri="{BB962C8B-B14F-4D97-AF65-F5344CB8AC3E}">
        <p14:creationId xmlns:p14="http://schemas.microsoft.com/office/powerpoint/2010/main" val="26608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3D HDR </a:t>
            </a:r>
            <a:r>
              <a:rPr lang="fr-FR" dirty="0" err="1"/>
              <a:t>Video</a:t>
            </a:r>
            <a:endParaRPr lang="fr-FR" dirty="0"/>
          </a:p>
        </p:txBody>
      </p:sp>
      <p:grpSp>
        <p:nvGrpSpPr>
          <p:cNvPr id="17" name="Groupe 16"/>
          <p:cNvGrpSpPr/>
          <p:nvPr/>
        </p:nvGrpSpPr>
        <p:grpSpPr>
          <a:xfrm>
            <a:off x="3881758" y="1754815"/>
            <a:ext cx="5016475" cy="1100199"/>
            <a:chOff x="1619672" y="1196752"/>
            <a:chExt cx="6688633" cy="1466932"/>
          </a:xfrm>
        </p:grpSpPr>
        <p:pic>
          <p:nvPicPr>
            <p:cNvPr id="5" name="Picture 13"/>
            <p:cNvPicPr>
              <a:picLocks noChangeAspect="1" noChangeArrowheads="1"/>
            </p:cNvPicPr>
            <p:nvPr/>
          </p:nvPicPr>
          <p:blipFill>
            <a:blip r:embed="rId2" cstate="print"/>
            <a:srcRect/>
            <a:stretch>
              <a:fillRect/>
            </a:stretch>
          </p:blipFill>
          <p:spPr bwMode="auto">
            <a:xfrm>
              <a:off x="6453956" y="1196752"/>
              <a:ext cx="1854349" cy="1394924"/>
            </a:xfrm>
            <a:prstGeom prst="rect">
              <a:avLst/>
            </a:prstGeom>
            <a:noFill/>
            <a:ln w="9525">
              <a:noFill/>
              <a:miter lim="800000"/>
              <a:headEnd/>
              <a:tailEnd/>
            </a:ln>
            <a:effectLst/>
          </p:spPr>
        </p:pic>
        <p:pic>
          <p:nvPicPr>
            <p:cNvPr id="7" name="Picture 10" descr="D:\Disque dur\Master INS3I\M2\Stage_M2\Images\Images-sources\ImagesHDR\Boat\aligned\aligned_4.bmp"/>
            <p:cNvPicPr>
              <a:picLocks noChangeAspect="1" noChangeArrowheads="1"/>
            </p:cNvPicPr>
            <p:nvPr/>
          </p:nvPicPr>
          <p:blipFill>
            <a:blip r:embed="rId3" cstate="print"/>
            <a:srcRect/>
            <a:stretch>
              <a:fillRect/>
            </a:stretch>
          </p:blipFill>
          <p:spPr bwMode="auto">
            <a:xfrm>
              <a:off x="1619672" y="1268760"/>
              <a:ext cx="915351" cy="683896"/>
            </a:xfrm>
            <a:prstGeom prst="rect">
              <a:avLst/>
            </a:prstGeom>
            <a:noFill/>
          </p:spPr>
        </p:pic>
        <p:pic>
          <p:nvPicPr>
            <p:cNvPr id="8" name="Picture 8" descr="D:\Disque dur\Master INS3I\M2\Stage_M2\Images\Images-sources\ImagesHDR\Boat\aligned\aligned_2.bmp"/>
            <p:cNvPicPr>
              <a:picLocks noChangeAspect="1" noChangeArrowheads="1"/>
            </p:cNvPicPr>
            <p:nvPr/>
          </p:nvPicPr>
          <p:blipFill>
            <a:blip r:embed="rId4" cstate="print"/>
            <a:srcRect/>
            <a:stretch>
              <a:fillRect/>
            </a:stretch>
          </p:blipFill>
          <p:spPr bwMode="auto">
            <a:xfrm>
              <a:off x="1619672" y="1979788"/>
              <a:ext cx="915351" cy="683896"/>
            </a:xfrm>
            <a:prstGeom prst="rect">
              <a:avLst/>
            </a:prstGeom>
            <a:noFill/>
          </p:spPr>
        </p:pic>
        <p:sp>
          <p:nvSpPr>
            <p:cNvPr id="13" name="Flèche droite 12"/>
            <p:cNvSpPr/>
            <p:nvPr/>
          </p:nvSpPr>
          <p:spPr>
            <a:xfrm>
              <a:off x="3347864" y="1762140"/>
              <a:ext cx="2448272" cy="4740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350" dirty="0"/>
                <a:t>HDR</a:t>
              </a:r>
            </a:p>
          </p:txBody>
        </p:sp>
      </p:grpSp>
      <p:grpSp>
        <p:nvGrpSpPr>
          <p:cNvPr id="18" name="Groupe 17"/>
          <p:cNvGrpSpPr/>
          <p:nvPr/>
        </p:nvGrpSpPr>
        <p:grpSpPr>
          <a:xfrm>
            <a:off x="3285611" y="2815781"/>
            <a:ext cx="5888734" cy="1315301"/>
            <a:chOff x="824811" y="2611369"/>
            <a:chExt cx="7851645" cy="1753735"/>
          </a:xfrm>
        </p:grpSpPr>
        <p:pic>
          <p:nvPicPr>
            <p:cNvPr id="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24811" y="2996952"/>
              <a:ext cx="2163013" cy="1368152"/>
            </a:xfrm>
            <a:prstGeom prst="rect">
              <a:avLst/>
            </a:prstGeom>
            <a:noFill/>
            <a:ln w="9525">
              <a:noFill/>
              <a:miter lim="800000"/>
              <a:headEnd/>
              <a:tailEnd/>
            </a:ln>
          </p:spPr>
        </p:pic>
        <p:pic>
          <p:nvPicPr>
            <p:cNvPr id="10" name="Picture 3" descr="C:\Users\Sphinx\Documents\These\Mémoire\Latex\4_Locale\2_Nuage\figure\local9.png"/>
            <p:cNvPicPr preferRelativeResize="0">
              <a:picLocks noChangeAspect="1" noChangeArrowheads="1"/>
            </p:cNvPicPr>
            <p:nvPr/>
          </p:nvPicPr>
          <p:blipFill>
            <a:blip r:embed="rId6" cstate="print"/>
            <a:srcRect/>
            <a:stretch>
              <a:fillRect/>
            </a:stretch>
          </p:blipFill>
          <p:spPr bwMode="auto">
            <a:xfrm>
              <a:off x="6453956" y="2611369"/>
              <a:ext cx="2222500" cy="1744663"/>
            </a:xfrm>
            <a:prstGeom prst="rect">
              <a:avLst/>
            </a:prstGeom>
            <a:noFill/>
            <a:ln w="9525">
              <a:noFill/>
              <a:miter lim="800000"/>
              <a:headEnd/>
              <a:tailEnd/>
            </a:ln>
          </p:spPr>
        </p:pic>
        <p:sp>
          <p:nvSpPr>
            <p:cNvPr id="14" name="Flèche droite 13"/>
            <p:cNvSpPr/>
            <p:nvPr/>
          </p:nvSpPr>
          <p:spPr>
            <a:xfrm>
              <a:off x="3347864" y="3483700"/>
              <a:ext cx="2448272" cy="4740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350" dirty="0"/>
                <a:t>DEPTH</a:t>
              </a:r>
            </a:p>
          </p:txBody>
        </p:sp>
      </p:grpSp>
      <p:sp>
        <p:nvSpPr>
          <p:cNvPr id="9" name="Rectangle à coins arrondis 8"/>
          <p:cNvSpPr/>
          <p:nvPr/>
        </p:nvSpPr>
        <p:spPr>
          <a:xfrm>
            <a:off x="3124200" y="1592799"/>
            <a:ext cx="6212160" cy="2861896"/>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ZoneTexte 10"/>
          <p:cNvSpPr txBox="1"/>
          <p:nvPr/>
        </p:nvSpPr>
        <p:spPr>
          <a:xfrm>
            <a:off x="5759116" y="4562978"/>
            <a:ext cx="601580" cy="204537"/>
          </a:xfrm>
          <a:prstGeom prst="rect">
            <a:avLst/>
          </a:prstGeom>
          <a:noFill/>
        </p:spPr>
        <p:txBody>
          <a:bodyPr vert="horz" wrap="none" lIns="68580" tIns="34290" rIns="68580" bIns="34290" rtlCol="0" anchor="ctr">
            <a:noAutofit/>
          </a:bodyPr>
          <a:lstStyle/>
          <a:p>
            <a:pPr algn="l"/>
            <a:r>
              <a:rPr lang="en-US" sz="1350" dirty="0">
                <a:solidFill>
                  <a:schemeClr val="accent1">
                    <a:lumMod val="50000"/>
                  </a:schemeClr>
                </a:solidFill>
                <a:latin typeface="Helvetica" panose="020B0604020202020204" pitchFamily="34" charset="0"/>
                <a:cs typeface="Helvetica" panose="020B0604020202020204" pitchFamily="34" charset="0"/>
              </a:rPr>
              <a:t>3D HDR</a:t>
            </a:r>
          </a:p>
        </p:txBody>
      </p:sp>
    </p:spTree>
    <p:extLst>
      <p:ext uri="{BB962C8B-B14F-4D97-AF65-F5344CB8AC3E}">
        <p14:creationId xmlns:p14="http://schemas.microsoft.com/office/powerpoint/2010/main" val="116000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2" descr="D:\Disque dur\Master INS3I\M2\Stage_M2\Images\Images-sources\ImagesHDR\Boat\aligned\aligned_0.bmp"/>
          <p:cNvPicPr>
            <a:picLocks noChangeAspect="1" noChangeArrowheads="1"/>
          </p:cNvPicPr>
          <p:nvPr/>
        </p:nvPicPr>
        <p:blipFill>
          <a:blip r:embed="rId2" cstate="print"/>
          <a:srcRect/>
          <a:stretch>
            <a:fillRect/>
          </a:stretch>
        </p:blipFill>
        <p:spPr bwMode="auto">
          <a:xfrm>
            <a:off x="3166315" y="2189203"/>
            <a:ext cx="939581" cy="702000"/>
          </a:xfrm>
          <a:prstGeom prst="rect">
            <a:avLst/>
          </a:prstGeom>
          <a:noFill/>
        </p:spPr>
      </p:pic>
      <p:pic>
        <p:nvPicPr>
          <p:cNvPr id="64" name="Picture 8" descr="D:\Disque dur\Master INS3I\M2\Stage_M2\Images\Images-sources\ImagesHDR\Boat\aligned\aligned_2.bmp"/>
          <p:cNvPicPr>
            <a:picLocks noChangeAspect="1" noChangeArrowheads="1"/>
          </p:cNvPicPr>
          <p:nvPr/>
        </p:nvPicPr>
        <p:blipFill>
          <a:blip r:embed="rId3" cstate="print"/>
          <a:srcRect/>
          <a:stretch>
            <a:fillRect/>
          </a:stretch>
        </p:blipFill>
        <p:spPr bwMode="auto">
          <a:xfrm>
            <a:off x="3144944" y="3335752"/>
            <a:ext cx="939581" cy="702000"/>
          </a:xfrm>
          <a:prstGeom prst="rect">
            <a:avLst/>
          </a:prstGeom>
          <a:noFill/>
        </p:spPr>
      </p:pic>
      <p:pic>
        <p:nvPicPr>
          <p:cNvPr id="66" name="Picture 10" descr="D:\Disque dur\Master INS3I\M2\Stage_M2\Images\Images-sources\ImagesHDR\Boat\aligned\aligned_4.bmp"/>
          <p:cNvPicPr>
            <a:picLocks noChangeAspect="1" noChangeArrowheads="1"/>
          </p:cNvPicPr>
          <p:nvPr/>
        </p:nvPicPr>
        <p:blipFill>
          <a:blip r:embed="rId4" cstate="print"/>
          <a:srcRect/>
          <a:stretch>
            <a:fillRect/>
          </a:stretch>
        </p:blipFill>
        <p:spPr bwMode="auto">
          <a:xfrm>
            <a:off x="3144944" y="4467254"/>
            <a:ext cx="939581" cy="702000"/>
          </a:xfrm>
          <a:prstGeom prst="rect">
            <a:avLst/>
          </a:prstGeom>
          <a:noFill/>
        </p:spPr>
      </p:pic>
      <p:pic>
        <p:nvPicPr>
          <p:cNvPr id="67" name="Picture 13"/>
          <p:cNvPicPr>
            <a:picLocks noChangeAspect="1" noChangeArrowheads="1"/>
          </p:cNvPicPr>
          <p:nvPr/>
        </p:nvPicPr>
        <p:blipFill>
          <a:blip r:embed="rId5" cstate="print"/>
          <a:srcRect/>
          <a:stretch>
            <a:fillRect/>
          </a:stretch>
        </p:blipFill>
        <p:spPr bwMode="auto">
          <a:xfrm>
            <a:off x="8318840" y="3335752"/>
            <a:ext cx="933209" cy="702000"/>
          </a:xfrm>
          <a:prstGeom prst="rect">
            <a:avLst/>
          </a:prstGeom>
          <a:noFill/>
          <a:ln w="9525">
            <a:noFill/>
            <a:miter lim="800000"/>
            <a:headEnd/>
            <a:tailEnd/>
          </a:ln>
          <a:effectLst/>
        </p:spPr>
      </p:pic>
      <p:pic>
        <p:nvPicPr>
          <p:cNvPr id="68" name="Picture 13"/>
          <p:cNvPicPr>
            <a:picLocks noChangeAspect="1" noChangeArrowheads="1"/>
          </p:cNvPicPr>
          <p:nvPr/>
        </p:nvPicPr>
        <p:blipFill>
          <a:blip r:embed="rId5" cstate="print"/>
          <a:srcRect/>
          <a:stretch>
            <a:fillRect/>
          </a:stretch>
        </p:blipFill>
        <p:spPr bwMode="auto">
          <a:xfrm>
            <a:off x="8308982" y="2189203"/>
            <a:ext cx="933209" cy="702000"/>
          </a:xfrm>
          <a:prstGeom prst="rect">
            <a:avLst/>
          </a:prstGeom>
          <a:noFill/>
          <a:ln w="9525">
            <a:noFill/>
            <a:miter lim="800000"/>
            <a:headEnd/>
            <a:tailEnd/>
          </a:ln>
          <a:effectLst/>
        </p:spPr>
      </p:pic>
      <p:pic>
        <p:nvPicPr>
          <p:cNvPr id="69" name="Picture 13"/>
          <p:cNvPicPr>
            <a:picLocks noChangeAspect="1" noChangeArrowheads="1"/>
          </p:cNvPicPr>
          <p:nvPr/>
        </p:nvPicPr>
        <p:blipFill>
          <a:blip r:embed="rId5" cstate="print"/>
          <a:srcRect/>
          <a:stretch>
            <a:fillRect/>
          </a:stretch>
        </p:blipFill>
        <p:spPr bwMode="auto">
          <a:xfrm>
            <a:off x="8327846" y="4467254"/>
            <a:ext cx="933209" cy="702000"/>
          </a:xfrm>
          <a:prstGeom prst="rect">
            <a:avLst/>
          </a:prstGeom>
          <a:noFill/>
          <a:ln w="9525">
            <a:noFill/>
            <a:miter lim="800000"/>
            <a:headEnd/>
            <a:tailEnd/>
          </a:ln>
          <a:effectLst/>
        </p:spPr>
      </p:pic>
      <p:pic>
        <p:nvPicPr>
          <p:cNvPr id="70" name="Picture 2" descr="D:\Disque dur\Master INS3I\M2\Stage_M2\Images\Images-sources\ImagesHDR\Boat\aligned\aligned_0.bmp"/>
          <p:cNvPicPr>
            <a:picLocks noChangeAspect="1" noChangeArrowheads="1"/>
          </p:cNvPicPr>
          <p:nvPr/>
        </p:nvPicPr>
        <p:blipFill>
          <a:blip r:embed="rId2" cstate="print"/>
          <a:srcRect/>
          <a:stretch>
            <a:fillRect/>
          </a:stretch>
        </p:blipFill>
        <p:spPr bwMode="auto">
          <a:xfrm>
            <a:off x="5210181" y="2682576"/>
            <a:ext cx="939581" cy="702000"/>
          </a:xfrm>
          <a:prstGeom prst="rect">
            <a:avLst/>
          </a:prstGeom>
          <a:noFill/>
        </p:spPr>
      </p:pic>
      <p:pic>
        <p:nvPicPr>
          <p:cNvPr id="71" name="Picture 8" descr="D:\Disque dur\Master INS3I\M2\Stage_M2\Images\Images-sources\ImagesHDR\Boat\aligned\aligned_2.bmp"/>
          <p:cNvPicPr>
            <a:picLocks noChangeAspect="1" noChangeArrowheads="1"/>
          </p:cNvPicPr>
          <p:nvPr/>
        </p:nvPicPr>
        <p:blipFill>
          <a:blip r:embed="rId3" cstate="print"/>
          <a:srcRect/>
          <a:stretch>
            <a:fillRect/>
          </a:stretch>
        </p:blipFill>
        <p:spPr bwMode="auto">
          <a:xfrm>
            <a:off x="5693894" y="3335159"/>
            <a:ext cx="939581" cy="702000"/>
          </a:xfrm>
          <a:prstGeom prst="rect">
            <a:avLst/>
          </a:prstGeom>
          <a:noFill/>
        </p:spPr>
      </p:pic>
      <p:pic>
        <p:nvPicPr>
          <p:cNvPr id="72" name="Picture 10" descr="D:\Disque dur\Master INS3I\M2\Stage_M2\Images\Images-sources\ImagesHDR\Boat\aligned\aligned_4.bmp"/>
          <p:cNvPicPr>
            <a:picLocks noChangeAspect="1" noChangeArrowheads="1"/>
          </p:cNvPicPr>
          <p:nvPr/>
        </p:nvPicPr>
        <p:blipFill>
          <a:blip r:embed="rId4" cstate="print"/>
          <a:srcRect/>
          <a:stretch>
            <a:fillRect/>
          </a:stretch>
        </p:blipFill>
        <p:spPr bwMode="auto">
          <a:xfrm>
            <a:off x="6214885" y="3927614"/>
            <a:ext cx="939581" cy="702000"/>
          </a:xfrm>
          <a:prstGeom prst="rect">
            <a:avLst/>
          </a:prstGeom>
          <a:noFill/>
        </p:spPr>
      </p:pic>
      <p:sp>
        <p:nvSpPr>
          <p:cNvPr id="58" name="Titre 57"/>
          <p:cNvSpPr>
            <a:spLocks noGrp="1"/>
          </p:cNvSpPr>
          <p:nvPr>
            <p:ph type="title"/>
          </p:nvPr>
        </p:nvSpPr>
        <p:spPr/>
        <p:txBody>
          <a:bodyPr/>
          <a:lstStyle/>
          <a:p>
            <a:r>
              <a:rPr lang="en-US" dirty="0"/>
              <a:t>General pipeline for HDR imaging</a:t>
            </a:r>
          </a:p>
        </p:txBody>
      </p:sp>
      <p:cxnSp>
        <p:nvCxnSpPr>
          <p:cNvPr id="2" name="Straight Arrow Connector 23"/>
          <p:cNvCxnSpPr>
            <a:stCxn id="10" idx="3"/>
            <a:endCxn id="35" idx="1"/>
          </p:cNvCxnSpPr>
          <p:nvPr/>
        </p:nvCxnSpPr>
        <p:spPr>
          <a:xfrm>
            <a:off x="4303054" y="3614426"/>
            <a:ext cx="65882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63"/>
          <p:cNvGrpSpPr/>
          <p:nvPr/>
        </p:nvGrpSpPr>
        <p:grpSpPr>
          <a:xfrm>
            <a:off x="2736882" y="1707482"/>
            <a:ext cx="1626431" cy="3813888"/>
            <a:chOff x="93174" y="0"/>
            <a:chExt cx="2168574" cy="5085184"/>
          </a:xfrm>
        </p:grpSpPr>
        <p:sp>
          <p:nvSpPr>
            <p:cNvPr id="4" name="Rectangle 3"/>
            <p:cNvSpPr/>
            <p:nvPr/>
          </p:nvSpPr>
          <p:spPr>
            <a:xfrm>
              <a:off x="406358" y="620688"/>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a:solidFill>
                    <a:schemeClr val="tx1"/>
                  </a:solidFill>
                </a:rPr>
                <a:t>I</a:t>
              </a:r>
              <a:r>
                <a:rPr lang="en-US" sz="1350" baseline="-25000" dirty="0">
                  <a:solidFill>
                    <a:schemeClr val="tx1"/>
                  </a:solidFill>
                </a:rPr>
                <a:t>0</a:t>
              </a:r>
            </a:p>
          </p:txBody>
        </p:sp>
        <p:sp>
          <p:nvSpPr>
            <p:cNvPr id="5" name="Rectangle 4"/>
            <p:cNvSpPr/>
            <p:nvPr/>
          </p:nvSpPr>
          <p:spPr>
            <a:xfrm>
              <a:off x="406358" y="2132856"/>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a:solidFill>
                    <a:schemeClr val="tx1"/>
                  </a:solidFill>
                </a:rPr>
                <a:t>I</a:t>
              </a:r>
              <a:r>
                <a:rPr lang="en-US" sz="1350" baseline="-25000" dirty="0">
                  <a:solidFill>
                    <a:schemeClr val="tx1"/>
                  </a:solidFill>
                </a:rPr>
                <a:t>i</a:t>
              </a:r>
            </a:p>
          </p:txBody>
        </p:sp>
        <p:sp>
          <p:nvSpPr>
            <p:cNvPr id="6" name="Rectangle 5"/>
            <p:cNvSpPr/>
            <p:nvPr/>
          </p:nvSpPr>
          <p:spPr>
            <a:xfrm>
              <a:off x="406358" y="3645024"/>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a:solidFill>
                    <a:schemeClr val="tx1"/>
                  </a:solidFill>
                </a:rPr>
                <a:t>I</a:t>
              </a:r>
              <a:r>
                <a:rPr lang="en-US" sz="1350" baseline="-25000" dirty="0">
                  <a:solidFill>
                    <a:schemeClr val="tx1"/>
                  </a:solidFill>
                </a:rPr>
                <a:t>n</a:t>
              </a:r>
            </a:p>
          </p:txBody>
        </p:sp>
        <p:grpSp>
          <p:nvGrpSpPr>
            <p:cNvPr id="7" name="Group 13"/>
            <p:cNvGrpSpPr/>
            <p:nvPr/>
          </p:nvGrpSpPr>
          <p:grpSpPr>
            <a:xfrm>
              <a:off x="1127575" y="1710329"/>
              <a:ext cx="45719" cy="350519"/>
              <a:chOff x="4549141" y="1124744"/>
              <a:chExt cx="45719" cy="350519"/>
            </a:xfrm>
            <a:solidFill>
              <a:schemeClr val="tx1"/>
            </a:solidFill>
          </p:grpSpPr>
          <p:sp>
            <p:nvSpPr>
              <p:cNvPr id="14" name="Oval 10"/>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 name="Oval 11"/>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 name="Oval 12"/>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8" name="Group 14"/>
            <p:cNvGrpSpPr/>
            <p:nvPr/>
          </p:nvGrpSpPr>
          <p:grpSpPr>
            <a:xfrm>
              <a:off x="1127575" y="3222497"/>
              <a:ext cx="45719" cy="350519"/>
              <a:chOff x="4549141" y="1124744"/>
              <a:chExt cx="45719" cy="350519"/>
            </a:xfrm>
            <a:solidFill>
              <a:schemeClr val="tx1"/>
            </a:solidFill>
          </p:grpSpPr>
          <p:sp>
            <p:nvSpPr>
              <p:cNvPr id="11" name="Oval 15"/>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2" name="Oval 16"/>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 name="Oval 17"/>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9" name="TextBox 21"/>
            <p:cNvSpPr txBox="1"/>
            <p:nvPr/>
          </p:nvSpPr>
          <p:spPr>
            <a:xfrm>
              <a:off x="99189" y="0"/>
              <a:ext cx="2162559" cy="677108"/>
            </a:xfrm>
            <a:prstGeom prst="rect">
              <a:avLst/>
            </a:prstGeom>
            <a:noFill/>
          </p:spPr>
          <p:txBody>
            <a:bodyPr wrap="none" rtlCol="0">
              <a:spAutoFit/>
            </a:bodyPr>
            <a:lstStyle/>
            <a:p>
              <a:pPr algn="ctr"/>
              <a:r>
                <a:rPr lang="en-US" sz="1350" dirty="0"/>
                <a:t>Set of differently </a:t>
              </a:r>
              <a:br>
                <a:rPr lang="en-US" sz="1350" dirty="0"/>
              </a:br>
              <a:r>
                <a:rPr lang="en-US" sz="1350" dirty="0"/>
                <a:t>exposed images</a:t>
              </a:r>
            </a:p>
          </p:txBody>
        </p:sp>
        <p:sp>
          <p:nvSpPr>
            <p:cNvPr id="10" name="Rectangle 9"/>
            <p:cNvSpPr/>
            <p:nvPr/>
          </p:nvSpPr>
          <p:spPr>
            <a:xfrm>
              <a:off x="93174" y="0"/>
              <a:ext cx="2088232" cy="508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 name="Rectangle 17"/>
          <p:cNvSpPr/>
          <p:nvPr/>
        </p:nvSpPr>
        <p:spPr>
          <a:xfrm>
            <a:off x="5031786" y="2659052"/>
            <a:ext cx="1134126" cy="756084"/>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a:solidFill>
                  <a:schemeClr val="tx1"/>
                </a:solidFill>
              </a:rPr>
              <a:t>I</a:t>
            </a:r>
            <a:r>
              <a:rPr lang="en-US" sz="1350" baseline="-25000" dirty="0">
                <a:solidFill>
                  <a:schemeClr val="tx1"/>
                </a:solidFill>
              </a:rPr>
              <a:t>0</a:t>
            </a:r>
          </a:p>
        </p:txBody>
      </p:sp>
      <p:sp>
        <p:nvSpPr>
          <p:cNvPr id="19" name="Rectangle 18"/>
          <p:cNvSpPr/>
          <p:nvPr/>
        </p:nvSpPr>
        <p:spPr>
          <a:xfrm>
            <a:off x="5502027" y="3307124"/>
            <a:ext cx="1134126" cy="756084"/>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a:solidFill>
                  <a:schemeClr val="tx1"/>
                </a:solidFill>
              </a:rPr>
              <a:t>I</a:t>
            </a:r>
            <a:r>
              <a:rPr lang="en-US" sz="1350" baseline="-25000" dirty="0">
                <a:solidFill>
                  <a:schemeClr val="tx1"/>
                </a:solidFill>
              </a:rPr>
              <a:t>i</a:t>
            </a:r>
          </a:p>
        </p:txBody>
      </p:sp>
      <p:sp>
        <p:nvSpPr>
          <p:cNvPr id="20" name="Rectangle 19"/>
          <p:cNvSpPr/>
          <p:nvPr/>
        </p:nvSpPr>
        <p:spPr>
          <a:xfrm>
            <a:off x="6041994" y="3901190"/>
            <a:ext cx="1134126" cy="756084"/>
          </a:xfrm>
          <a:prstGeom prst="rect">
            <a:avLst/>
          </a:prstGeom>
          <a:solidFill>
            <a:schemeClr val="bg1">
              <a:alpha val="4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a:solidFill>
                  <a:schemeClr val="tx1"/>
                </a:solidFill>
              </a:rPr>
              <a:t>I</a:t>
            </a:r>
            <a:r>
              <a:rPr lang="en-US" sz="1350" baseline="-25000" dirty="0">
                <a:solidFill>
                  <a:schemeClr val="tx1"/>
                </a:solidFill>
              </a:rPr>
              <a:t>n</a:t>
            </a:r>
          </a:p>
        </p:txBody>
      </p:sp>
      <p:grpSp>
        <p:nvGrpSpPr>
          <p:cNvPr id="21" name="Group 26"/>
          <p:cNvGrpSpPr/>
          <p:nvPr/>
        </p:nvGrpSpPr>
        <p:grpSpPr>
          <a:xfrm rot="19080000">
            <a:off x="5531482" y="3446855"/>
            <a:ext cx="34289" cy="262889"/>
            <a:chOff x="4549141" y="1124744"/>
            <a:chExt cx="45719" cy="350519"/>
          </a:xfrm>
          <a:solidFill>
            <a:schemeClr val="tx1"/>
          </a:solidFill>
        </p:grpSpPr>
        <p:sp>
          <p:nvSpPr>
            <p:cNvPr id="40" name="Oval 27"/>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1" name="Oval 28"/>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2" name="Oval 29"/>
            <p:cNvSpPr/>
            <p:nvPr/>
          </p:nvSpPr>
          <p:spPr>
            <a:xfrm rot="21060000">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22" name="Group 37"/>
          <p:cNvGrpSpPr/>
          <p:nvPr/>
        </p:nvGrpSpPr>
        <p:grpSpPr>
          <a:xfrm rot="19080000">
            <a:off x="5909523" y="4094927"/>
            <a:ext cx="34289" cy="262889"/>
            <a:chOff x="4549141" y="1124744"/>
            <a:chExt cx="45719" cy="350519"/>
          </a:xfrm>
          <a:solidFill>
            <a:schemeClr val="tx1"/>
          </a:solidFill>
        </p:grpSpPr>
        <p:sp>
          <p:nvSpPr>
            <p:cNvPr id="37" name="Oval 38"/>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8" name="Oval 39"/>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9" name="Oval 40"/>
            <p:cNvSpPr/>
            <p:nvPr/>
          </p:nvSpPr>
          <p:spPr>
            <a:xfrm rot="21060000">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cxnSp>
        <p:nvCxnSpPr>
          <p:cNvPr id="23" name="Straight Connector 44"/>
          <p:cNvCxnSpPr/>
          <p:nvPr/>
        </p:nvCxnSpPr>
        <p:spPr>
          <a:xfrm>
            <a:off x="5609946" y="3037094"/>
            <a:ext cx="270030" cy="2700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46"/>
          <p:cNvCxnSpPr/>
          <p:nvPr/>
        </p:nvCxnSpPr>
        <p:spPr>
          <a:xfrm>
            <a:off x="6140481" y="3631160"/>
            <a:ext cx="270030" cy="2700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48"/>
          <p:cNvCxnSpPr/>
          <p:nvPr/>
        </p:nvCxnSpPr>
        <p:spPr>
          <a:xfrm>
            <a:off x="6637661" y="4244087"/>
            <a:ext cx="270030" cy="2700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6" name="Oval 50"/>
          <p:cNvSpPr/>
          <p:nvPr/>
        </p:nvSpPr>
        <p:spPr>
          <a:xfrm>
            <a:off x="5609950" y="3037097"/>
            <a:ext cx="34289" cy="3428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7" name="Oval 51"/>
          <p:cNvSpPr/>
          <p:nvPr/>
        </p:nvSpPr>
        <p:spPr>
          <a:xfrm>
            <a:off x="6140485" y="3631163"/>
            <a:ext cx="34289" cy="3428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8" name="Oval 52"/>
          <p:cNvSpPr/>
          <p:nvPr/>
        </p:nvSpPr>
        <p:spPr>
          <a:xfrm>
            <a:off x="6618334" y="4225229"/>
            <a:ext cx="34289" cy="3428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9" name="TextBox 53"/>
          <p:cNvSpPr txBox="1"/>
          <p:nvPr/>
        </p:nvSpPr>
        <p:spPr>
          <a:xfrm>
            <a:off x="5609946" y="2868106"/>
            <a:ext cx="301686" cy="300082"/>
          </a:xfrm>
          <a:prstGeom prst="rect">
            <a:avLst/>
          </a:prstGeom>
          <a:noFill/>
        </p:spPr>
        <p:txBody>
          <a:bodyPr wrap="none" rtlCol="0">
            <a:spAutoFit/>
          </a:bodyPr>
          <a:lstStyle/>
          <a:p>
            <a:r>
              <a:rPr lang="en-US" sz="1350" dirty="0"/>
              <a:t>P</a:t>
            </a:r>
          </a:p>
        </p:txBody>
      </p:sp>
      <p:sp>
        <p:nvSpPr>
          <p:cNvPr id="30" name="TextBox 54"/>
          <p:cNvSpPr txBox="1"/>
          <p:nvPr/>
        </p:nvSpPr>
        <p:spPr>
          <a:xfrm>
            <a:off x="6194487" y="3469141"/>
            <a:ext cx="301686" cy="300082"/>
          </a:xfrm>
          <a:prstGeom prst="rect">
            <a:avLst/>
          </a:prstGeom>
          <a:noFill/>
        </p:spPr>
        <p:txBody>
          <a:bodyPr wrap="none" rtlCol="0">
            <a:spAutoFit/>
          </a:bodyPr>
          <a:lstStyle/>
          <a:p>
            <a:r>
              <a:rPr lang="en-US" sz="1350" dirty="0"/>
              <a:t>P</a:t>
            </a:r>
          </a:p>
        </p:txBody>
      </p:sp>
      <p:sp>
        <p:nvSpPr>
          <p:cNvPr id="31" name="TextBox 55"/>
          <p:cNvSpPr txBox="1"/>
          <p:nvPr/>
        </p:nvSpPr>
        <p:spPr>
          <a:xfrm>
            <a:off x="6635072" y="4005717"/>
            <a:ext cx="301686" cy="300082"/>
          </a:xfrm>
          <a:prstGeom prst="rect">
            <a:avLst/>
          </a:prstGeom>
          <a:noFill/>
        </p:spPr>
        <p:txBody>
          <a:bodyPr wrap="none" rtlCol="0">
            <a:spAutoFit/>
          </a:bodyPr>
          <a:lstStyle/>
          <a:p>
            <a:r>
              <a:rPr lang="en-US" sz="1350" dirty="0"/>
              <a:t>P</a:t>
            </a:r>
          </a:p>
        </p:txBody>
      </p:sp>
      <p:sp>
        <p:nvSpPr>
          <p:cNvPr id="32" name="TextBox 58"/>
          <p:cNvSpPr txBox="1"/>
          <p:nvPr/>
        </p:nvSpPr>
        <p:spPr>
          <a:xfrm>
            <a:off x="5231904" y="3091102"/>
            <a:ext cx="513282" cy="253916"/>
          </a:xfrm>
          <a:prstGeom prst="rect">
            <a:avLst/>
          </a:prstGeom>
          <a:noFill/>
        </p:spPr>
        <p:txBody>
          <a:bodyPr wrap="none" rtlCol="0">
            <a:spAutoFit/>
          </a:bodyPr>
          <a:lstStyle/>
          <a:p>
            <a:r>
              <a:rPr lang="en-US" sz="1050" dirty="0"/>
              <a:t>(i</a:t>
            </a:r>
            <a:r>
              <a:rPr lang="en-US" sz="1050" baseline="-25000" dirty="0"/>
              <a:t>0</a:t>
            </a:r>
            <a:r>
              <a:rPr lang="en-US" sz="1050" dirty="0"/>
              <a:t>,j</a:t>
            </a:r>
            <a:r>
              <a:rPr lang="en-US" sz="1050" baseline="-25000" dirty="0"/>
              <a:t>0</a:t>
            </a:r>
            <a:r>
              <a:rPr lang="en-US" sz="1050" dirty="0"/>
              <a:t>)</a:t>
            </a:r>
          </a:p>
        </p:txBody>
      </p:sp>
      <p:sp>
        <p:nvSpPr>
          <p:cNvPr id="33" name="TextBox 59"/>
          <p:cNvSpPr txBox="1"/>
          <p:nvPr/>
        </p:nvSpPr>
        <p:spPr>
          <a:xfrm>
            <a:off x="5816445" y="3685168"/>
            <a:ext cx="452368" cy="253916"/>
          </a:xfrm>
          <a:prstGeom prst="rect">
            <a:avLst/>
          </a:prstGeom>
          <a:noFill/>
        </p:spPr>
        <p:txBody>
          <a:bodyPr wrap="none" rtlCol="0">
            <a:spAutoFit/>
          </a:bodyPr>
          <a:lstStyle/>
          <a:p>
            <a:r>
              <a:rPr lang="en-US" sz="1050" dirty="0"/>
              <a:t>(</a:t>
            </a:r>
            <a:r>
              <a:rPr lang="en-US" sz="1050" dirty="0" err="1"/>
              <a:t>i</a:t>
            </a:r>
            <a:r>
              <a:rPr lang="en-US" sz="1050" baseline="-25000" dirty="0" err="1"/>
              <a:t>i</a:t>
            </a:r>
            <a:r>
              <a:rPr lang="en-US" sz="1050" dirty="0" err="1"/>
              <a:t>,j</a:t>
            </a:r>
            <a:r>
              <a:rPr lang="en-US" sz="1050" baseline="-25000" dirty="0" err="1"/>
              <a:t>i</a:t>
            </a:r>
            <a:r>
              <a:rPr lang="en-US" sz="1050" dirty="0"/>
              <a:t>)</a:t>
            </a:r>
          </a:p>
        </p:txBody>
      </p:sp>
      <p:sp>
        <p:nvSpPr>
          <p:cNvPr id="34" name="TextBox 60"/>
          <p:cNvSpPr txBox="1"/>
          <p:nvPr/>
        </p:nvSpPr>
        <p:spPr>
          <a:xfrm>
            <a:off x="6366030" y="4279234"/>
            <a:ext cx="506870" cy="253916"/>
          </a:xfrm>
          <a:prstGeom prst="rect">
            <a:avLst/>
          </a:prstGeom>
          <a:noFill/>
        </p:spPr>
        <p:txBody>
          <a:bodyPr wrap="none" rtlCol="0">
            <a:spAutoFit/>
          </a:bodyPr>
          <a:lstStyle/>
          <a:p>
            <a:r>
              <a:rPr lang="en-US" sz="1050" dirty="0"/>
              <a:t>(</a:t>
            </a:r>
            <a:r>
              <a:rPr lang="en-US" sz="1050" dirty="0" err="1"/>
              <a:t>i</a:t>
            </a:r>
            <a:r>
              <a:rPr lang="en-US" sz="1050" baseline="-25000" dirty="0" err="1"/>
              <a:t>n</a:t>
            </a:r>
            <a:r>
              <a:rPr lang="en-US" sz="1050" dirty="0" err="1"/>
              <a:t>,j</a:t>
            </a:r>
            <a:r>
              <a:rPr lang="en-US" sz="1050" baseline="-25000" dirty="0" err="1"/>
              <a:t>n</a:t>
            </a:r>
            <a:r>
              <a:rPr lang="en-US" sz="1050" dirty="0"/>
              <a:t>)</a:t>
            </a:r>
          </a:p>
        </p:txBody>
      </p:sp>
      <p:sp>
        <p:nvSpPr>
          <p:cNvPr id="35" name="Rectangle 34"/>
          <p:cNvSpPr/>
          <p:nvPr/>
        </p:nvSpPr>
        <p:spPr>
          <a:xfrm>
            <a:off x="4961874" y="1707482"/>
            <a:ext cx="2268252" cy="3813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64"/>
          <p:cNvSpPr txBox="1"/>
          <p:nvPr/>
        </p:nvSpPr>
        <p:spPr>
          <a:xfrm>
            <a:off x="4961874" y="1707481"/>
            <a:ext cx="2268252" cy="300082"/>
          </a:xfrm>
          <a:prstGeom prst="rect">
            <a:avLst/>
          </a:prstGeom>
          <a:noFill/>
        </p:spPr>
        <p:txBody>
          <a:bodyPr wrap="square" rtlCol="0">
            <a:spAutoFit/>
          </a:bodyPr>
          <a:lstStyle/>
          <a:p>
            <a:pPr algn="ctr"/>
            <a:r>
              <a:rPr lang="en-US" sz="1350" dirty="0"/>
              <a:t>Matching/Registration</a:t>
            </a:r>
          </a:p>
        </p:txBody>
      </p:sp>
      <p:grpSp>
        <p:nvGrpSpPr>
          <p:cNvPr id="43" name="Group 66"/>
          <p:cNvGrpSpPr/>
          <p:nvPr/>
        </p:nvGrpSpPr>
        <p:grpSpPr>
          <a:xfrm>
            <a:off x="7706516" y="1707482"/>
            <a:ext cx="1890518" cy="3813888"/>
            <a:chOff x="-135735" y="0"/>
            <a:chExt cx="2520691" cy="5085184"/>
          </a:xfrm>
        </p:grpSpPr>
        <p:sp>
          <p:nvSpPr>
            <p:cNvPr id="44" name="Rectangle 43"/>
            <p:cNvSpPr/>
            <p:nvPr/>
          </p:nvSpPr>
          <p:spPr>
            <a:xfrm>
              <a:off x="406358" y="620688"/>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a:solidFill>
                    <a:schemeClr val="tx1"/>
                  </a:solidFill>
                </a:rPr>
                <a:t>E</a:t>
              </a:r>
              <a:r>
                <a:rPr lang="en-US" sz="1350" baseline="-25000" dirty="0">
                  <a:solidFill>
                    <a:schemeClr val="tx1"/>
                  </a:solidFill>
                </a:rPr>
                <a:t>0</a:t>
              </a:r>
            </a:p>
          </p:txBody>
        </p:sp>
        <p:sp>
          <p:nvSpPr>
            <p:cNvPr id="45" name="Rectangle 44"/>
            <p:cNvSpPr/>
            <p:nvPr/>
          </p:nvSpPr>
          <p:spPr>
            <a:xfrm>
              <a:off x="406358" y="2132856"/>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err="1">
                  <a:solidFill>
                    <a:schemeClr val="tx1"/>
                  </a:solidFill>
                </a:rPr>
                <a:t>E</a:t>
              </a:r>
              <a:r>
                <a:rPr lang="en-US" sz="1350" baseline="-25000" dirty="0" err="1">
                  <a:solidFill>
                    <a:schemeClr val="tx1"/>
                  </a:solidFill>
                </a:rPr>
                <a:t>i</a:t>
              </a:r>
              <a:endParaRPr lang="en-US" sz="1350" baseline="-25000" dirty="0">
                <a:solidFill>
                  <a:schemeClr val="tx1"/>
                </a:solidFill>
              </a:endParaRPr>
            </a:p>
          </p:txBody>
        </p:sp>
        <p:sp>
          <p:nvSpPr>
            <p:cNvPr id="46" name="Rectangle 45"/>
            <p:cNvSpPr/>
            <p:nvPr/>
          </p:nvSpPr>
          <p:spPr>
            <a:xfrm>
              <a:off x="406358" y="3645024"/>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350" dirty="0">
                  <a:solidFill>
                    <a:schemeClr val="tx1"/>
                  </a:solidFill>
                </a:rPr>
                <a:t>E</a:t>
              </a:r>
              <a:r>
                <a:rPr lang="en-US" sz="1350" baseline="-25000" dirty="0">
                  <a:solidFill>
                    <a:schemeClr val="tx1"/>
                  </a:solidFill>
                </a:rPr>
                <a:t>n</a:t>
              </a:r>
            </a:p>
          </p:txBody>
        </p:sp>
        <p:grpSp>
          <p:nvGrpSpPr>
            <p:cNvPr id="47" name="Group 13"/>
            <p:cNvGrpSpPr/>
            <p:nvPr/>
          </p:nvGrpSpPr>
          <p:grpSpPr>
            <a:xfrm>
              <a:off x="1127575" y="1710329"/>
              <a:ext cx="45719" cy="350519"/>
              <a:chOff x="4549141" y="1124744"/>
              <a:chExt cx="45719" cy="350519"/>
            </a:xfrm>
            <a:solidFill>
              <a:schemeClr val="tx1"/>
            </a:solidFill>
          </p:grpSpPr>
          <p:sp>
            <p:nvSpPr>
              <p:cNvPr id="54" name="Oval 77"/>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5" name="Oval 78"/>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6" name="Oval 79"/>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8" name="Group 14"/>
            <p:cNvGrpSpPr/>
            <p:nvPr/>
          </p:nvGrpSpPr>
          <p:grpSpPr>
            <a:xfrm>
              <a:off x="1127575" y="3222497"/>
              <a:ext cx="45719" cy="350519"/>
              <a:chOff x="4549141" y="1124744"/>
              <a:chExt cx="45719" cy="350519"/>
            </a:xfrm>
            <a:solidFill>
              <a:schemeClr val="tx1"/>
            </a:solidFill>
          </p:grpSpPr>
          <p:sp>
            <p:nvSpPr>
              <p:cNvPr id="51" name="Oval 74"/>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2" name="Oval 75"/>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3" name="Oval 76"/>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49" name="TextBox 72"/>
            <p:cNvSpPr txBox="1"/>
            <p:nvPr/>
          </p:nvSpPr>
          <p:spPr>
            <a:xfrm>
              <a:off x="-135735" y="0"/>
              <a:ext cx="2520691" cy="400109"/>
            </a:xfrm>
            <a:prstGeom prst="rect">
              <a:avLst/>
            </a:prstGeom>
            <a:noFill/>
          </p:spPr>
          <p:txBody>
            <a:bodyPr wrap="none" rtlCol="0">
              <a:spAutoFit/>
            </a:bodyPr>
            <a:lstStyle/>
            <a:p>
              <a:pPr algn="ctr"/>
              <a:r>
                <a:rPr lang="en-US" sz="1350" dirty="0"/>
                <a:t>HDR Reconstruction </a:t>
              </a:r>
            </a:p>
          </p:txBody>
        </p:sp>
        <p:sp>
          <p:nvSpPr>
            <p:cNvPr id="50" name="Rectangle 49"/>
            <p:cNvSpPr/>
            <p:nvPr/>
          </p:nvSpPr>
          <p:spPr>
            <a:xfrm>
              <a:off x="93174" y="0"/>
              <a:ext cx="2088232" cy="508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57" name="Straight Arrow Connector 82"/>
          <p:cNvCxnSpPr>
            <a:stCxn id="35" idx="3"/>
            <a:endCxn id="50" idx="1"/>
          </p:cNvCxnSpPr>
          <p:nvPr/>
        </p:nvCxnSpPr>
        <p:spPr>
          <a:xfrm>
            <a:off x="7230126" y="3614426"/>
            <a:ext cx="64807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5024649" y="2659052"/>
            <a:ext cx="11429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a:off x="5024646" y="2659052"/>
            <a:ext cx="0" cy="756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5024646" y="3415136"/>
            <a:ext cx="4645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6158772" y="2659052"/>
            <a:ext cx="0"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5498514" y="3311514"/>
            <a:ext cx="11429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nvCxnSpPr>
        <p:spPr>
          <a:xfrm>
            <a:off x="5498511" y="3311514"/>
            <a:ext cx="0" cy="756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flipV="1">
            <a:off x="5498512" y="4063208"/>
            <a:ext cx="543483" cy="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6632638" y="3311514"/>
            <a:ext cx="837" cy="5896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6324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re 57"/>
          <p:cNvSpPr>
            <a:spLocks noGrp="1"/>
          </p:cNvSpPr>
          <p:nvPr>
            <p:ph type="title"/>
          </p:nvPr>
        </p:nvSpPr>
        <p:spPr/>
        <p:txBody>
          <a:bodyPr/>
          <a:lstStyle/>
          <a:p>
            <a:r>
              <a:rPr lang="en-US" dirty="0"/>
              <a:t>General pipeline for HDR imaging</a:t>
            </a:r>
          </a:p>
        </p:txBody>
      </p:sp>
      <p:sp>
        <p:nvSpPr>
          <p:cNvPr id="61" name="Espace réservé du contenu 60"/>
          <p:cNvSpPr>
            <a:spLocks noGrp="1"/>
          </p:cNvSpPr>
          <p:nvPr>
            <p:ph sz="half" idx="1"/>
          </p:nvPr>
        </p:nvSpPr>
        <p:spPr/>
        <p:txBody>
          <a:bodyPr>
            <a:normAutofit/>
          </a:bodyPr>
          <a:lstStyle/>
          <a:p>
            <a:r>
              <a:rPr lang="en-US" sz="1800" dirty="0"/>
              <a:t>Single viewpoint</a:t>
            </a:r>
          </a:p>
          <a:p>
            <a:pPr lvl="1"/>
            <a:r>
              <a:rPr lang="en-US" sz="1500" dirty="0"/>
              <a:t>Static scenes </a:t>
            </a:r>
          </a:p>
          <a:p>
            <a:pPr lvl="2"/>
            <a:r>
              <a:rPr lang="en-US" sz="1350" dirty="0"/>
              <a:t>Image alignment</a:t>
            </a:r>
          </a:p>
          <a:p>
            <a:pPr lvl="1"/>
            <a:r>
              <a:rPr lang="en-US" sz="1500" dirty="0"/>
              <a:t>Dynamic scenes</a:t>
            </a:r>
          </a:p>
          <a:p>
            <a:pPr lvl="2"/>
            <a:r>
              <a:rPr lang="en-US" sz="1350" dirty="0"/>
              <a:t>Identification of motion</a:t>
            </a:r>
          </a:p>
          <a:p>
            <a:pPr lvl="3"/>
            <a:r>
              <a:rPr lang="en-US" dirty="0"/>
              <a:t>Dynamic object removal</a:t>
            </a:r>
          </a:p>
          <a:p>
            <a:pPr lvl="3"/>
            <a:r>
              <a:rPr lang="en-US" dirty="0"/>
              <a:t>Registration of objects in movement </a:t>
            </a:r>
          </a:p>
          <a:p>
            <a:r>
              <a:rPr lang="en-US" sz="1800" dirty="0"/>
              <a:t>Multiscopic images</a:t>
            </a:r>
          </a:p>
          <a:p>
            <a:pPr lvl="1"/>
            <a:r>
              <a:rPr lang="en-US" sz="1500" dirty="0"/>
              <a:t>Pixel matching using</a:t>
            </a:r>
          </a:p>
          <a:p>
            <a:pPr lvl="2"/>
            <a:r>
              <a:rPr lang="en-US" sz="1350" dirty="0"/>
              <a:t>Belief propagation [LIN 09]</a:t>
            </a:r>
          </a:p>
          <a:p>
            <a:pPr lvl="2"/>
            <a:r>
              <a:rPr lang="en-US" sz="1350" dirty="0"/>
              <a:t>3D estimation [LU 11]</a:t>
            </a:r>
          </a:p>
          <a:p>
            <a:pPr lvl="2"/>
            <a:r>
              <a:rPr lang="en-US" sz="1350" dirty="0"/>
              <a:t>Disparity [BONNARD 12]</a:t>
            </a:r>
          </a:p>
          <a:p>
            <a:pPr lvl="2"/>
            <a:r>
              <a:rPr lang="en-US" sz="1350" dirty="0"/>
              <a:t>Patch based [RAMIREZ 15]</a:t>
            </a:r>
          </a:p>
        </p:txBody>
      </p:sp>
      <p:grpSp>
        <p:nvGrpSpPr>
          <p:cNvPr id="60" name="Groupe 59"/>
          <p:cNvGrpSpPr/>
          <p:nvPr/>
        </p:nvGrpSpPr>
        <p:grpSpPr>
          <a:xfrm>
            <a:off x="6108468" y="2145247"/>
            <a:ext cx="3399977" cy="1883829"/>
            <a:chOff x="85270" y="1235242"/>
            <a:chExt cx="9177853" cy="5085184"/>
          </a:xfrm>
        </p:grpSpPr>
        <p:cxnSp>
          <p:nvCxnSpPr>
            <p:cNvPr id="2" name="Straight Arrow Connector 23"/>
            <p:cNvCxnSpPr>
              <a:stCxn id="10" idx="3"/>
              <a:endCxn id="35" idx="1"/>
            </p:cNvCxnSpPr>
            <p:nvPr/>
          </p:nvCxnSpPr>
          <p:spPr>
            <a:xfrm>
              <a:off x="2181406" y="3777834"/>
              <a:ext cx="878426" cy="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63"/>
            <p:cNvGrpSpPr/>
            <p:nvPr/>
          </p:nvGrpSpPr>
          <p:grpSpPr>
            <a:xfrm>
              <a:off x="85270" y="1235242"/>
              <a:ext cx="2190393" cy="5085184"/>
              <a:chOff x="85270" y="0"/>
              <a:chExt cx="2190393" cy="5085184"/>
            </a:xfrm>
          </p:grpSpPr>
          <p:sp>
            <p:nvSpPr>
              <p:cNvPr id="4" name="Rectangle 3"/>
              <p:cNvSpPr/>
              <p:nvPr/>
            </p:nvSpPr>
            <p:spPr>
              <a:xfrm>
                <a:off x="406358" y="620688"/>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0</a:t>
                </a:r>
              </a:p>
            </p:txBody>
          </p:sp>
          <p:sp>
            <p:nvSpPr>
              <p:cNvPr id="5" name="Rectangle 4"/>
              <p:cNvSpPr/>
              <p:nvPr/>
            </p:nvSpPr>
            <p:spPr>
              <a:xfrm>
                <a:off x="406358" y="2132856"/>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i</a:t>
                </a:r>
              </a:p>
            </p:txBody>
          </p:sp>
          <p:sp>
            <p:nvSpPr>
              <p:cNvPr id="6" name="Rectangle 5"/>
              <p:cNvSpPr/>
              <p:nvPr/>
            </p:nvSpPr>
            <p:spPr>
              <a:xfrm>
                <a:off x="406358" y="3645024"/>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n</a:t>
                </a:r>
              </a:p>
            </p:txBody>
          </p:sp>
          <p:grpSp>
            <p:nvGrpSpPr>
              <p:cNvPr id="7" name="Group 13"/>
              <p:cNvGrpSpPr/>
              <p:nvPr/>
            </p:nvGrpSpPr>
            <p:grpSpPr>
              <a:xfrm>
                <a:off x="1127575" y="1710329"/>
                <a:ext cx="45719" cy="350519"/>
                <a:chOff x="4549141" y="1124744"/>
                <a:chExt cx="45719" cy="350519"/>
              </a:xfrm>
              <a:solidFill>
                <a:schemeClr val="tx1"/>
              </a:solidFill>
            </p:grpSpPr>
            <p:sp>
              <p:nvSpPr>
                <p:cNvPr id="14" name="Oval 10"/>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15" name="Oval 11"/>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16" name="Oval 12"/>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grpSp>
            <p:nvGrpSpPr>
              <p:cNvPr id="8" name="Group 14"/>
              <p:cNvGrpSpPr/>
              <p:nvPr/>
            </p:nvGrpSpPr>
            <p:grpSpPr>
              <a:xfrm>
                <a:off x="1127575" y="3222497"/>
                <a:ext cx="45719" cy="350519"/>
                <a:chOff x="4549141" y="1124744"/>
                <a:chExt cx="45719" cy="350519"/>
              </a:xfrm>
              <a:solidFill>
                <a:schemeClr val="tx1"/>
              </a:solidFill>
            </p:grpSpPr>
            <p:sp>
              <p:nvSpPr>
                <p:cNvPr id="11" name="Oval 15"/>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12" name="Oval 16"/>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13" name="Oval 17"/>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sp>
            <p:nvSpPr>
              <p:cNvPr id="9" name="TextBox 21"/>
              <p:cNvSpPr txBox="1"/>
              <p:nvPr/>
            </p:nvSpPr>
            <p:spPr>
              <a:xfrm>
                <a:off x="85270" y="0"/>
                <a:ext cx="2190393" cy="747728"/>
              </a:xfrm>
              <a:prstGeom prst="rect">
                <a:avLst/>
              </a:prstGeom>
              <a:noFill/>
            </p:spPr>
            <p:txBody>
              <a:bodyPr wrap="none" rtlCol="0">
                <a:spAutoFit/>
              </a:bodyPr>
              <a:lstStyle/>
              <a:p>
                <a:pPr algn="ctr"/>
                <a:r>
                  <a:rPr lang="en-US" sz="600" dirty="0"/>
                  <a:t>Set of differently </a:t>
                </a:r>
                <a:br>
                  <a:rPr lang="en-US" sz="600" dirty="0"/>
                </a:br>
                <a:r>
                  <a:rPr lang="en-US" sz="600" dirty="0"/>
                  <a:t>exposed images</a:t>
                </a:r>
              </a:p>
            </p:txBody>
          </p:sp>
          <p:sp>
            <p:nvSpPr>
              <p:cNvPr id="10" name="Rectangle 9"/>
              <p:cNvSpPr/>
              <p:nvPr/>
            </p:nvSpPr>
            <p:spPr>
              <a:xfrm>
                <a:off x="93174" y="0"/>
                <a:ext cx="2088232" cy="508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17" name="Group 65"/>
            <p:cNvGrpSpPr/>
            <p:nvPr/>
          </p:nvGrpSpPr>
          <p:grpSpPr>
            <a:xfrm>
              <a:off x="3059832" y="1235242"/>
              <a:ext cx="3069972" cy="5085184"/>
              <a:chOff x="3059832" y="0"/>
              <a:chExt cx="3069972" cy="5085184"/>
            </a:xfrm>
          </p:grpSpPr>
          <p:sp>
            <p:nvSpPr>
              <p:cNvPr id="18" name="Rectangle 17"/>
              <p:cNvSpPr/>
              <p:nvPr/>
            </p:nvSpPr>
            <p:spPr>
              <a:xfrm>
                <a:off x="3203848" y="1268760"/>
                <a:ext cx="1512168" cy="10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0</a:t>
                </a:r>
              </a:p>
            </p:txBody>
          </p:sp>
          <p:sp>
            <p:nvSpPr>
              <p:cNvPr id="19" name="Rectangle 18"/>
              <p:cNvSpPr/>
              <p:nvPr/>
            </p:nvSpPr>
            <p:spPr>
              <a:xfrm>
                <a:off x="3995936" y="2132856"/>
                <a:ext cx="1512168" cy="10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i</a:t>
                </a:r>
              </a:p>
            </p:txBody>
          </p:sp>
          <p:sp>
            <p:nvSpPr>
              <p:cNvPr id="20" name="Rectangle 19"/>
              <p:cNvSpPr/>
              <p:nvPr/>
            </p:nvSpPr>
            <p:spPr>
              <a:xfrm>
                <a:off x="4499992" y="2924944"/>
                <a:ext cx="1512168" cy="10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n</a:t>
                </a:r>
              </a:p>
            </p:txBody>
          </p:sp>
          <p:grpSp>
            <p:nvGrpSpPr>
              <p:cNvPr id="21" name="Group 26"/>
              <p:cNvGrpSpPr/>
              <p:nvPr/>
            </p:nvGrpSpPr>
            <p:grpSpPr>
              <a:xfrm rot="-2520000">
                <a:off x="3819304" y="2319159"/>
                <a:ext cx="45719" cy="350519"/>
                <a:chOff x="4549141" y="1124744"/>
                <a:chExt cx="45719" cy="350519"/>
              </a:xfrm>
              <a:solidFill>
                <a:schemeClr val="tx1"/>
              </a:solidFill>
            </p:grpSpPr>
            <p:sp>
              <p:nvSpPr>
                <p:cNvPr id="40" name="Oval 27"/>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41" name="Oval 28"/>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42" name="Oval 29"/>
                <p:cNvSpPr/>
                <p:nvPr/>
              </p:nvSpPr>
              <p:spPr>
                <a:xfrm rot="21060000">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grpSp>
            <p:nvGrpSpPr>
              <p:cNvPr id="22" name="Group 37"/>
              <p:cNvGrpSpPr/>
              <p:nvPr/>
            </p:nvGrpSpPr>
            <p:grpSpPr>
              <a:xfrm rot="-2520000">
                <a:off x="4323359" y="3183256"/>
                <a:ext cx="45719" cy="350519"/>
                <a:chOff x="4549141" y="1124744"/>
                <a:chExt cx="45719" cy="350519"/>
              </a:xfrm>
              <a:solidFill>
                <a:schemeClr val="tx1"/>
              </a:solidFill>
            </p:grpSpPr>
            <p:sp>
              <p:nvSpPr>
                <p:cNvPr id="37" name="Oval 38"/>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38" name="Oval 39"/>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39" name="Oval 40"/>
                <p:cNvSpPr/>
                <p:nvPr/>
              </p:nvSpPr>
              <p:spPr>
                <a:xfrm rot="21060000">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cxnSp>
            <p:nvCxnSpPr>
              <p:cNvPr id="23" name="Straight Connector 44"/>
              <p:cNvCxnSpPr/>
              <p:nvPr/>
            </p:nvCxnSpPr>
            <p:spPr>
              <a:xfrm>
                <a:off x="3923928" y="1772816"/>
                <a:ext cx="360040" cy="3600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46"/>
              <p:cNvCxnSpPr/>
              <p:nvPr/>
            </p:nvCxnSpPr>
            <p:spPr>
              <a:xfrm>
                <a:off x="4644008" y="2564904"/>
                <a:ext cx="360040" cy="3600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48"/>
              <p:cNvCxnSpPr/>
              <p:nvPr/>
            </p:nvCxnSpPr>
            <p:spPr>
              <a:xfrm>
                <a:off x="5420840" y="3356992"/>
                <a:ext cx="360040" cy="3600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6" name="Oval 50"/>
              <p:cNvSpPr/>
              <p:nvPr/>
            </p:nvSpPr>
            <p:spPr>
              <a:xfrm>
                <a:off x="3923928" y="177281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27" name="Oval 51"/>
              <p:cNvSpPr/>
              <p:nvPr/>
            </p:nvSpPr>
            <p:spPr>
              <a:xfrm>
                <a:off x="4644008" y="256490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28" name="Oval 52"/>
              <p:cNvSpPr/>
              <p:nvPr/>
            </p:nvSpPr>
            <p:spPr>
              <a:xfrm>
                <a:off x="5420840" y="335699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29" name="TextBox 53"/>
              <p:cNvSpPr txBox="1"/>
              <p:nvPr/>
            </p:nvSpPr>
            <p:spPr>
              <a:xfrm>
                <a:off x="3923927" y="1547499"/>
                <a:ext cx="636953" cy="498485"/>
              </a:xfrm>
              <a:prstGeom prst="rect">
                <a:avLst/>
              </a:prstGeom>
              <a:noFill/>
            </p:spPr>
            <p:txBody>
              <a:bodyPr wrap="none" rtlCol="0">
                <a:spAutoFit/>
              </a:bodyPr>
              <a:lstStyle/>
              <a:p>
                <a:r>
                  <a:rPr lang="en-US" sz="600" dirty="0"/>
                  <a:t>P</a:t>
                </a:r>
              </a:p>
            </p:txBody>
          </p:sp>
          <p:sp>
            <p:nvSpPr>
              <p:cNvPr id="30" name="TextBox 54"/>
              <p:cNvSpPr txBox="1"/>
              <p:nvPr/>
            </p:nvSpPr>
            <p:spPr>
              <a:xfrm>
                <a:off x="4716016" y="2348877"/>
                <a:ext cx="636953" cy="498485"/>
              </a:xfrm>
              <a:prstGeom prst="rect">
                <a:avLst/>
              </a:prstGeom>
              <a:noFill/>
            </p:spPr>
            <p:txBody>
              <a:bodyPr wrap="none" rtlCol="0">
                <a:spAutoFit/>
              </a:bodyPr>
              <a:lstStyle/>
              <a:p>
                <a:r>
                  <a:rPr lang="en-US" sz="600" dirty="0"/>
                  <a:t>P</a:t>
                </a:r>
              </a:p>
            </p:txBody>
          </p:sp>
          <p:sp>
            <p:nvSpPr>
              <p:cNvPr id="31" name="TextBox 55"/>
              <p:cNvSpPr txBox="1"/>
              <p:nvPr/>
            </p:nvSpPr>
            <p:spPr>
              <a:xfrm>
                <a:off x="5492851" y="3140967"/>
                <a:ext cx="636953" cy="498485"/>
              </a:xfrm>
              <a:prstGeom prst="rect">
                <a:avLst/>
              </a:prstGeom>
              <a:noFill/>
            </p:spPr>
            <p:txBody>
              <a:bodyPr wrap="none" rtlCol="0">
                <a:spAutoFit/>
              </a:bodyPr>
              <a:lstStyle/>
              <a:p>
                <a:r>
                  <a:rPr lang="en-US" sz="600" dirty="0"/>
                  <a:t>P</a:t>
                </a:r>
              </a:p>
            </p:txBody>
          </p:sp>
          <p:sp>
            <p:nvSpPr>
              <p:cNvPr id="32" name="TextBox 58"/>
              <p:cNvSpPr txBox="1"/>
              <p:nvPr/>
            </p:nvSpPr>
            <p:spPr>
              <a:xfrm>
                <a:off x="3419871" y="1844823"/>
                <a:ext cx="874947" cy="436175"/>
              </a:xfrm>
              <a:prstGeom prst="rect">
                <a:avLst/>
              </a:prstGeom>
              <a:noFill/>
            </p:spPr>
            <p:txBody>
              <a:bodyPr wrap="none" rtlCol="0">
                <a:spAutoFit/>
              </a:bodyPr>
              <a:lstStyle/>
              <a:p>
                <a:r>
                  <a:rPr lang="en-US" sz="450" dirty="0"/>
                  <a:t>(i</a:t>
                </a:r>
                <a:r>
                  <a:rPr lang="en-US" sz="450" baseline="-25000" dirty="0"/>
                  <a:t>0</a:t>
                </a:r>
                <a:r>
                  <a:rPr lang="en-US" sz="450" dirty="0"/>
                  <a:t>,j</a:t>
                </a:r>
                <a:r>
                  <a:rPr lang="en-US" sz="450" baseline="-25000" dirty="0"/>
                  <a:t>0</a:t>
                </a:r>
                <a:r>
                  <a:rPr lang="en-US" sz="450" dirty="0"/>
                  <a:t>)</a:t>
                </a:r>
              </a:p>
            </p:txBody>
          </p:sp>
          <p:sp>
            <p:nvSpPr>
              <p:cNvPr id="33" name="TextBox 59"/>
              <p:cNvSpPr txBox="1"/>
              <p:nvPr/>
            </p:nvSpPr>
            <p:spPr>
              <a:xfrm>
                <a:off x="4211960" y="2636910"/>
                <a:ext cx="805713" cy="436175"/>
              </a:xfrm>
              <a:prstGeom prst="rect">
                <a:avLst/>
              </a:prstGeom>
              <a:noFill/>
            </p:spPr>
            <p:txBody>
              <a:bodyPr wrap="none" rtlCol="0">
                <a:spAutoFit/>
              </a:bodyPr>
              <a:lstStyle/>
              <a:p>
                <a:r>
                  <a:rPr lang="en-US" sz="450" dirty="0"/>
                  <a:t>(</a:t>
                </a:r>
                <a:r>
                  <a:rPr lang="en-US" sz="450" dirty="0" err="1"/>
                  <a:t>i</a:t>
                </a:r>
                <a:r>
                  <a:rPr lang="en-US" sz="450" baseline="-25000" dirty="0" err="1"/>
                  <a:t>i</a:t>
                </a:r>
                <a:r>
                  <a:rPr lang="en-US" sz="450" dirty="0" err="1"/>
                  <a:t>,j</a:t>
                </a:r>
                <a:r>
                  <a:rPr lang="en-US" sz="450" baseline="-25000" dirty="0" err="1"/>
                  <a:t>i</a:t>
                </a:r>
                <a:r>
                  <a:rPr lang="en-US" sz="450" dirty="0"/>
                  <a:t>)</a:t>
                </a:r>
              </a:p>
            </p:txBody>
          </p:sp>
          <p:sp>
            <p:nvSpPr>
              <p:cNvPr id="34" name="TextBox 60"/>
              <p:cNvSpPr txBox="1"/>
              <p:nvPr/>
            </p:nvSpPr>
            <p:spPr>
              <a:xfrm>
                <a:off x="4932040" y="3429002"/>
                <a:ext cx="866293" cy="436175"/>
              </a:xfrm>
              <a:prstGeom prst="rect">
                <a:avLst/>
              </a:prstGeom>
              <a:noFill/>
            </p:spPr>
            <p:txBody>
              <a:bodyPr wrap="none" rtlCol="0">
                <a:spAutoFit/>
              </a:bodyPr>
              <a:lstStyle/>
              <a:p>
                <a:r>
                  <a:rPr lang="en-US" sz="450" dirty="0"/>
                  <a:t>(</a:t>
                </a:r>
                <a:r>
                  <a:rPr lang="en-US" sz="450" dirty="0" err="1"/>
                  <a:t>i</a:t>
                </a:r>
                <a:r>
                  <a:rPr lang="en-US" sz="450" baseline="-25000" dirty="0" err="1"/>
                  <a:t>n</a:t>
                </a:r>
                <a:r>
                  <a:rPr lang="en-US" sz="450" dirty="0" err="1"/>
                  <a:t>,j</a:t>
                </a:r>
                <a:r>
                  <a:rPr lang="en-US" sz="450" baseline="-25000" dirty="0" err="1"/>
                  <a:t>n</a:t>
                </a:r>
                <a:r>
                  <a:rPr lang="en-US" sz="450" dirty="0"/>
                  <a:t>)</a:t>
                </a:r>
              </a:p>
            </p:txBody>
          </p:sp>
          <p:sp>
            <p:nvSpPr>
              <p:cNvPr id="35" name="Rectangle 34"/>
              <p:cNvSpPr/>
              <p:nvPr/>
            </p:nvSpPr>
            <p:spPr>
              <a:xfrm>
                <a:off x="3059832" y="0"/>
                <a:ext cx="3024336" cy="508518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6" name="TextBox 64"/>
              <p:cNvSpPr txBox="1"/>
              <p:nvPr/>
            </p:nvSpPr>
            <p:spPr>
              <a:xfrm>
                <a:off x="3059832" y="0"/>
                <a:ext cx="3024336" cy="498485"/>
              </a:xfrm>
              <a:prstGeom prst="rect">
                <a:avLst/>
              </a:prstGeom>
              <a:noFill/>
            </p:spPr>
            <p:txBody>
              <a:bodyPr wrap="square" rtlCol="0">
                <a:spAutoFit/>
              </a:bodyPr>
              <a:lstStyle/>
              <a:p>
                <a:pPr algn="ctr"/>
                <a:r>
                  <a:rPr lang="en-US" sz="600" dirty="0"/>
                  <a:t>Matching/Registration</a:t>
                </a:r>
              </a:p>
            </p:txBody>
          </p:sp>
        </p:grpSp>
        <p:grpSp>
          <p:nvGrpSpPr>
            <p:cNvPr id="43" name="Group 66"/>
            <p:cNvGrpSpPr/>
            <p:nvPr/>
          </p:nvGrpSpPr>
          <p:grpSpPr>
            <a:xfrm>
              <a:off x="6696271" y="1235242"/>
              <a:ext cx="2566852" cy="5085184"/>
              <a:chOff x="-158819" y="0"/>
              <a:chExt cx="2566852" cy="5085184"/>
            </a:xfrm>
          </p:grpSpPr>
          <p:sp>
            <p:nvSpPr>
              <p:cNvPr id="44" name="Rectangle 43"/>
              <p:cNvSpPr/>
              <p:nvPr/>
            </p:nvSpPr>
            <p:spPr>
              <a:xfrm>
                <a:off x="406358" y="620688"/>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E</a:t>
                </a:r>
                <a:r>
                  <a:rPr lang="en-US" sz="600" baseline="-25000" dirty="0">
                    <a:solidFill>
                      <a:schemeClr val="tx1"/>
                    </a:solidFill>
                  </a:rPr>
                  <a:t>0</a:t>
                </a:r>
              </a:p>
            </p:txBody>
          </p:sp>
          <p:sp>
            <p:nvSpPr>
              <p:cNvPr id="45" name="Rectangle 44"/>
              <p:cNvSpPr/>
              <p:nvPr/>
            </p:nvSpPr>
            <p:spPr>
              <a:xfrm>
                <a:off x="406358" y="2132856"/>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err="1">
                    <a:solidFill>
                      <a:schemeClr val="tx1"/>
                    </a:solidFill>
                  </a:rPr>
                  <a:t>E</a:t>
                </a:r>
                <a:r>
                  <a:rPr lang="en-US" sz="600" baseline="-25000" dirty="0" err="1">
                    <a:solidFill>
                      <a:schemeClr val="tx1"/>
                    </a:solidFill>
                  </a:rPr>
                  <a:t>i</a:t>
                </a:r>
                <a:endParaRPr lang="en-US" sz="600" baseline="-25000" dirty="0">
                  <a:solidFill>
                    <a:schemeClr val="tx1"/>
                  </a:solidFill>
                </a:endParaRPr>
              </a:p>
            </p:txBody>
          </p:sp>
          <p:sp>
            <p:nvSpPr>
              <p:cNvPr id="46" name="Rectangle 45"/>
              <p:cNvSpPr/>
              <p:nvPr/>
            </p:nvSpPr>
            <p:spPr>
              <a:xfrm>
                <a:off x="406358" y="3645024"/>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E</a:t>
                </a:r>
                <a:r>
                  <a:rPr lang="en-US" sz="600" baseline="-25000" dirty="0">
                    <a:solidFill>
                      <a:schemeClr val="tx1"/>
                    </a:solidFill>
                  </a:rPr>
                  <a:t>n</a:t>
                </a:r>
              </a:p>
            </p:txBody>
          </p:sp>
          <p:grpSp>
            <p:nvGrpSpPr>
              <p:cNvPr id="47" name="Group 13"/>
              <p:cNvGrpSpPr/>
              <p:nvPr/>
            </p:nvGrpSpPr>
            <p:grpSpPr>
              <a:xfrm>
                <a:off x="1127575" y="1710329"/>
                <a:ext cx="45719" cy="350519"/>
                <a:chOff x="4549141" y="1124744"/>
                <a:chExt cx="45719" cy="350519"/>
              </a:xfrm>
              <a:solidFill>
                <a:schemeClr val="tx1"/>
              </a:solidFill>
            </p:grpSpPr>
            <p:sp>
              <p:nvSpPr>
                <p:cNvPr id="54" name="Oval 77"/>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55" name="Oval 78"/>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56" name="Oval 79"/>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grpSp>
            <p:nvGrpSpPr>
              <p:cNvPr id="48" name="Group 14"/>
              <p:cNvGrpSpPr/>
              <p:nvPr/>
            </p:nvGrpSpPr>
            <p:grpSpPr>
              <a:xfrm>
                <a:off x="1127575" y="3222497"/>
                <a:ext cx="45719" cy="350519"/>
                <a:chOff x="4549141" y="1124744"/>
                <a:chExt cx="45719" cy="350519"/>
              </a:xfrm>
              <a:solidFill>
                <a:schemeClr val="tx1"/>
              </a:solidFill>
            </p:grpSpPr>
            <p:sp>
              <p:nvSpPr>
                <p:cNvPr id="51" name="Oval 74"/>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52" name="Oval 75"/>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53" name="Oval 76"/>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sp>
            <p:nvSpPr>
              <p:cNvPr id="49" name="TextBox 72"/>
              <p:cNvSpPr txBox="1"/>
              <p:nvPr/>
            </p:nvSpPr>
            <p:spPr>
              <a:xfrm>
                <a:off x="-158819" y="0"/>
                <a:ext cx="2566852" cy="498485"/>
              </a:xfrm>
              <a:prstGeom prst="rect">
                <a:avLst/>
              </a:prstGeom>
              <a:noFill/>
            </p:spPr>
            <p:txBody>
              <a:bodyPr wrap="none" rtlCol="0">
                <a:spAutoFit/>
              </a:bodyPr>
              <a:lstStyle/>
              <a:p>
                <a:pPr algn="ctr"/>
                <a:r>
                  <a:rPr lang="en-US" sz="600" dirty="0"/>
                  <a:t>HDR Reconstruction </a:t>
                </a:r>
              </a:p>
            </p:txBody>
          </p:sp>
          <p:sp>
            <p:nvSpPr>
              <p:cNvPr id="50" name="Rectangle 49"/>
              <p:cNvSpPr/>
              <p:nvPr/>
            </p:nvSpPr>
            <p:spPr>
              <a:xfrm>
                <a:off x="93174" y="0"/>
                <a:ext cx="2088232" cy="508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cxnSp>
          <p:nvCxnSpPr>
            <p:cNvPr id="57" name="Straight Arrow Connector 82"/>
            <p:cNvCxnSpPr>
              <a:stCxn id="35" idx="3"/>
              <a:endCxn id="50" idx="1"/>
            </p:cNvCxnSpPr>
            <p:nvPr/>
          </p:nvCxnSpPr>
          <p:spPr>
            <a:xfrm>
              <a:off x="6084168" y="3777834"/>
              <a:ext cx="8640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165636" y="3244334"/>
              <a:ext cx="1177845" cy="498485"/>
            </a:xfrm>
            <a:prstGeom prst="rect">
              <a:avLst/>
            </a:prstGeom>
          </p:spPr>
          <p:txBody>
            <a:bodyPr wrap="none">
              <a:spAutoFit/>
            </a:bodyPr>
            <a:lstStyle/>
            <a:p>
              <a:r>
                <a:rPr lang="fr-FR" sz="600" dirty="0"/>
                <a:t>Image </a:t>
              </a:r>
              <a:endParaRPr lang="en-US" sz="600" dirty="0"/>
            </a:p>
          </p:txBody>
        </p:sp>
      </p:grpSp>
    </p:spTree>
    <p:extLst>
      <p:ext uri="{BB962C8B-B14F-4D97-AF65-F5344CB8AC3E}">
        <p14:creationId xmlns:p14="http://schemas.microsoft.com/office/powerpoint/2010/main" val="6741536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General pipeline for HDR imaging</a:t>
            </a:r>
            <a:endParaRPr lang="fr-FR" dirty="0"/>
          </a:p>
        </p:txBody>
      </p:sp>
      <p:sp>
        <p:nvSpPr>
          <p:cNvPr id="3" name="Espace réservé du contenu 2"/>
          <p:cNvSpPr>
            <a:spLocks noGrp="1"/>
          </p:cNvSpPr>
          <p:nvPr>
            <p:ph idx="1"/>
          </p:nvPr>
        </p:nvSpPr>
        <p:spPr/>
        <p:txBody>
          <a:bodyPr>
            <a:normAutofit/>
          </a:bodyPr>
          <a:lstStyle/>
          <a:p>
            <a:r>
              <a:rPr lang="fr-FR" dirty="0"/>
              <a:t>HDR Reconstruction</a:t>
            </a:r>
          </a:p>
          <a:p>
            <a:pPr lvl="1"/>
            <a:r>
              <a:rPr lang="fr-FR" sz="2100" dirty="0" err="1"/>
              <a:t>Weighted</a:t>
            </a:r>
            <a:r>
              <a:rPr lang="fr-FR" sz="2100" dirty="0"/>
              <a:t> </a:t>
            </a:r>
            <a:r>
              <a:rPr lang="fr-FR" sz="2100" dirty="0" err="1"/>
              <a:t>average</a:t>
            </a:r>
            <a:r>
              <a:rPr lang="fr-FR" sz="2100" dirty="0"/>
              <a:t> </a:t>
            </a:r>
          </a:p>
          <a:p>
            <a:pPr lvl="1"/>
            <a:r>
              <a:rPr lang="fr-FR" sz="2100" dirty="0" err="1"/>
              <a:t>Exposure</a:t>
            </a:r>
            <a:r>
              <a:rPr lang="fr-FR" sz="2100" dirty="0"/>
              <a:t> fusion </a:t>
            </a:r>
            <a:r>
              <a:rPr lang="fr-FR" sz="1050" dirty="0"/>
              <a:t>[Mertens07]</a:t>
            </a:r>
          </a:p>
          <a:p>
            <a:pPr lvl="1"/>
            <a:endParaRPr lang="fr-FR" sz="2100" dirty="0"/>
          </a:p>
        </p:txBody>
      </p:sp>
      <p:pic>
        <p:nvPicPr>
          <p:cNvPr id="13" name="Picture 2" descr="D:\Disque dur\Master INS3I\M2\Stage_M2\Images\Images-sources\ImagesHDR\Boat\aligned\aligned_0.bmp"/>
          <p:cNvPicPr>
            <a:picLocks noChangeAspect="1" noChangeArrowheads="1"/>
          </p:cNvPicPr>
          <p:nvPr/>
        </p:nvPicPr>
        <p:blipFill>
          <a:blip r:embed="rId3" cstate="print"/>
          <a:srcRect/>
          <a:stretch>
            <a:fillRect/>
          </a:stretch>
        </p:blipFill>
        <p:spPr bwMode="auto">
          <a:xfrm>
            <a:off x="6225857" y="3372022"/>
            <a:ext cx="858551" cy="762789"/>
          </a:xfrm>
          <a:prstGeom prst="rect">
            <a:avLst/>
          </a:prstGeom>
          <a:noFill/>
        </p:spPr>
      </p:pic>
      <p:pic>
        <p:nvPicPr>
          <p:cNvPr id="14" name="Picture 7" descr="D:\Disque dur\Master INS3I\M2\Stage_M2\Images\Images-sources\ImagesHDR\Boat\aligned\aligned_1.bmp"/>
          <p:cNvPicPr>
            <a:picLocks noChangeAspect="1" noChangeArrowheads="1"/>
          </p:cNvPicPr>
          <p:nvPr/>
        </p:nvPicPr>
        <p:blipFill>
          <a:blip r:embed="rId4" cstate="print"/>
          <a:srcRect/>
          <a:stretch>
            <a:fillRect/>
          </a:stretch>
        </p:blipFill>
        <p:spPr bwMode="auto">
          <a:xfrm>
            <a:off x="5351303" y="3372024"/>
            <a:ext cx="858551" cy="762788"/>
          </a:xfrm>
          <a:prstGeom prst="rect">
            <a:avLst/>
          </a:prstGeom>
          <a:noFill/>
        </p:spPr>
      </p:pic>
      <p:pic>
        <p:nvPicPr>
          <p:cNvPr id="15" name="Picture 8" descr="D:\Disque dur\Master INS3I\M2\Stage_M2\Images\Images-sources\ImagesHDR\Boat\aligned\aligned_2.bmp"/>
          <p:cNvPicPr>
            <a:picLocks noChangeAspect="1" noChangeArrowheads="1"/>
          </p:cNvPicPr>
          <p:nvPr/>
        </p:nvPicPr>
        <p:blipFill>
          <a:blip r:embed="rId5" cstate="print"/>
          <a:srcRect/>
          <a:stretch>
            <a:fillRect/>
          </a:stretch>
        </p:blipFill>
        <p:spPr bwMode="auto">
          <a:xfrm>
            <a:off x="4476749" y="3372024"/>
            <a:ext cx="858551" cy="762788"/>
          </a:xfrm>
          <a:prstGeom prst="rect">
            <a:avLst/>
          </a:prstGeom>
          <a:noFill/>
        </p:spPr>
      </p:pic>
      <p:pic>
        <p:nvPicPr>
          <p:cNvPr id="16" name="Picture 9" descr="D:\Disque dur\Master INS3I\M2\Stage_M2\Images\Images-sources\ImagesHDR\Boat\aligned\aligned_3.bmp"/>
          <p:cNvPicPr>
            <a:picLocks noChangeAspect="1" noChangeArrowheads="1"/>
          </p:cNvPicPr>
          <p:nvPr/>
        </p:nvPicPr>
        <p:blipFill>
          <a:blip r:embed="rId6" cstate="print"/>
          <a:srcRect/>
          <a:stretch>
            <a:fillRect/>
          </a:stretch>
        </p:blipFill>
        <p:spPr bwMode="auto">
          <a:xfrm>
            <a:off x="3602194" y="3372024"/>
            <a:ext cx="858551" cy="762788"/>
          </a:xfrm>
          <a:prstGeom prst="rect">
            <a:avLst/>
          </a:prstGeom>
          <a:noFill/>
        </p:spPr>
      </p:pic>
      <p:pic>
        <p:nvPicPr>
          <p:cNvPr id="17" name="Picture 10" descr="D:\Disque dur\Master INS3I\M2\Stage_M2\Images\Images-sources\ImagesHDR\Boat\aligned\aligned_4.bmp"/>
          <p:cNvPicPr>
            <a:picLocks noChangeAspect="1" noChangeArrowheads="1"/>
          </p:cNvPicPr>
          <p:nvPr/>
        </p:nvPicPr>
        <p:blipFill>
          <a:blip r:embed="rId7" cstate="print"/>
          <a:srcRect/>
          <a:stretch>
            <a:fillRect/>
          </a:stretch>
        </p:blipFill>
        <p:spPr bwMode="auto">
          <a:xfrm>
            <a:off x="2727639" y="3372022"/>
            <a:ext cx="858551" cy="762789"/>
          </a:xfrm>
          <a:prstGeom prst="rect">
            <a:avLst/>
          </a:prstGeom>
          <a:noFill/>
        </p:spPr>
      </p:pic>
      <p:pic>
        <p:nvPicPr>
          <p:cNvPr id="18" name="Picture 13"/>
          <p:cNvPicPr>
            <a:picLocks noChangeAspect="1" noChangeArrowheads="1"/>
          </p:cNvPicPr>
          <p:nvPr/>
        </p:nvPicPr>
        <p:blipFill>
          <a:blip r:embed="rId8" cstate="print"/>
          <a:srcRect/>
          <a:stretch>
            <a:fillRect/>
          </a:stretch>
        </p:blipFill>
        <p:spPr bwMode="auto">
          <a:xfrm>
            <a:off x="4399016" y="4594457"/>
            <a:ext cx="1014017" cy="762789"/>
          </a:xfrm>
          <a:prstGeom prst="rect">
            <a:avLst/>
          </a:prstGeom>
          <a:noFill/>
          <a:ln w="9525">
            <a:noFill/>
            <a:miter lim="800000"/>
            <a:headEnd/>
            <a:tailEnd/>
          </a:ln>
          <a:effectLst/>
        </p:spPr>
      </p:pic>
      <p:cxnSp>
        <p:nvCxnSpPr>
          <p:cNvPr id="19" name="Connecteur droit avec flèche 18"/>
          <p:cNvCxnSpPr>
            <a:stCxn id="13" idx="2"/>
            <a:endCxn id="18" idx="0"/>
          </p:cNvCxnSpPr>
          <p:nvPr/>
        </p:nvCxnSpPr>
        <p:spPr>
          <a:xfrm flipH="1">
            <a:off x="4906023" y="4134812"/>
            <a:ext cx="1749108" cy="459646"/>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cxnSp>
        <p:nvCxnSpPr>
          <p:cNvPr id="28" name="Connecteur droit avec flèche 27"/>
          <p:cNvCxnSpPr>
            <a:stCxn id="14" idx="2"/>
            <a:endCxn id="18" idx="0"/>
          </p:cNvCxnSpPr>
          <p:nvPr/>
        </p:nvCxnSpPr>
        <p:spPr>
          <a:xfrm flipH="1">
            <a:off x="4906026" y="4134812"/>
            <a:ext cx="874555" cy="459646"/>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cxnSp>
        <p:nvCxnSpPr>
          <p:cNvPr id="29" name="Connecteur droit avec flèche 28"/>
          <p:cNvCxnSpPr>
            <a:stCxn id="15" idx="2"/>
            <a:endCxn id="18" idx="0"/>
          </p:cNvCxnSpPr>
          <p:nvPr/>
        </p:nvCxnSpPr>
        <p:spPr>
          <a:xfrm>
            <a:off x="4906023" y="4134812"/>
            <a:ext cx="0" cy="459646"/>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cxnSp>
        <p:nvCxnSpPr>
          <p:cNvPr id="31" name="Connecteur droit avec flèche 30"/>
          <p:cNvCxnSpPr>
            <a:stCxn id="16" idx="2"/>
            <a:endCxn id="18" idx="0"/>
          </p:cNvCxnSpPr>
          <p:nvPr/>
        </p:nvCxnSpPr>
        <p:spPr>
          <a:xfrm>
            <a:off x="4031471" y="4134812"/>
            <a:ext cx="874555" cy="459646"/>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cxnSp>
        <p:nvCxnSpPr>
          <p:cNvPr id="34" name="Connecteur droit avec flèche 33"/>
          <p:cNvCxnSpPr>
            <a:stCxn id="17" idx="2"/>
            <a:endCxn id="18" idx="0"/>
          </p:cNvCxnSpPr>
          <p:nvPr/>
        </p:nvCxnSpPr>
        <p:spPr>
          <a:xfrm>
            <a:off x="3156913" y="4134812"/>
            <a:ext cx="1749110" cy="459646"/>
          </a:xfrm>
          <a:prstGeom prst="straightConnector1">
            <a:avLst/>
          </a:prstGeom>
          <a:ln>
            <a:solidFill>
              <a:schemeClr val="accent3"/>
            </a:solidFill>
            <a:tailEnd type="arrow"/>
          </a:ln>
        </p:spPr>
        <p:style>
          <a:lnRef idx="3">
            <a:schemeClr val="accent3"/>
          </a:lnRef>
          <a:fillRef idx="0">
            <a:schemeClr val="accent3"/>
          </a:fillRef>
          <a:effectRef idx="2">
            <a:schemeClr val="accent3"/>
          </a:effectRef>
          <a:fontRef idx="minor">
            <a:schemeClr val="tx1"/>
          </a:fontRef>
        </p:style>
      </p:cxnSp>
      <p:sp>
        <p:nvSpPr>
          <p:cNvPr id="1030" name="ZoneTexte 1029"/>
          <p:cNvSpPr txBox="1"/>
          <p:nvPr/>
        </p:nvSpPr>
        <p:spPr>
          <a:xfrm>
            <a:off x="1942404" y="3511043"/>
            <a:ext cx="769230" cy="507831"/>
          </a:xfrm>
          <a:prstGeom prst="rect">
            <a:avLst/>
          </a:prstGeom>
          <a:noFill/>
        </p:spPr>
        <p:txBody>
          <a:bodyPr wrap="square" rtlCol="0">
            <a:spAutoFit/>
          </a:bodyPr>
          <a:lstStyle/>
          <a:p>
            <a:pPr algn="ctr"/>
            <a:r>
              <a:rPr lang="fr-FR" sz="1350" dirty="0"/>
              <a:t>LDR input </a:t>
            </a:r>
          </a:p>
        </p:txBody>
      </p:sp>
      <p:sp>
        <p:nvSpPr>
          <p:cNvPr id="40" name="ZoneTexte 39"/>
          <p:cNvSpPr txBox="1"/>
          <p:nvPr/>
        </p:nvSpPr>
        <p:spPr>
          <a:xfrm>
            <a:off x="3583251" y="4733478"/>
            <a:ext cx="769230" cy="507831"/>
          </a:xfrm>
          <a:prstGeom prst="rect">
            <a:avLst/>
          </a:prstGeom>
          <a:noFill/>
        </p:spPr>
        <p:txBody>
          <a:bodyPr wrap="square" rtlCol="0">
            <a:spAutoFit/>
          </a:bodyPr>
          <a:lstStyle/>
          <a:p>
            <a:pPr algn="ctr"/>
            <a:r>
              <a:rPr lang="fr-FR" sz="1350" dirty="0"/>
              <a:t>HDR output </a:t>
            </a:r>
          </a:p>
        </p:txBody>
      </p:sp>
      <p:grpSp>
        <p:nvGrpSpPr>
          <p:cNvPr id="20" name="Groupe 19"/>
          <p:cNvGrpSpPr/>
          <p:nvPr/>
        </p:nvGrpSpPr>
        <p:grpSpPr>
          <a:xfrm>
            <a:off x="7167501" y="1969907"/>
            <a:ext cx="3399977" cy="1883829"/>
            <a:chOff x="85270" y="1235242"/>
            <a:chExt cx="9177853" cy="5085184"/>
          </a:xfrm>
        </p:grpSpPr>
        <p:cxnSp>
          <p:nvCxnSpPr>
            <p:cNvPr id="21" name="Straight Arrow Connector 23"/>
            <p:cNvCxnSpPr>
              <a:stCxn id="76" idx="3"/>
              <a:endCxn id="62" idx="1"/>
            </p:cNvCxnSpPr>
            <p:nvPr/>
          </p:nvCxnSpPr>
          <p:spPr>
            <a:xfrm>
              <a:off x="2181406" y="3777834"/>
              <a:ext cx="87842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2" name="Group 63"/>
            <p:cNvGrpSpPr/>
            <p:nvPr/>
          </p:nvGrpSpPr>
          <p:grpSpPr>
            <a:xfrm>
              <a:off x="85270" y="1235242"/>
              <a:ext cx="2190393" cy="5085184"/>
              <a:chOff x="85270" y="0"/>
              <a:chExt cx="2190393" cy="5085184"/>
            </a:xfrm>
          </p:grpSpPr>
          <p:sp>
            <p:nvSpPr>
              <p:cNvPr id="70" name="Rectangle 69"/>
              <p:cNvSpPr/>
              <p:nvPr/>
            </p:nvSpPr>
            <p:spPr>
              <a:xfrm>
                <a:off x="406358" y="620688"/>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0</a:t>
                </a:r>
              </a:p>
            </p:txBody>
          </p:sp>
          <p:sp>
            <p:nvSpPr>
              <p:cNvPr id="71" name="Rectangle 70"/>
              <p:cNvSpPr/>
              <p:nvPr/>
            </p:nvSpPr>
            <p:spPr>
              <a:xfrm>
                <a:off x="406358" y="2132856"/>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i</a:t>
                </a:r>
              </a:p>
            </p:txBody>
          </p:sp>
          <p:sp>
            <p:nvSpPr>
              <p:cNvPr id="72" name="Rectangle 71"/>
              <p:cNvSpPr/>
              <p:nvPr/>
            </p:nvSpPr>
            <p:spPr>
              <a:xfrm>
                <a:off x="406358" y="3645024"/>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n</a:t>
                </a:r>
              </a:p>
            </p:txBody>
          </p:sp>
          <p:grpSp>
            <p:nvGrpSpPr>
              <p:cNvPr id="73" name="Group 13"/>
              <p:cNvGrpSpPr/>
              <p:nvPr/>
            </p:nvGrpSpPr>
            <p:grpSpPr>
              <a:xfrm>
                <a:off x="1127575" y="1710329"/>
                <a:ext cx="45719" cy="350519"/>
                <a:chOff x="4549141" y="1124744"/>
                <a:chExt cx="45719" cy="350519"/>
              </a:xfrm>
              <a:solidFill>
                <a:schemeClr val="tx1"/>
              </a:solidFill>
            </p:grpSpPr>
            <p:sp>
              <p:nvSpPr>
                <p:cNvPr id="80" name="Oval 10"/>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81" name="Oval 11"/>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82" name="Oval 12"/>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grpSp>
            <p:nvGrpSpPr>
              <p:cNvPr id="74" name="Group 14"/>
              <p:cNvGrpSpPr/>
              <p:nvPr/>
            </p:nvGrpSpPr>
            <p:grpSpPr>
              <a:xfrm>
                <a:off x="1127575" y="3222497"/>
                <a:ext cx="45719" cy="350519"/>
                <a:chOff x="4549141" y="1124744"/>
                <a:chExt cx="45719" cy="350519"/>
              </a:xfrm>
              <a:solidFill>
                <a:schemeClr val="tx1"/>
              </a:solidFill>
            </p:grpSpPr>
            <p:sp>
              <p:nvSpPr>
                <p:cNvPr id="77" name="Oval 15"/>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8" name="Oval 16"/>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79" name="Oval 17"/>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sp>
            <p:nvSpPr>
              <p:cNvPr id="75" name="TextBox 21"/>
              <p:cNvSpPr txBox="1"/>
              <p:nvPr/>
            </p:nvSpPr>
            <p:spPr>
              <a:xfrm>
                <a:off x="85270" y="0"/>
                <a:ext cx="2190393" cy="747728"/>
              </a:xfrm>
              <a:prstGeom prst="rect">
                <a:avLst/>
              </a:prstGeom>
              <a:noFill/>
            </p:spPr>
            <p:txBody>
              <a:bodyPr wrap="none" rtlCol="0">
                <a:spAutoFit/>
              </a:bodyPr>
              <a:lstStyle/>
              <a:p>
                <a:pPr algn="ctr"/>
                <a:r>
                  <a:rPr lang="en-US" sz="600" dirty="0"/>
                  <a:t>Set of differently </a:t>
                </a:r>
                <a:br>
                  <a:rPr lang="en-US" sz="600" dirty="0"/>
                </a:br>
                <a:r>
                  <a:rPr lang="en-US" sz="600" dirty="0"/>
                  <a:t>exposed images</a:t>
                </a:r>
              </a:p>
            </p:txBody>
          </p:sp>
          <p:sp>
            <p:nvSpPr>
              <p:cNvPr id="76" name="Rectangle 75"/>
              <p:cNvSpPr/>
              <p:nvPr/>
            </p:nvSpPr>
            <p:spPr>
              <a:xfrm>
                <a:off x="93174" y="0"/>
                <a:ext cx="2088232" cy="508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23" name="Group 65"/>
            <p:cNvGrpSpPr/>
            <p:nvPr/>
          </p:nvGrpSpPr>
          <p:grpSpPr>
            <a:xfrm>
              <a:off x="3059832" y="1235242"/>
              <a:ext cx="3069972" cy="5085184"/>
              <a:chOff x="3059832" y="0"/>
              <a:chExt cx="3069972" cy="5085184"/>
            </a:xfrm>
          </p:grpSpPr>
          <p:sp>
            <p:nvSpPr>
              <p:cNvPr id="45" name="Rectangle 44"/>
              <p:cNvSpPr/>
              <p:nvPr/>
            </p:nvSpPr>
            <p:spPr>
              <a:xfrm>
                <a:off x="3203848" y="1268760"/>
                <a:ext cx="1512168" cy="10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0</a:t>
                </a:r>
              </a:p>
            </p:txBody>
          </p:sp>
          <p:sp>
            <p:nvSpPr>
              <p:cNvPr id="46" name="Rectangle 45"/>
              <p:cNvSpPr/>
              <p:nvPr/>
            </p:nvSpPr>
            <p:spPr>
              <a:xfrm>
                <a:off x="3995936" y="2132856"/>
                <a:ext cx="1512168" cy="10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i</a:t>
                </a:r>
              </a:p>
            </p:txBody>
          </p:sp>
          <p:sp>
            <p:nvSpPr>
              <p:cNvPr id="47" name="Rectangle 46"/>
              <p:cNvSpPr/>
              <p:nvPr/>
            </p:nvSpPr>
            <p:spPr>
              <a:xfrm>
                <a:off x="4499992" y="2924944"/>
                <a:ext cx="1512168" cy="1008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I</a:t>
                </a:r>
                <a:r>
                  <a:rPr lang="en-US" sz="600" baseline="-25000" dirty="0">
                    <a:solidFill>
                      <a:schemeClr val="tx1"/>
                    </a:solidFill>
                  </a:rPr>
                  <a:t>n</a:t>
                </a:r>
              </a:p>
            </p:txBody>
          </p:sp>
          <p:grpSp>
            <p:nvGrpSpPr>
              <p:cNvPr id="48" name="Group 26"/>
              <p:cNvGrpSpPr/>
              <p:nvPr/>
            </p:nvGrpSpPr>
            <p:grpSpPr>
              <a:xfrm rot="-2520000">
                <a:off x="3819304" y="2319159"/>
                <a:ext cx="45719" cy="350519"/>
                <a:chOff x="4549141" y="1124744"/>
                <a:chExt cx="45719" cy="350519"/>
              </a:xfrm>
              <a:solidFill>
                <a:schemeClr val="tx1"/>
              </a:solidFill>
            </p:grpSpPr>
            <p:sp>
              <p:nvSpPr>
                <p:cNvPr id="67" name="Oval 27"/>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68" name="Oval 28"/>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69" name="Oval 29"/>
                <p:cNvSpPr/>
                <p:nvPr/>
              </p:nvSpPr>
              <p:spPr>
                <a:xfrm rot="21060000">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grpSp>
            <p:nvGrpSpPr>
              <p:cNvPr id="49" name="Group 37"/>
              <p:cNvGrpSpPr/>
              <p:nvPr/>
            </p:nvGrpSpPr>
            <p:grpSpPr>
              <a:xfrm rot="-2520000">
                <a:off x="4323359" y="3183256"/>
                <a:ext cx="45719" cy="350519"/>
                <a:chOff x="4549141" y="1124744"/>
                <a:chExt cx="45719" cy="350519"/>
              </a:xfrm>
              <a:solidFill>
                <a:schemeClr val="tx1"/>
              </a:solidFill>
            </p:grpSpPr>
            <p:sp>
              <p:nvSpPr>
                <p:cNvPr id="64" name="Oval 38"/>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65" name="Oval 39"/>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66" name="Oval 40"/>
                <p:cNvSpPr/>
                <p:nvPr/>
              </p:nvSpPr>
              <p:spPr>
                <a:xfrm rot="21060000">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cxnSp>
            <p:nvCxnSpPr>
              <p:cNvPr id="50" name="Straight Connector 44"/>
              <p:cNvCxnSpPr/>
              <p:nvPr/>
            </p:nvCxnSpPr>
            <p:spPr>
              <a:xfrm>
                <a:off x="3923928" y="1772816"/>
                <a:ext cx="360040" cy="3600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46"/>
              <p:cNvCxnSpPr/>
              <p:nvPr/>
            </p:nvCxnSpPr>
            <p:spPr>
              <a:xfrm>
                <a:off x="4644008" y="2564904"/>
                <a:ext cx="360040" cy="3600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48"/>
              <p:cNvCxnSpPr/>
              <p:nvPr/>
            </p:nvCxnSpPr>
            <p:spPr>
              <a:xfrm>
                <a:off x="5420840" y="3356992"/>
                <a:ext cx="360040" cy="3600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3" name="Oval 50"/>
              <p:cNvSpPr/>
              <p:nvPr/>
            </p:nvSpPr>
            <p:spPr>
              <a:xfrm>
                <a:off x="3923928" y="177281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54" name="Oval 51"/>
              <p:cNvSpPr/>
              <p:nvPr/>
            </p:nvSpPr>
            <p:spPr>
              <a:xfrm>
                <a:off x="4644008" y="256490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55" name="Oval 52"/>
              <p:cNvSpPr/>
              <p:nvPr/>
            </p:nvSpPr>
            <p:spPr>
              <a:xfrm>
                <a:off x="5420840" y="335699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56" name="TextBox 53"/>
              <p:cNvSpPr txBox="1"/>
              <p:nvPr/>
            </p:nvSpPr>
            <p:spPr>
              <a:xfrm>
                <a:off x="3923927" y="1547499"/>
                <a:ext cx="636953" cy="498485"/>
              </a:xfrm>
              <a:prstGeom prst="rect">
                <a:avLst/>
              </a:prstGeom>
              <a:noFill/>
            </p:spPr>
            <p:txBody>
              <a:bodyPr wrap="none" rtlCol="0">
                <a:spAutoFit/>
              </a:bodyPr>
              <a:lstStyle/>
              <a:p>
                <a:r>
                  <a:rPr lang="en-US" sz="600" dirty="0"/>
                  <a:t>P</a:t>
                </a:r>
              </a:p>
            </p:txBody>
          </p:sp>
          <p:sp>
            <p:nvSpPr>
              <p:cNvPr id="57" name="TextBox 54"/>
              <p:cNvSpPr txBox="1"/>
              <p:nvPr/>
            </p:nvSpPr>
            <p:spPr>
              <a:xfrm>
                <a:off x="4716016" y="2348877"/>
                <a:ext cx="636953" cy="498485"/>
              </a:xfrm>
              <a:prstGeom prst="rect">
                <a:avLst/>
              </a:prstGeom>
              <a:noFill/>
            </p:spPr>
            <p:txBody>
              <a:bodyPr wrap="none" rtlCol="0">
                <a:spAutoFit/>
              </a:bodyPr>
              <a:lstStyle/>
              <a:p>
                <a:r>
                  <a:rPr lang="en-US" sz="600" dirty="0"/>
                  <a:t>P</a:t>
                </a:r>
              </a:p>
            </p:txBody>
          </p:sp>
          <p:sp>
            <p:nvSpPr>
              <p:cNvPr id="58" name="TextBox 55"/>
              <p:cNvSpPr txBox="1"/>
              <p:nvPr/>
            </p:nvSpPr>
            <p:spPr>
              <a:xfrm>
                <a:off x="5492851" y="3140967"/>
                <a:ext cx="636953" cy="498485"/>
              </a:xfrm>
              <a:prstGeom prst="rect">
                <a:avLst/>
              </a:prstGeom>
              <a:noFill/>
            </p:spPr>
            <p:txBody>
              <a:bodyPr wrap="none" rtlCol="0">
                <a:spAutoFit/>
              </a:bodyPr>
              <a:lstStyle/>
              <a:p>
                <a:r>
                  <a:rPr lang="en-US" sz="600" dirty="0"/>
                  <a:t>P</a:t>
                </a:r>
              </a:p>
            </p:txBody>
          </p:sp>
          <p:sp>
            <p:nvSpPr>
              <p:cNvPr id="59" name="TextBox 58"/>
              <p:cNvSpPr txBox="1"/>
              <p:nvPr/>
            </p:nvSpPr>
            <p:spPr>
              <a:xfrm>
                <a:off x="3419871" y="1844823"/>
                <a:ext cx="874947" cy="436175"/>
              </a:xfrm>
              <a:prstGeom prst="rect">
                <a:avLst/>
              </a:prstGeom>
              <a:noFill/>
            </p:spPr>
            <p:txBody>
              <a:bodyPr wrap="none" rtlCol="0">
                <a:spAutoFit/>
              </a:bodyPr>
              <a:lstStyle/>
              <a:p>
                <a:r>
                  <a:rPr lang="en-US" sz="450" dirty="0"/>
                  <a:t>(i</a:t>
                </a:r>
                <a:r>
                  <a:rPr lang="en-US" sz="450" baseline="-25000" dirty="0"/>
                  <a:t>0</a:t>
                </a:r>
                <a:r>
                  <a:rPr lang="en-US" sz="450" dirty="0"/>
                  <a:t>,j</a:t>
                </a:r>
                <a:r>
                  <a:rPr lang="en-US" sz="450" baseline="-25000" dirty="0"/>
                  <a:t>0</a:t>
                </a:r>
                <a:r>
                  <a:rPr lang="en-US" sz="450" dirty="0"/>
                  <a:t>)</a:t>
                </a:r>
              </a:p>
            </p:txBody>
          </p:sp>
          <p:sp>
            <p:nvSpPr>
              <p:cNvPr id="60" name="TextBox 59"/>
              <p:cNvSpPr txBox="1"/>
              <p:nvPr/>
            </p:nvSpPr>
            <p:spPr>
              <a:xfrm>
                <a:off x="4211960" y="2636910"/>
                <a:ext cx="805713" cy="436175"/>
              </a:xfrm>
              <a:prstGeom prst="rect">
                <a:avLst/>
              </a:prstGeom>
              <a:noFill/>
            </p:spPr>
            <p:txBody>
              <a:bodyPr wrap="none" rtlCol="0">
                <a:spAutoFit/>
              </a:bodyPr>
              <a:lstStyle/>
              <a:p>
                <a:r>
                  <a:rPr lang="en-US" sz="450" dirty="0"/>
                  <a:t>(</a:t>
                </a:r>
                <a:r>
                  <a:rPr lang="en-US" sz="450" dirty="0" err="1"/>
                  <a:t>i</a:t>
                </a:r>
                <a:r>
                  <a:rPr lang="en-US" sz="450" baseline="-25000" dirty="0" err="1"/>
                  <a:t>i</a:t>
                </a:r>
                <a:r>
                  <a:rPr lang="en-US" sz="450" dirty="0" err="1"/>
                  <a:t>,j</a:t>
                </a:r>
                <a:r>
                  <a:rPr lang="en-US" sz="450" baseline="-25000" dirty="0" err="1"/>
                  <a:t>i</a:t>
                </a:r>
                <a:r>
                  <a:rPr lang="en-US" sz="450" dirty="0"/>
                  <a:t>)</a:t>
                </a:r>
              </a:p>
            </p:txBody>
          </p:sp>
          <p:sp>
            <p:nvSpPr>
              <p:cNvPr id="61" name="TextBox 60"/>
              <p:cNvSpPr txBox="1"/>
              <p:nvPr/>
            </p:nvSpPr>
            <p:spPr>
              <a:xfrm>
                <a:off x="4932040" y="3429002"/>
                <a:ext cx="866293" cy="436175"/>
              </a:xfrm>
              <a:prstGeom prst="rect">
                <a:avLst/>
              </a:prstGeom>
              <a:noFill/>
            </p:spPr>
            <p:txBody>
              <a:bodyPr wrap="none" rtlCol="0">
                <a:spAutoFit/>
              </a:bodyPr>
              <a:lstStyle/>
              <a:p>
                <a:r>
                  <a:rPr lang="en-US" sz="450" dirty="0"/>
                  <a:t>(</a:t>
                </a:r>
                <a:r>
                  <a:rPr lang="en-US" sz="450" dirty="0" err="1"/>
                  <a:t>i</a:t>
                </a:r>
                <a:r>
                  <a:rPr lang="en-US" sz="450" baseline="-25000" dirty="0" err="1"/>
                  <a:t>n</a:t>
                </a:r>
                <a:r>
                  <a:rPr lang="en-US" sz="450" dirty="0" err="1"/>
                  <a:t>,j</a:t>
                </a:r>
                <a:r>
                  <a:rPr lang="en-US" sz="450" baseline="-25000" dirty="0" err="1"/>
                  <a:t>n</a:t>
                </a:r>
                <a:r>
                  <a:rPr lang="en-US" sz="450" dirty="0"/>
                  <a:t>)</a:t>
                </a:r>
              </a:p>
            </p:txBody>
          </p:sp>
          <p:sp>
            <p:nvSpPr>
              <p:cNvPr id="62" name="Rectangle 61"/>
              <p:cNvSpPr/>
              <p:nvPr/>
            </p:nvSpPr>
            <p:spPr>
              <a:xfrm>
                <a:off x="3059832" y="0"/>
                <a:ext cx="3024336" cy="5085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63" name="TextBox 64"/>
              <p:cNvSpPr txBox="1"/>
              <p:nvPr/>
            </p:nvSpPr>
            <p:spPr>
              <a:xfrm>
                <a:off x="3059832" y="0"/>
                <a:ext cx="3024336" cy="498485"/>
              </a:xfrm>
              <a:prstGeom prst="rect">
                <a:avLst/>
              </a:prstGeom>
              <a:noFill/>
            </p:spPr>
            <p:txBody>
              <a:bodyPr wrap="square" rtlCol="0">
                <a:spAutoFit/>
              </a:bodyPr>
              <a:lstStyle/>
              <a:p>
                <a:pPr algn="ctr"/>
                <a:r>
                  <a:rPr lang="en-US" sz="600" dirty="0"/>
                  <a:t>Matching/Registration</a:t>
                </a:r>
              </a:p>
            </p:txBody>
          </p:sp>
        </p:grpSp>
        <p:grpSp>
          <p:nvGrpSpPr>
            <p:cNvPr id="24" name="Group 66"/>
            <p:cNvGrpSpPr/>
            <p:nvPr/>
          </p:nvGrpSpPr>
          <p:grpSpPr>
            <a:xfrm>
              <a:off x="6696271" y="1235242"/>
              <a:ext cx="2566852" cy="5085184"/>
              <a:chOff x="-158819" y="0"/>
              <a:chExt cx="2566852" cy="5085184"/>
            </a:xfrm>
          </p:grpSpPr>
          <p:sp>
            <p:nvSpPr>
              <p:cNvPr id="27" name="Rectangle 26"/>
              <p:cNvSpPr/>
              <p:nvPr/>
            </p:nvSpPr>
            <p:spPr>
              <a:xfrm>
                <a:off x="406358" y="620688"/>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E</a:t>
                </a:r>
                <a:r>
                  <a:rPr lang="en-US" sz="600" baseline="-25000" dirty="0">
                    <a:solidFill>
                      <a:schemeClr val="tx1"/>
                    </a:solidFill>
                  </a:rPr>
                  <a:t>0</a:t>
                </a:r>
              </a:p>
            </p:txBody>
          </p:sp>
          <p:sp>
            <p:nvSpPr>
              <p:cNvPr id="30" name="Rectangle 29"/>
              <p:cNvSpPr/>
              <p:nvPr/>
            </p:nvSpPr>
            <p:spPr>
              <a:xfrm>
                <a:off x="406358" y="2132856"/>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err="1">
                    <a:solidFill>
                      <a:schemeClr val="tx1"/>
                    </a:solidFill>
                  </a:rPr>
                  <a:t>E</a:t>
                </a:r>
                <a:r>
                  <a:rPr lang="en-US" sz="600" baseline="-25000" dirty="0" err="1">
                    <a:solidFill>
                      <a:schemeClr val="tx1"/>
                    </a:solidFill>
                  </a:rPr>
                  <a:t>i</a:t>
                </a:r>
                <a:endParaRPr lang="en-US" sz="600" baseline="-25000" dirty="0">
                  <a:solidFill>
                    <a:schemeClr val="tx1"/>
                  </a:solidFill>
                </a:endParaRPr>
              </a:p>
            </p:txBody>
          </p:sp>
          <p:sp>
            <p:nvSpPr>
              <p:cNvPr id="32" name="Rectangle 31"/>
              <p:cNvSpPr/>
              <p:nvPr/>
            </p:nvSpPr>
            <p:spPr>
              <a:xfrm>
                <a:off x="406358" y="3645024"/>
                <a:ext cx="1512168"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dirty="0">
                    <a:solidFill>
                      <a:schemeClr val="tx1"/>
                    </a:solidFill>
                  </a:rPr>
                  <a:t>E</a:t>
                </a:r>
                <a:r>
                  <a:rPr lang="en-US" sz="600" baseline="-25000" dirty="0">
                    <a:solidFill>
                      <a:schemeClr val="tx1"/>
                    </a:solidFill>
                  </a:rPr>
                  <a:t>n</a:t>
                </a:r>
              </a:p>
            </p:txBody>
          </p:sp>
          <p:grpSp>
            <p:nvGrpSpPr>
              <p:cNvPr id="33" name="Group 13"/>
              <p:cNvGrpSpPr/>
              <p:nvPr/>
            </p:nvGrpSpPr>
            <p:grpSpPr>
              <a:xfrm>
                <a:off x="1127575" y="1710329"/>
                <a:ext cx="45719" cy="350519"/>
                <a:chOff x="4549141" y="1124744"/>
                <a:chExt cx="45719" cy="350519"/>
              </a:xfrm>
              <a:solidFill>
                <a:schemeClr val="tx1"/>
              </a:solidFill>
            </p:grpSpPr>
            <p:sp>
              <p:nvSpPr>
                <p:cNvPr id="42" name="Oval 77"/>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43" name="Oval 78"/>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44" name="Oval 79"/>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grpSp>
            <p:nvGrpSpPr>
              <p:cNvPr id="35" name="Group 14"/>
              <p:cNvGrpSpPr/>
              <p:nvPr/>
            </p:nvGrpSpPr>
            <p:grpSpPr>
              <a:xfrm>
                <a:off x="1127575" y="3222497"/>
                <a:ext cx="45719" cy="350519"/>
                <a:chOff x="4549141" y="1124744"/>
                <a:chExt cx="45719" cy="350519"/>
              </a:xfrm>
              <a:solidFill>
                <a:schemeClr val="tx1"/>
              </a:solidFill>
            </p:grpSpPr>
            <p:sp>
              <p:nvSpPr>
                <p:cNvPr id="38" name="Oval 74"/>
                <p:cNvSpPr/>
                <p:nvPr/>
              </p:nvSpPr>
              <p:spPr>
                <a:xfrm>
                  <a:off x="4549141" y="11247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39" name="Oval 75"/>
                <p:cNvSpPr/>
                <p:nvPr/>
              </p:nvSpPr>
              <p:spPr>
                <a:xfrm>
                  <a:off x="4549141" y="12771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sp>
              <p:nvSpPr>
                <p:cNvPr id="41" name="Oval 76"/>
                <p:cNvSpPr/>
                <p:nvPr/>
              </p:nvSpPr>
              <p:spPr>
                <a:xfrm>
                  <a:off x="4549141" y="1429544"/>
                  <a:ext cx="45719"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chemeClr val="tx1"/>
                    </a:solidFill>
                  </a:endParaRPr>
                </a:p>
              </p:txBody>
            </p:sp>
          </p:grpSp>
          <p:sp>
            <p:nvSpPr>
              <p:cNvPr id="36" name="TextBox 72"/>
              <p:cNvSpPr txBox="1"/>
              <p:nvPr/>
            </p:nvSpPr>
            <p:spPr>
              <a:xfrm>
                <a:off x="-158819" y="0"/>
                <a:ext cx="2566852" cy="498485"/>
              </a:xfrm>
              <a:prstGeom prst="rect">
                <a:avLst/>
              </a:prstGeom>
              <a:noFill/>
            </p:spPr>
            <p:txBody>
              <a:bodyPr wrap="none" rtlCol="0">
                <a:spAutoFit/>
              </a:bodyPr>
              <a:lstStyle/>
              <a:p>
                <a:pPr algn="ctr"/>
                <a:r>
                  <a:rPr lang="en-US" sz="600" dirty="0"/>
                  <a:t>HDR Reconstruction </a:t>
                </a:r>
              </a:p>
            </p:txBody>
          </p:sp>
          <p:sp>
            <p:nvSpPr>
              <p:cNvPr id="37" name="Rectangle 36"/>
              <p:cNvSpPr/>
              <p:nvPr/>
            </p:nvSpPr>
            <p:spPr>
              <a:xfrm>
                <a:off x="93174" y="0"/>
                <a:ext cx="2088232" cy="508518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cxnSp>
          <p:nvCxnSpPr>
            <p:cNvPr id="25" name="Straight Arrow Connector 82"/>
            <p:cNvCxnSpPr>
              <a:stCxn id="62" idx="3"/>
              <a:endCxn id="37" idx="1"/>
            </p:cNvCxnSpPr>
            <p:nvPr/>
          </p:nvCxnSpPr>
          <p:spPr>
            <a:xfrm>
              <a:off x="6084168" y="3777834"/>
              <a:ext cx="864096" cy="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65636" y="3244334"/>
              <a:ext cx="1177845" cy="498485"/>
            </a:xfrm>
            <a:prstGeom prst="rect">
              <a:avLst/>
            </a:prstGeom>
          </p:spPr>
          <p:txBody>
            <a:bodyPr wrap="none">
              <a:spAutoFit/>
            </a:bodyPr>
            <a:lstStyle/>
            <a:p>
              <a:r>
                <a:rPr lang="fr-FR" sz="600" dirty="0"/>
                <a:t>Image </a:t>
              </a:r>
              <a:endParaRPr lang="en-US" sz="600" dirty="0"/>
            </a:p>
          </p:txBody>
        </p:sp>
      </p:grpSp>
    </p:spTree>
    <p:extLst>
      <p:ext uri="{BB962C8B-B14F-4D97-AF65-F5344CB8AC3E}">
        <p14:creationId xmlns:p14="http://schemas.microsoft.com/office/powerpoint/2010/main" val="2284103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Multiview</a:t>
            </a:r>
            <a:r>
              <a:rPr lang="fr-FR" dirty="0"/>
              <a:t> acquisition </a:t>
            </a:r>
            <a:r>
              <a:rPr lang="fr-FR" sz="2025" dirty="0">
                <a:solidFill>
                  <a:prstClr val="black">
                    <a:lumMod val="75000"/>
                    <a:lumOff val="25000"/>
                  </a:prstClr>
                </a:solidFill>
              </a:rPr>
              <a:t>[BONNARD 12]</a:t>
            </a:r>
            <a:endParaRPr lang="fr-FR" dirty="0"/>
          </a:p>
        </p:txBody>
      </p:sp>
      <p:sp>
        <p:nvSpPr>
          <p:cNvPr id="21" name="Accolade fermante 20"/>
          <p:cNvSpPr/>
          <p:nvPr/>
        </p:nvSpPr>
        <p:spPr>
          <a:xfrm rot="5400000">
            <a:off x="5801318" y="-101198"/>
            <a:ext cx="589364" cy="5840058"/>
          </a:xfrm>
          <a:prstGeom prst="rightBrace">
            <a:avLst>
              <a:gd name="adj1" fmla="val 58458"/>
              <a:gd name="adj2" fmla="val 5000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350"/>
          </a:p>
        </p:txBody>
      </p:sp>
      <p:sp>
        <p:nvSpPr>
          <p:cNvPr id="24" name="Croix 23"/>
          <p:cNvSpPr/>
          <p:nvPr/>
        </p:nvSpPr>
        <p:spPr>
          <a:xfrm>
            <a:off x="5881686" y="1897096"/>
            <a:ext cx="428628" cy="428628"/>
          </a:xfrm>
          <a:prstGeom prst="plus">
            <a:avLst>
              <a:gd name="adj" fmla="val 40238"/>
            </a:avLst>
          </a:prstGeom>
          <a:solidFill>
            <a:schemeClr val="accent3">
              <a:lumMod val="75000"/>
            </a:schemeClr>
          </a:solidFill>
          <a:ln>
            <a:solidFill>
              <a:schemeClr val="accent3">
                <a:lumMod val="7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sz="1350"/>
          </a:p>
        </p:txBody>
      </p:sp>
      <p:pic>
        <p:nvPicPr>
          <p:cNvPr id="25" name="Espace réservé du contenu 6" descr="imagefiltre.jpg"/>
          <p:cNvPicPr>
            <a:picLocks noChangeAspect="1"/>
          </p:cNvPicPr>
          <p:nvPr/>
        </p:nvPicPr>
        <p:blipFill>
          <a:blip r:embed="rId3" cstate="print"/>
          <a:stretch>
            <a:fillRect/>
          </a:stretch>
        </p:blipFill>
        <p:spPr>
          <a:xfrm>
            <a:off x="7543222" y="1612610"/>
            <a:ext cx="1330141" cy="997606"/>
          </a:xfrm>
          <a:prstGeom prst="rect">
            <a:avLst/>
          </a:prstGeom>
        </p:spPr>
      </p:pic>
      <p:sp>
        <p:nvSpPr>
          <p:cNvPr id="34" name="ZoneTexte 33"/>
          <p:cNvSpPr txBox="1"/>
          <p:nvPr/>
        </p:nvSpPr>
        <p:spPr>
          <a:xfrm>
            <a:off x="3015237" y="5143512"/>
            <a:ext cx="910835" cy="300082"/>
          </a:xfrm>
          <a:prstGeom prst="rect">
            <a:avLst/>
          </a:prstGeom>
          <a:noFill/>
        </p:spPr>
        <p:txBody>
          <a:bodyPr wrap="square" rtlCol="0">
            <a:spAutoFit/>
          </a:bodyPr>
          <a:lstStyle/>
          <a:p>
            <a:pPr algn="ctr"/>
            <a:r>
              <a:rPr lang="fr-FR" sz="1350" dirty="0"/>
              <a:t>d = 0.3</a:t>
            </a:r>
          </a:p>
        </p:txBody>
      </p:sp>
      <p:sp>
        <p:nvSpPr>
          <p:cNvPr id="35" name="ZoneTexte 34"/>
          <p:cNvSpPr txBox="1"/>
          <p:nvPr/>
        </p:nvSpPr>
        <p:spPr>
          <a:xfrm>
            <a:off x="4569014" y="5143512"/>
            <a:ext cx="910835" cy="300082"/>
          </a:xfrm>
          <a:prstGeom prst="rect">
            <a:avLst/>
          </a:prstGeom>
          <a:noFill/>
        </p:spPr>
        <p:txBody>
          <a:bodyPr wrap="square" rtlCol="0">
            <a:spAutoFit/>
          </a:bodyPr>
          <a:lstStyle/>
          <a:p>
            <a:pPr algn="ctr"/>
            <a:r>
              <a:rPr lang="fr-FR" sz="1350" dirty="0"/>
              <a:t>d = 0.6</a:t>
            </a:r>
          </a:p>
        </p:txBody>
      </p:sp>
      <p:sp>
        <p:nvSpPr>
          <p:cNvPr id="36" name="ZoneTexte 35"/>
          <p:cNvSpPr txBox="1"/>
          <p:nvPr/>
        </p:nvSpPr>
        <p:spPr>
          <a:xfrm>
            <a:off x="3818915" y="5143512"/>
            <a:ext cx="910835" cy="300082"/>
          </a:xfrm>
          <a:prstGeom prst="rect">
            <a:avLst/>
          </a:prstGeom>
          <a:noFill/>
        </p:spPr>
        <p:txBody>
          <a:bodyPr wrap="square" rtlCol="0">
            <a:spAutoFit/>
          </a:bodyPr>
          <a:lstStyle/>
          <a:p>
            <a:pPr algn="ctr"/>
            <a:r>
              <a:rPr lang="fr-FR" sz="1350" dirty="0"/>
              <a:t>d = 0.9</a:t>
            </a:r>
          </a:p>
        </p:txBody>
      </p:sp>
      <p:sp>
        <p:nvSpPr>
          <p:cNvPr id="37" name="ZoneTexte 36"/>
          <p:cNvSpPr txBox="1"/>
          <p:nvPr/>
        </p:nvSpPr>
        <p:spPr>
          <a:xfrm>
            <a:off x="5479848" y="5143512"/>
            <a:ext cx="750099" cy="300082"/>
          </a:xfrm>
          <a:prstGeom prst="rect">
            <a:avLst/>
          </a:prstGeom>
          <a:noFill/>
        </p:spPr>
        <p:txBody>
          <a:bodyPr wrap="square" rtlCol="0">
            <a:spAutoFit/>
          </a:bodyPr>
          <a:lstStyle/>
          <a:p>
            <a:pPr algn="ctr"/>
            <a:r>
              <a:rPr lang="fr-FR" sz="1350" dirty="0"/>
              <a:t>d =0</a:t>
            </a:r>
          </a:p>
        </p:txBody>
      </p:sp>
      <p:sp>
        <p:nvSpPr>
          <p:cNvPr id="38" name="ZoneTexte 37"/>
          <p:cNvSpPr txBox="1"/>
          <p:nvPr/>
        </p:nvSpPr>
        <p:spPr>
          <a:xfrm>
            <a:off x="6980046" y="5134405"/>
            <a:ext cx="910835" cy="300082"/>
          </a:xfrm>
          <a:prstGeom prst="rect">
            <a:avLst/>
          </a:prstGeom>
          <a:noFill/>
        </p:spPr>
        <p:txBody>
          <a:bodyPr wrap="square" rtlCol="0">
            <a:spAutoFit/>
          </a:bodyPr>
          <a:lstStyle/>
          <a:p>
            <a:pPr algn="ctr"/>
            <a:r>
              <a:rPr lang="fr-FR" sz="1350" dirty="0"/>
              <a:t>d = 0.3</a:t>
            </a:r>
          </a:p>
        </p:txBody>
      </p:sp>
      <p:sp>
        <p:nvSpPr>
          <p:cNvPr id="39" name="ZoneTexte 38"/>
          <p:cNvSpPr txBox="1"/>
          <p:nvPr/>
        </p:nvSpPr>
        <p:spPr>
          <a:xfrm>
            <a:off x="7730145" y="5134405"/>
            <a:ext cx="910835" cy="300082"/>
          </a:xfrm>
          <a:prstGeom prst="rect">
            <a:avLst/>
          </a:prstGeom>
          <a:noFill/>
        </p:spPr>
        <p:txBody>
          <a:bodyPr wrap="square" rtlCol="0">
            <a:spAutoFit/>
          </a:bodyPr>
          <a:lstStyle/>
          <a:p>
            <a:pPr algn="ctr"/>
            <a:r>
              <a:rPr lang="fr-FR" sz="1350" dirty="0"/>
              <a:t>d = 0.9</a:t>
            </a:r>
          </a:p>
        </p:txBody>
      </p:sp>
      <p:sp>
        <p:nvSpPr>
          <p:cNvPr id="40" name="ZoneTexte 39"/>
          <p:cNvSpPr txBox="1"/>
          <p:nvPr/>
        </p:nvSpPr>
        <p:spPr>
          <a:xfrm>
            <a:off x="8533823" y="5134405"/>
            <a:ext cx="910835" cy="300082"/>
          </a:xfrm>
          <a:prstGeom prst="rect">
            <a:avLst/>
          </a:prstGeom>
          <a:noFill/>
        </p:spPr>
        <p:txBody>
          <a:bodyPr wrap="square" rtlCol="0">
            <a:spAutoFit/>
          </a:bodyPr>
          <a:lstStyle/>
          <a:p>
            <a:pPr algn="ctr"/>
            <a:r>
              <a:rPr lang="fr-FR" sz="1350" dirty="0"/>
              <a:t>d = 0.6</a:t>
            </a:r>
          </a:p>
        </p:txBody>
      </p:sp>
      <p:sp>
        <p:nvSpPr>
          <p:cNvPr id="41" name="ZoneTexte 40"/>
          <p:cNvSpPr txBox="1"/>
          <p:nvPr/>
        </p:nvSpPr>
        <p:spPr>
          <a:xfrm>
            <a:off x="6283526" y="5143512"/>
            <a:ext cx="750099" cy="300082"/>
          </a:xfrm>
          <a:prstGeom prst="rect">
            <a:avLst/>
          </a:prstGeom>
          <a:noFill/>
        </p:spPr>
        <p:txBody>
          <a:bodyPr wrap="square" rtlCol="0">
            <a:spAutoFit/>
          </a:bodyPr>
          <a:lstStyle/>
          <a:p>
            <a:pPr algn="ctr"/>
            <a:r>
              <a:rPr lang="fr-FR" sz="1350" dirty="0"/>
              <a:t>d =0</a:t>
            </a:r>
          </a:p>
        </p:txBody>
      </p:sp>
      <p:sp>
        <p:nvSpPr>
          <p:cNvPr id="42" name="ZoneTexte 41"/>
          <p:cNvSpPr txBox="1"/>
          <p:nvPr/>
        </p:nvSpPr>
        <p:spPr>
          <a:xfrm>
            <a:off x="7113992" y="3902101"/>
            <a:ext cx="2411009" cy="507831"/>
          </a:xfrm>
          <a:prstGeom prst="rect">
            <a:avLst/>
          </a:prstGeom>
          <a:noFill/>
        </p:spPr>
        <p:txBody>
          <a:bodyPr wrap="square" rtlCol="0">
            <a:spAutoFit/>
          </a:bodyPr>
          <a:lstStyle/>
          <a:p>
            <a:r>
              <a:rPr lang="fr-FR" sz="1350" dirty="0"/>
              <a:t>Real </a:t>
            </a:r>
            <a:r>
              <a:rPr lang="fr-FR" sz="1350" dirty="0" err="1"/>
              <a:t>exposure</a:t>
            </a:r>
            <a:r>
              <a:rPr lang="fr-FR" sz="1350" dirty="0"/>
              <a:t> time = 40 ms</a:t>
            </a:r>
          </a:p>
        </p:txBody>
      </p:sp>
      <p:sp>
        <p:nvSpPr>
          <p:cNvPr id="43" name="Flèche droite 42"/>
          <p:cNvSpPr/>
          <p:nvPr/>
        </p:nvSpPr>
        <p:spPr>
          <a:xfrm rot="5400000">
            <a:off x="5828109" y="3676089"/>
            <a:ext cx="535785" cy="482207"/>
          </a:xfrm>
          <a:prstGeom prst="rightArrow">
            <a:avLst/>
          </a:prstGeom>
          <a:solidFill>
            <a:schemeClr val="accent3">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sz="1350"/>
          </a:p>
        </p:txBody>
      </p:sp>
      <p:sp>
        <p:nvSpPr>
          <p:cNvPr id="44" name="ZoneTexte 43"/>
          <p:cNvSpPr txBox="1"/>
          <p:nvPr/>
        </p:nvSpPr>
        <p:spPr>
          <a:xfrm>
            <a:off x="4325837" y="3110975"/>
            <a:ext cx="3523385" cy="507831"/>
          </a:xfrm>
          <a:prstGeom prst="rect">
            <a:avLst/>
          </a:prstGeom>
          <a:noFill/>
        </p:spPr>
        <p:txBody>
          <a:bodyPr wrap="square" rtlCol="0">
            <a:spAutoFit/>
          </a:bodyPr>
          <a:lstStyle/>
          <a:p>
            <a:pPr algn="ctr"/>
            <a:r>
              <a:rPr lang="en-US" sz="1350" dirty="0"/>
              <a:t>Simultaneous acquisition of several exposures from different viewpoints</a:t>
            </a:r>
            <a:endParaRPr lang="fr-FR" sz="1350" dirty="0"/>
          </a:p>
        </p:txBody>
      </p:sp>
      <p:pic>
        <p:nvPicPr>
          <p:cNvPr id="4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339617" y="1598353"/>
            <a:ext cx="1622260" cy="1026114"/>
          </a:xfrm>
          <a:prstGeom prst="rect">
            <a:avLst/>
          </a:prstGeom>
          <a:noFill/>
          <a:ln w="9525">
            <a:noFill/>
            <a:miter lim="800000"/>
            <a:headEnd/>
            <a:tailEnd/>
          </a:ln>
        </p:spPr>
      </p:pic>
      <p:pic>
        <p:nvPicPr>
          <p:cNvPr id="47" name="Picture 17" descr="E:\presentation\SPIE\images\ima_10_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2235" y="4293096"/>
            <a:ext cx="143541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48" name="Picture 16" descr="E:\presentation\SPIE\images\ima_5_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9859" y="4293096"/>
            <a:ext cx="143541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49" name="Picture 15" descr="E:\presentation\SPIE\images\ima_20_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97485" y="4293096"/>
            <a:ext cx="143541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50" name="Picture 14" descr="E:\presentation\SPIE\images\ima_40_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5110" y="4293096"/>
            <a:ext cx="143541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51" name="Picture 13" descr="E:\presentation\SPIE\images\ima_40_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92735" y="4293096"/>
            <a:ext cx="143541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52" name="Picture 12" descr="E:\presentation\SPIE\images\ima_10_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90360" y="4293096"/>
            <a:ext cx="143541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53" name="Picture 11" descr="E:\presentation\SPIE\images\ima_5_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87986" y="4293096"/>
            <a:ext cx="143541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54" name="Picture 10" descr="E:\presentation\SPIE\images\ima_20_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85611" y="4293096"/>
            <a:ext cx="143541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ZoneTexte 2"/>
              <p:cNvSpPr txBox="1"/>
              <p:nvPr/>
            </p:nvSpPr>
            <p:spPr>
              <a:xfrm>
                <a:off x="7315192" y="5528266"/>
                <a:ext cx="1913157" cy="507831"/>
              </a:xfrm>
              <a:prstGeom prst="rect">
                <a:avLst/>
              </a:prstGeom>
              <a:noFill/>
            </p:spPr>
            <p:txBody>
              <a:bodyPr wrap="square" rtlCol="0">
                <a:spAutoFit/>
              </a:bodyPr>
              <a:lstStyle/>
              <a:p>
                <a14:m>
                  <m:oMath xmlns:m="http://schemas.openxmlformats.org/officeDocument/2006/math">
                    <m:r>
                      <a:rPr lang="fr-FR" sz="1350" i="1">
                        <a:latin typeface="Cambria Math"/>
                        <a:ea typeface="Cambria Math"/>
                      </a:rPr>
                      <m:t>∆</m:t>
                    </m:r>
                    <m:r>
                      <a:rPr lang="fr-FR" sz="1350" i="1">
                        <a:latin typeface="Cambria Math"/>
                        <a:ea typeface="Cambria Math"/>
                      </a:rPr>
                      <m:t>𝑡</m:t>
                    </m:r>
                    <m:r>
                      <a:rPr lang="fr-FR" sz="1350" dirty="0">
                        <a:latin typeface="Cambria Math"/>
                      </a:rPr>
                      <m:t>≈</m:t>
                    </m:r>
                  </m:oMath>
                </a14:m>
                <a:r>
                  <a:rPr lang="fr-FR" sz="1350" dirty="0"/>
                  <a:t> 40, 20, 10 or 5 ms</a:t>
                </a:r>
              </a:p>
            </p:txBody>
          </p:sp>
        </mc:Choice>
        <mc:Fallback xmlns="">
          <p:sp>
            <p:nvSpPr>
              <p:cNvPr id="3" name="ZoneTexte 2"/>
              <p:cNvSpPr txBox="1">
                <a:spLocks noRot="1" noChangeAspect="1" noMove="1" noResize="1" noEditPoints="1" noAdjustHandles="1" noChangeArrowheads="1" noChangeShapeType="1" noTextEdit="1"/>
              </p:cNvSpPr>
              <p:nvPr/>
            </p:nvSpPr>
            <p:spPr>
              <a:xfrm>
                <a:off x="7315192" y="5528266"/>
                <a:ext cx="1913157" cy="507831"/>
              </a:xfrm>
              <a:prstGeom prst="rect">
                <a:avLst/>
              </a:prstGeom>
              <a:blipFill>
                <a:blip r:embed="rId13"/>
                <a:stretch>
                  <a:fillRect l="-955" t="-3614" b="-10843"/>
                </a:stretch>
              </a:blipFill>
            </p:spPr>
            <p:txBody>
              <a:bodyPr/>
              <a:lstStyle/>
              <a:p>
                <a:r>
                  <a:rPr lang="fr-FR">
                    <a:noFill/>
                  </a:rPr>
                  <a:t> </a:t>
                </a:r>
              </a:p>
            </p:txBody>
          </p:sp>
        </mc:Fallback>
      </mc:AlternateContent>
    </p:spTree>
    <p:extLst>
      <p:ext uri="{BB962C8B-B14F-4D97-AF65-F5344CB8AC3E}">
        <p14:creationId xmlns:p14="http://schemas.microsoft.com/office/powerpoint/2010/main" val="14115299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Pixel </a:t>
            </a:r>
            <a:r>
              <a:rPr lang="fr-FR" dirty="0" err="1"/>
              <a:t>matching</a:t>
            </a:r>
            <a:r>
              <a:rPr lang="fr-FR" dirty="0"/>
              <a:t> </a:t>
            </a:r>
            <a:r>
              <a:rPr lang="fr-FR" sz="2025" dirty="0">
                <a:solidFill>
                  <a:prstClr val="black">
                    <a:lumMod val="75000"/>
                    <a:lumOff val="25000"/>
                  </a:prstClr>
                </a:solidFill>
              </a:rPr>
              <a:t>[BONNARD 12]</a:t>
            </a:r>
            <a:endParaRPr lang="fr-FR" dirty="0"/>
          </a:p>
        </p:txBody>
      </p:sp>
      <p:sp>
        <p:nvSpPr>
          <p:cNvPr id="3" name="Espace réservé du contenu 2"/>
          <p:cNvSpPr>
            <a:spLocks noGrp="1"/>
          </p:cNvSpPr>
          <p:nvPr>
            <p:ph idx="1"/>
          </p:nvPr>
        </p:nvSpPr>
        <p:spPr/>
        <p:txBody>
          <a:bodyPr/>
          <a:lstStyle/>
          <a:p>
            <a:r>
              <a:rPr lang="fr-FR" dirty="0"/>
              <a:t>Use of </a:t>
            </a:r>
            <a:r>
              <a:rPr lang="fr-FR" dirty="0" err="1"/>
              <a:t>disparity</a:t>
            </a:r>
            <a:endParaRPr lang="fr-FR" dirty="0"/>
          </a:p>
        </p:txBody>
      </p:sp>
      <p:grpSp>
        <p:nvGrpSpPr>
          <p:cNvPr id="4" name="Groupe 3"/>
          <p:cNvGrpSpPr/>
          <p:nvPr/>
        </p:nvGrpSpPr>
        <p:grpSpPr>
          <a:xfrm>
            <a:off x="2531604" y="2834934"/>
            <a:ext cx="7128792" cy="810000"/>
            <a:chOff x="-180528" y="4725264"/>
            <a:chExt cx="9505056" cy="1080000"/>
          </a:xfrm>
        </p:grpSpPr>
        <p:pic>
          <p:nvPicPr>
            <p:cNvPr id="5" name="Picture 7" descr="J:\Travail\Images\Camera\2012\Juillet\acqui-16-07-12\ima_10_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0643" y="4725264"/>
              <a:ext cx="1913885" cy="108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6" name="Picture 9" descr="J:\Travail\Images\Camera\2012\Juillet\acqui-16-07-12\ima_5_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6190" y="4725264"/>
              <a:ext cx="1913885" cy="108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7" name="Picture 8" descr="J:\Travail\Images\Camera\2012\Juillet\acqui-16-07-12\ima_20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1737" y="4725264"/>
              <a:ext cx="1913885" cy="108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8" name="Picture 6" descr="J:\Travail\Images\Camera\2012\Juillet\acqui-16-07-12\ima_40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7284" y="4725264"/>
              <a:ext cx="1913885" cy="108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9" name="Picture 5" descr="J:\Travail\Images\Camera\2012\Juillet\acqui-16-07-12\ima_40_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72831" y="4725264"/>
              <a:ext cx="1913885" cy="108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10" name="Picture 4" descr="J:\Travail\Images\Camera\2012\Juillet\acqui-16-07-12\ima_10_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88378" y="4725264"/>
              <a:ext cx="1913885" cy="108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11" name="Picture 3" descr="J:\Travail\Images\Camera\2012\Juillet\acqui-16-07-12\ima_5_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3925" y="4725264"/>
              <a:ext cx="1913885" cy="108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12" name="Picture 2" descr="J:\Travail\Images\Camera\2012\Juillet\acqui-16-07-12\ima_20_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528" y="4725264"/>
              <a:ext cx="1913885" cy="108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13" name="Connecteur droit avec flèche 12"/>
          <p:cNvCxnSpPr/>
          <p:nvPr/>
        </p:nvCxnSpPr>
        <p:spPr>
          <a:xfrm>
            <a:off x="3071664" y="3050868"/>
            <a:ext cx="2646294" cy="1227410"/>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14" name="Connecteur droit avec flèche 13"/>
          <p:cNvCxnSpPr/>
          <p:nvPr/>
        </p:nvCxnSpPr>
        <p:spPr>
          <a:xfrm>
            <a:off x="3881757" y="3050871"/>
            <a:ext cx="1845476" cy="1199636"/>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15" name="Connecteur droit avec flèche 14"/>
          <p:cNvCxnSpPr/>
          <p:nvPr/>
        </p:nvCxnSpPr>
        <p:spPr>
          <a:xfrm>
            <a:off x="4691847" y="3050871"/>
            <a:ext cx="1035386" cy="1199636"/>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p:nvPr/>
        </p:nvCxnSpPr>
        <p:spPr>
          <a:xfrm>
            <a:off x="5447929" y="3050868"/>
            <a:ext cx="301689" cy="1188132"/>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p:nvPr/>
        </p:nvCxnSpPr>
        <p:spPr>
          <a:xfrm flipH="1">
            <a:off x="5749618" y="3050868"/>
            <a:ext cx="537131" cy="1188132"/>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p:nvPr/>
        </p:nvCxnSpPr>
        <p:spPr>
          <a:xfrm flipH="1">
            <a:off x="5749618" y="3050868"/>
            <a:ext cx="1318491" cy="1188132"/>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p:nvPr/>
        </p:nvCxnSpPr>
        <p:spPr>
          <a:xfrm flipH="1">
            <a:off x="5749621" y="3050868"/>
            <a:ext cx="2154421" cy="1188132"/>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p:nvPr/>
        </p:nvCxnSpPr>
        <p:spPr>
          <a:xfrm flipH="1">
            <a:off x="5717959" y="3050868"/>
            <a:ext cx="2996561" cy="1227410"/>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grpSp>
        <p:nvGrpSpPr>
          <p:cNvPr id="21" name="Groupe 20"/>
          <p:cNvGrpSpPr/>
          <p:nvPr/>
        </p:nvGrpSpPr>
        <p:grpSpPr>
          <a:xfrm>
            <a:off x="5361786" y="3914964"/>
            <a:ext cx="1365390" cy="1242138"/>
            <a:chOff x="3593048" y="2492896"/>
            <a:chExt cx="1820520" cy="1656184"/>
          </a:xfrm>
        </p:grpSpPr>
        <p:grpSp>
          <p:nvGrpSpPr>
            <p:cNvPr id="22" name="Groupe 89"/>
            <p:cNvGrpSpPr/>
            <p:nvPr/>
          </p:nvGrpSpPr>
          <p:grpSpPr>
            <a:xfrm>
              <a:off x="3593048" y="2492896"/>
              <a:ext cx="1820520" cy="1656184"/>
              <a:chOff x="3975616" y="2492896"/>
              <a:chExt cx="1820520" cy="1656184"/>
            </a:xfrm>
          </p:grpSpPr>
          <p:grpSp>
            <p:nvGrpSpPr>
              <p:cNvPr id="53" name="Groupe 41"/>
              <p:cNvGrpSpPr/>
              <p:nvPr/>
            </p:nvGrpSpPr>
            <p:grpSpPr>
              <a:xfrm>
                <a:off x="4427984" y="2924944"/>
                <a:ext cx="1224136" cy="366586"/>
                <a:chOff x="1763688" y="1628800"/>
                <a:chExt cx="4176464" cy="1008112"/>
              </a:xfrm>
            </p:grpSpPr>
            <p:sp>
              <p:nvSpPr>
                <p:cNvPr id="56" name="Ellipse 55"/>
                <p:cNvSpPr/>
                <p:nvPr/>
              </p:nvSpPr>
              <p:spPr>
                <a:xfrm>
                  <a:off x="2627784"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7" name="Ellipse 56"/>
                <p:cNvSpPr/>
                <p:nvPr/>
              </p:nvSpPr>
              <p:spPr>
                <a:xfrm>
                  <a:off x="3059832"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8" name="Ellipse 57"/>
                <p:cNvSpPr/>
                <p:nvPr/>
              </p:nvSpPr>
              <p:spPr>
                <a:xfrm>
                  <a:off x="3491880"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9" name="Ellipse 58"/>
                <p:cNvSpPr/>
                <p:nvPr/>
              </p:nvSpPr>
              <p:spPr>
                <a:xfrm>
                  <a:off x="3923928"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0" name="Ellipse 59"/>
                <p:cNvSpPr/>
                <p:nvPr/>
              </p:nvSpPr>
              <p:spPr>
                <a:xfrm>
                  <a:off x="2627784"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1" name="Ellipse 60"/>
                <p:cNvSpPr/>
                <p:nvPr/>
              </p:nvSpPr>
              <p:spPr>
                <a:xfrm>
                  <a:off x="3059832"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2" name="Ellipse 61"/>
                <p:cNvSpPr/>
                <p:nvPr/>
              </p:nvSpPr>
              <p:spPr>
                <a:xfrm>
                  <a:off x="3491880"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3" name="Ellipse 62"/>
                <p:cNvSpPr/>
                <p:nvPr/>
              </p:nvSpPr>
              <p:spPr>
                <a:xfrm>
                  <a:off x="3923928"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4" name="Ellipse 63"/>
                <p:cNvSpPr/>
                <p:nvPr/>
              </p:nvSpPr>
              <p:spPr>
                <a:xfrm>
                  <a:off x="2627784"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5" name="Ellipse 64"/>
                <p:cNvSpPr/>
                <p:nvPr/>
              </p:nvSpPr>
              <p:spPr>
                <a:xfrm>
                  <a:off x="3059832"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6" name="Ellipse 65"/>
                <p:cNvSpPr/>
                <p:nvPr/>
              </p:nvSpPr>
              <p:spPr>
                <a:xfrm>
                  <a:off x="3491880"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7" name="Ellipse 66"/>
                <p:cNvSpPr/>
                <p:nvPr/>
              </p:nvSpPr>
              <p:spPr>
                <a:xfrm>
                  <a:off x="3923928"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8" name="Ellipse 67"/>
                <p:cNvSpPr/>
                <p:nvPr/>
              </p:nvSpPr>
              <p:spPr>
                <a:xfrm>
                  <a:off x="4355976"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9" name="Ellipse 68"/>
                <p:cNvSpPr/>
                <p:nvPr/>
              </p:nvSpPr>
              <p:spPr>
                <a:xfrm>
                  <a:off x="4788024"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0" name="Ellipse 69"/>
                <p:cNvSpPr/>
                <p:nvPr/>
              </p:nvSpPr>
              <p:spPr>
                <a:xfrm>
                  <a:off x="5220072"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1" name="Ellipse 70"/>
                <p:cNvSpPr/>
                <p:nvPr/>
              </p:nvSpPr>
              <p:spPr>
                <a:xfrm>
                  <a:off x="5652120"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2" name="Ellipse 71"/>
                <p:cNvSpPr/>
                <p:nvPr/>
              </p:nvSpPr>
              <p:spPr>
                <a:xfrm>
                  <a:off x="4355976"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3" name="Ellipse 72"/>
                <p:cNvSpPr/>
                <p:nvPr/>
              </p:nvSpPr>
              <p:spPr>
                <a:xfrm>
                  <a:off x="4788024"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4" name="Ellipse 73"/>
                <p:cNvSpPr/>
                <p:nvPr/>
              </p:nvSpPr>
              <p:spPr>
                <a:xfrm>
                  <a:off x="5220072"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5" name="Ellipse 74"/>
                <p:cNvSpPr/>
                <p:nvPr/>
              </p:nvSpPr>
              <p:spPr>
                <a:xfrm>
                  <a:off x="5652120"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6" name="Ellipse 75"/>
                <p:cNvSpPr/>
                <p:nvPr/>
              </p:nvSpPr>
              <p:spPr>
                <a:xfrm>
                  <a:off x="4355976"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7" name="Ellipse 76"/>
                <p:cNvSpPr/>
                <p:nvPr/>
              </p:nvSpPr>
              <p:spPr>
                <a:xfrm>
                  <a:off x="4788024"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8" name="Ellipse 77"/>
                <p:cNvSpPr/>
                <p:nvPr/>
              </p:nvSpPr>
              <p:spPr>
                <a:xfrm>
                  <a:off x="5220072"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9" name="Ellipse 78"/>
                <p:cNvSpPr/>
                <p:nvPr/>
              </p:nvSpPr>
              <p:spPr>
                <a:xfrm>
                  <a:off x="5652120"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80" name="Ellipse 79"/>
                <p:cNvSpPr/>
                <p:nvPr/>
              </p:nvSpPr>
              <p:spPr>
                <a:xfrm>
                  <a:off x="1763688" y="1628800"/>
                  <a:ext cx="288032" cy="288032"/>
                </a:xfrm>
                <a:prstGeom prst="ellipse">
                  <a:avLst/>
                </a:prstGeom>
                <a:solidFill>
                  <a:srgbClr val="FF0000"/>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81" name="Ellipse 80"/>
                <p:cNvSpPr/>
                <p:nvPr/>
              </p:nvSpPr>
              <p:spPr>
                <a:xfrm>
                  <a:off x="2195736"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82" name="Ellipse 81"/>
                <p:cNvSpPr/>
                <p:nvPr/>
              </p:nvSpPr>
              <p:spPr>
                <a:xfrm>
                  <a:off x="1763688"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83" name="Ellipse 82"/>
                <p:cNvSpPr/>
                <p:nvPr/>
              </p:nvSpPr>
              <p:spPr>
                <a:xfrm>
                  <a:off x="2195736"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84" name="Ellipse 83"/>
                <p:cNvSpPr/>
                <p:nvPr/>
              </p:nvSpPr>
              <p:spPr>
                <a:xfrm>
                  <a:off x="1763688"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85" name="Ellipse 84"/>
                <p:cNvSpPr/>
                <p:nvPr/>
              </p:nvSpPr>
              <p:spPr>
                <a:xfrm>
                  <a:off x="2195736"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grpSp>
          <p:sp>
            <p:nvSpPr>
              <p:cNvPr id="54" name="Rectangle 53"/>
              <p:cNvSpPr/>
              <p:nvPr/>
            </p:nvSpPr>
            <p:spPr>
              <a:xfrm>
                <a:off x="3975616" y="2564904"/>
                <a:ext cx="513389" cy="400109"/>
              </a:xfrm>
              <a:prstGeom prst="rect">
                <a:avLst/>
              </a:prstGeom>
            </p:spPr>
            <p:txBody>
              <a:bodyPr wrap="none">
                <a:spAutoFit/>
              </a:bodyPr>
              <a:lstStyle/>
              <a:p>
                <a:r>
                  <a:rPr lang="fr-FR" sz="1350" dirty="0">
                    <a:latin typeface="Lucida Calligraphy" pitchFamily="66" charset="0"/>
                  </a:rPr>
                  <a:t>M</a:t>
                </a:r>
                <a:endParaRPr lang="fr-FR" sz="1350" dirty="0"/>
              </a:p>
            </p:txBody>
          </p:sp>
          <p:sp>
            <p:nvSpPr>
              <p:cNvPr id="55" name="Ellipse 54"/>
              <p:cNvSpPr/>
              <p:nvPr/>
            </p:nvSpPr>
            <p:spPr>
              <a:xfrm>
                <a:off x="4211960" y="2492896"/>
                <a:ext cx="1584176" cy="165618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350"/>
              </a:p>
            </p:txBody>
          </p:sp>
        </p:grpSp>
        <p:sp>
          <p:nvSpPr>
            <p:cNvPr id="23" name="Ellipse 22"/>
            <p:cNvSpPr/>
            <p:nvPr/>
          </p:nvSpPr>
          <p:spPr>
            <a:xfrm>
              <a:off x="4303108"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4" name="Ellipse 23"/>
            <p:cNvSpPr/>
            <p:nvPr/>
          </p:nvSpPr>
          <p:spPr>
            <a:xfrm>
              <a:off x="4429742"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5" name="Ellipse 24"/>
            <p:cNvSpPr/>
            <p:nvPr/>
          </p:nvSpPr>
          <p:spPr>
            <a:xfrm>
              <a:off x="4556377"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6" name="Ellipse 25"/>
            <p:cNvSpPr/>
            <p:nvPr/>
          </p:nvSpPr>
          <p:spPr>
            <a:xfrm>
              <a:off x="4683012"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7" name="Ellipse 26"/>
            <p:cNvSpPr/>
            <p:nvPr/>
          </p:nvSpPr>
          <p:spPr>
            <a:xfrm>
              <a:off x="4303108"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8" name="Ellipse 27"/>
            <p:cNvSpPr/>
            <p:nvPr/>
          </p:nvSpPr>
          <p:spPr>
            <a:xfrm>
              <a:off x="4429742"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9" name="Ellipse 28"/>
            <p:cNvSpPr/>
            <p:nvPr/>
          </p:nvSpPr>
          <p:spPr>
            <a:xfrm>
              <a:off x="4556377"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0" name="Ellipse 29"/>
            <p:cNvSpPr/>
            <p:nvPr/>
          </p:nvSpPr>
          <p:spPr>
            <a:xfrm>
              <a:off x="4683012"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1" name="Ellipse 30"/>
            <p:cNvSpPr/>
            <p:nvPr/>
          </p:nvSpPr>
          <p:spPr>
            <a:xfrm>
              <a:off x="4303108"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2" name="Ellipse 31"/>
            <p:cNvSpPr/>
            <p:nvPr/>
          </p:nvSpPr>
          <p:spPr>
            <a:xfrm>
              <a:off x="4429742"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3" name="Ellipse 32"/>
            <p:cNvSpPr/>
            <p:nvPr/>
          </p:nvSpPr>
          <p:spPr>
            <a:xfrm>
              <a:off x="4556377"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4" name="Ellipse 33"/>
            <p:cNvSpPr/>
            <p:nvPr/>
          </p:nvSpPr>
          <p:spPr>
            <a:xfrm>
              <a:off x="4683012"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5" name="Ellipse 34"/>
            <p:cNvSpPr/>
            <p:nvPr/>
          </p:nvSpPr>
          <p:spPr>
            <a:xfrm>
              <a:off x="4809647"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6" name="Ellipse 35"/>
            <p:cNvSpPr/>
            <p:nvPr/>
          </p:nvSpPr>
          <p:spPr>
            <a:xfrm>
              <a:off x="4936281"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7" name="Ellipse 36"/>
            <p:cNvSpPr/>
            <p:nvPr/>
          </p:nvSpPr>
          <p:spPr>
            <a:xfrm>
              <a:off x="5062916"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8" name="Ellipse 37"/>
            <p:cNvSpPr/>
            <p:nvPr/>
          </p:nvSpPr>
          <p:spPr>
            <a:xfrm>
              <a:off x="5189551"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9" name="Ellipse 38"/>
            <p:cNvSpPr/>
            <p:nvPr/>
          </p:nvSpPr>
          <p:spPr>
            <a:xfrm>
              <a:off x="4809647"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0" name="Ellipse 39"/>
            <p:cNvSpPr/>
            <p:nvPr/>
          </p:nvSpPr>
          <p:spPr>
            <a:xfrm>
              <a:off x="4936281"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1" name="Ellipse 40"/>
            <p:cNvSpPr/>
            <p:nvPr/>
          </p:nvSpPr>
          <p:spPr>
            <a:xfrm>
              <a:off x="5062916"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2" name="Ellipse 41"/>
            <p:cNvSpPr/>
            <p:nvPr/>
          </p:nvSpPr>
          <p:spPr>
            <a:xfrm>
              <a:off x="5189551"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3" name="Ellipse 42"/>
            <p:cNvSpPr/>
            <p:nvPr/>
          </p:nvSpPr>
          <p:spPr>
            <a:xfrm>
              <a:off x="4809647"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4" name="Ellipse 43"/>
            <p:cNvSpPr/>
            <p:nvPr/>
          </p:nvSpPr>
          <p:spPr>
            <a:xfrm>
              <a:off x="4936281"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5" name="Ellipse 44"/>
            <p:cNvSpPr/>
            <p:nvPr/>
          </p:nvSpPr>
          <p:spPr>
            <a:xfrm>
              <a:off x="5062916"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6" name="Ellipse 45"/>
            <p:cNvSpPr/>
            <p:nvPr/>
          </p:nvSpPr>
          <p:spPr>
            <a:xfrm>
              <a:off x="5189551"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7" name="Ellipse 46"/>
            <p:cNvSpPr/>
            <p:nvPr/>
          </p:nvSpPr>
          <p:spPr>
            <a:xfrm>
              <a:off x="4049838"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8" name="Ellipse 47"/>
            <p:cNvSpPr/>
            <p:nvPr/>
          </p:nvSpPr>
          <p:spPr>
            <a:xfrm>
              <a:off x="4176473"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9" name="Ellipse 48"/>
            <p:cNvSpPr/>
            <p:nvPr/>
          </p:nvSpPr>
          <p:spPr>
            <a:xfrm>
              <a:off x="4049838"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0" name="Ellipse 49"/>
            <p:cNvSpPr/>
            <p:nvPr/>
          </p:nvSpPr>
          <p:spPr>
            <a:xfrm>
              <a:off x="4176473"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1" name="Ellipse 50"/>
            <p:cNvSpPr/>
            <p:nvPr/>
          </p:nvSpPr>
          <p:spPr>
            <a:xfrm>
              <a:off x="4049838"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2" name="Ellipse 51"/>
            <p:cNvSpPr/>
            <p:nvPr/>
          </p:nvSpPr>
          <p:spPr>
            <a:xfrm>
              <a:off x="4176473"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grpSp>
      <p:sp>
        <p:nvSpPr>
          <p:cNvPr id="86" name="ZoneTexte 85"/>
          <p:cNvSpPr txBox="1"/>
          <p:nvPr/>
        </p:nvSpPr>
        <p:spPr>
          <a:xfrm>
            <a:off x="6690071" y="4239004"/>
            <a:ext cx="918101" cy="461665"/>
          </a:xfrm>
          <a:prstGeom prst="rect">
            <a:avLst/>
          </a:prstGeom>
          <a:noFill/>
        </p:spPr>
        <p:txBody>
          <a:bodyPr wrap="square" rtlCol="0">
            <a:spAutoFit/>
          </a:bodyPr>
          <a:lstStyle/>
          <a:p>
            <a:pPr algn="ctr"/>
            <a:r>
              <a:rPr lang="fr-FR" sz="1200" dirty="0" err="1">
                <a:latin typeface="Comic Sans MS" pitchFamily="66" charset="0"/>
              </a:rPr>
              <a:t>Scene</a:t>
            </a:r>
            <a:r>
              <a:rPr lang="fr-FR" sz="1200" dirty="0">
                <a:latin typeface="Comic Sans MS" pitchFamily="66" charset="0"/>
              </a:rPr>
              <a:t> 3D points </a:t>
            </a:r>
          </a:p>
        </p:txBody>
      </p:sp>
      <p:sp>
        <p:nvSpPr>
          <p:cNvPr id="87" name="ZoneTexte 86"/>
          <p:cNvSpPr txBox="1"/>
          <p:nvPr/>
        </p:nvSpPr>
        <p:spPr>
          <a:xfrm>
            <a:off x="7608168" y="3698942"/>
            <a:ext cx="1890210" cy="276999"/>
          </a:xfrm>
          <a:prstGeom prst="rect">
            <a:avLst/>
          </a:prstGeom>
          <a:noFill/>
        </p:spPr>
        <p:txBody>
          <a:bodyPr wrap="square" rtlCol="0">
            <a:spAutoFit/>
          </a:bodyPr>
          <a:lstStyle/>
          <a:p>
            <a:pPr algn="ctr"/>
            <a:r>
              <a:rPr lang="fr-FR" sz="1200" dirty="0">
                <a:latin typeface="Comic Sans MS" pitchFamily="66" charset="0"/>
              </a:rPr>
              <a:t>LDR images</a:t>
            </a:r>
          </a:p>
        </p:txBody>
      </p:sp>
    </p:spTree>
    <p:extLst>
      <p:ext uri="{BB962C8B-B14F-4D97-AF65-F5344CB8AC3E}">
        <p14:creationId xmlns:p14="http://schemas.microsoft.com/office/powerpoint/2010/main" val="28998361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HDR </a:t>
            </a:r>
            <a:r>
              <a:rPr lang="fr-FR" dirty="0" err="1"/>
              <a:t>merge</a:t>
            </a:r>
            <a:r>
              <a:rPr lang="fr-FR" dirty="0"/>
              <a:t> </a:t>
            </a:r>
            <a:r>
              <a:rPr lang="fr-FR" sz="2025" dirty="0">
                <a:solidFill>
                  <a:prstClr val="black">
                    <a:lumMod val="75000"/>
                    <a:lumOff val="25000"/>
                  </a:prstClr>
                </a:solidFill>
              </a:rPr>
              <a:t>[BONNARD 12]</a:t>
            </a:r>
            <a:endParaRPr lang="fr-FR" dirty="0"/>
          </a:p>
        </p:txBody>
      </p:sp>
      <p:pic>
        <p:nvPicPr>
          <p:cNvPr id="4" name="Picture 25" descr="J:\Travail\LapinCamDev\Debug\temp\bestResult\result2\camera\new_image\2DHDR\HDR_TM\ima_2DHDR_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2235" y="4347102"/>
            <a:ext cx="143572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5" name="Picture 24" descr="J:\Travail\LapinCamDev\Debug\temp\bestResult\result2\camera\new_image\2DHDR\HDR_TM\ima_2DHDR_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3573" y="4347102"/>
            <a:ext cx="143572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6" name="Picture 23" descr="J:\Travail\LapinCamDev\Debug\temp\bestResult\result2\camera\new_image\2DHDR\HDR_TM\ima_2DHDR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4911" y="4347102"/>
            <a:ext cx="143572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7" name="Picture 22" descr="J:\Travail\LapinCamDev\Debug\temp\bestResult\result2\camera\new_image\2DHDR\HDR_TM\ima_2DHDR_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6250" y="4347102"/>
            <a:ext cx="143572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8" name="Picture 21" descr="J:\Travail\LapinCamDev\Debug\temp\bestResult\result2\camera\new_image\2DHDR\HDR_TM\ima_2DHDR_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7589" y="4347102"/>
            <a:ext cx="143572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9" name="Picture 20" descr="J:\Travail\LapinCamDev\Debug\temp\bestResult\result2\camera\new_image\2DHDR\HDR_TM\ima_2DHDR_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8928" y="4347102"/>
            <a:ext cx="143572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10" name="Picture 19" descr="J:\Travail\LapinCamDev\Debug\temp\bestResult\result2\camera\new_image\2DHDR\HDR_TM\ima_2DHDR_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0266" y="4347102"/>
            <a:ext cx="143572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11" name="Picture 18" descr="J:\Travail\LapinCamDev\Debug\temp\bestResult\result2\camera\new_image\2DHDR\HDR_TM\ima_2DHDR_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31605" y="4347102"/>
            <a:ext cx="1435725"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grpSp>
        <p:nvGrpSpPr>
          <p:cNvPr id="12" name="Groupe 11"/>
          <p:cNvGrpSpPr/>
          <p:nvPr/>
        </p:nvGrpSpPr>
        <p:grpSpPr>
          <a:xfrm>
            <a:off x="5361786" y="2726922"/>
            <a:ext cx="1365390" cy="1242138"/>
            <a:chOff x="3593048" y="2492896"/>
            <a:chExt cx="1820520" cy="1656184"/>
          </a:xfrm>
        </p:grpSpPr>
        <p:grpSp>
          <p:nvGrpSpPr>
            <p:cNvPr id="13" name="Groupe 89"/>
            <p:cNvGrpSpPr/>
            <p:nvPr/>
          </p:nvGrpSpPr>
          <p:grpSpPr>
            <a:xfrm>
              <a:off x="3593048" y="2492896"/>
              <a:ext cx="1820520" cy="1656184"/>
              <a:chOff x="3975616" y="2492896"/>
              <a:chExt cx="1820520" cy="1656184"/>
            </a:xfrm>
          </p:grpSpPr>
          <p:grpSp>
            <p:nvGrpSpPr>
              <p:cNvPr id="44" name="Groupe 41"/>
              <p:cNvGrpSpPr/>
              <p:nvPr/>
            </p:nvGrpSpPr>
            <p:grpSpPr>
              <a:xfrm>
                <a:off x="4427984" y="2924944"/>
                <a:ext cx="1224136" cy="366586"/>
                <a:chOff x="1763688" y="1628800"/>
                <a:chExt cx="4176464" cy="1008112"/>
              </a:xfrm>
            </p:grpSpPr>
            <p:sp>
              <p:nvSpPr>
                <p:cNvPr id="47" name="Ellipse 46"/>
                <p:cNvSpPr/>
                <p:nvPr/>
              </p:nvSpPr>
              <p:spPr>
                <a:xfrm>
                  <a:off x="2627784"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8" name="Ellipse 47"/>
                <p:cNvSpPr/>
                <p:nvPr/>
              </p:nvSpPr>
              <p:spPr>
                <a:xfrm>
                  <a:off x="3059832"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9" name="Ellipse 48"/>
                <p:cNvSpPr/>
                <p:nvPr/>
              </p:nvSpPr>
              <p:spPr>
                <a:xfrm>
                  <a:off x="3491880"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0" name="Ellipse 49"/>
                <p:cNvSpPr/>
                <p:nvPr/>
              </p:nvSpPr>
              <p:spPr>
                <a:xfrm>
                  <a:off x="3923928"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1" name="Ellipse 50"/>
                <p:cNvSpPr/>
                <p:nvPr/>
              </p:nvSpPr>
              <p:spPr>
                <a:xfrm>
                  <a:off x="2627784"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2" name="Ellipse 51"/>
                <p:cNvSpPr/>
                <p:nvPr/>
              </p:nvSpPr>
              <p:spPr>
                <a:xfrm>
                  <a:off x="3059832"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3" name="Ellipse 52"/>
                <p:cNvSpPr/>
                <p:nvPr/>
              </p:nvSpPr>
              <p:spPr>
                <a:xfrm>
                  <a:off x="3491880"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4" name="Ellipse 53"/>
                <p:cNvSpPr/>
                <p:nvPr/>
              </p:nvSpPr>
              <p:spPr>
                <a:xfrm>
                  <a:off x="3923928"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5" name="Ellipse 54"/>
                <p:cNvSpPr/>
                <p:nvPr/>
              </p:nvSpPr>
              <p:spPr>
                <a:xfrm>
                  <a:off x="2627784"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6" name="Ellipse 55"/>
                <p:cNvSpPr/>
                <p:nvPr/>
              </p:nvSpPr>
              <p:spPr>
                <a:xfrm>
                  <a:off x="3059832"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7" name="Ellipse 56"/>
                <p:cNvSpPr/>
                <p:nvPr/>
              </p:nvSpPr>
              <p:spPr>
                <a:xfrm>
                  <a:off x="3491880"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8" name="Ellipse 57"/>
                <p:cNvSpPr/>
                <p:nvPr/>
              </p:nvSpPr>
              <p:spPr>
                <a:xfrm>
                  <a:off x="3923928"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59" name="Ellipse 58"/>
                <p:cNvSpPr/>
                <p:nvPr/>
              </p:nvSpPr>
              <p:spPr>
                <a:xfrm>
                  <a:off x="4355976"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0" name="Ellipse 59"/>
                <p:cNvSpPr/>
                <p:nvPr/>
              </p:nvSpPr>
              <p:spPr>
                <a:xfrm>
                  <a:off x="4788024"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1" name="Ellipse 60"/>
                <p:cNvSpPr/>
                <p:nvPr/>
              </p:nvSpPr>
              <p:spPr>
                <a:xfrm>
                  <a:off x="5220072"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2" name="Ellipse 61"/>
                <p:cNvSpPr/>
                <p:nvPr/>
              </p:nvSpPr>
              <p:spPr>
                <a:xfrm>
                  <a:off x="5652120"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3" name="Ellipse 62"/>
                <p:cNvSpPr/>
                <p:nvPr/>
              </p:nvSpPr>
              <p:spPr>
                <a:xfrm>
                  <a:off x="4355976"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4" name="Ellipse 63"/>
                <p:cNvSpPr/>
                <p:nvPr/>
              </p:nvSpPr>
              <p:spPr>
                <a:xfrm>
                  <a:off x="4788024"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5" name="Ellipse 64"/>
                <p:cNvSpPr/>
                <p:nvPr/>
              </p:nvSpPr>
              <p:spPr>
                <a:xfrm>
                  <a:off x="5220072"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6" name="Ellipse 65"/>
                <p:cNvSpPr/>
                <p:nvPr/>
              </p:nvSpPr>
              <p:spPr>
                <a:xfrm>
                  <a:off x="5652120"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7" name="Ellipse 66"/>
                <p:cNvSpPr/>
                <p:nvPr/>
              </p:nvSpPr>
              <p:spPr>
                <a:xfrm>
                  <a:off x="4355976"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8" name="Ellipse 67"/>
                <p:cNvSpPr/>
                <p:nvPr/>
              </p:nvSpPr>
              <p:spPr>
                <a:xfrm>
                  <a:off x="4788024"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69" name="Ellipse 68"/>
                <p:cNvSpPr/>
                <p:nvPr/>
              </p:nvSpPr>
              <p:spPr>
                <a:xfrm>
                  <a:off x="5220072"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0" name="Ellipse 69"/>
                <p:cNvSpPr/>
                <p:nvPr/>
              </p:nvSpPr>
              <p:spPr>
                <a:xfrm>
                  <a:off x="5652120"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1" name="Ellipse 70"/>
                <p:cNvSpPr/>
                <p:nvPr/>
              </p:nvSpPr>
              <p:spPr>
                <a:xfrm>
                  <a:off x="1763688" y="1628800"/>
                  <a:ext cx="288032" cy="288032"/>
                </a:xfrm>
                <a:prstGeom prst="ellipse">
                  <a:avLst/>
                </a:prstGeom>
                <a:solidFill>
                  <a:srgbClr val="FF0000"/>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2" name="Ellipse 71"/>
                <p:cNvSpPr/>
                <p:nvPr/>
              </p:nvSpPr>
              <p:spPr>
                <a:xfrm>
                  <a:off x="2195736" y="162880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3" name="Ellipse 72"/>
                <p:cNvSpPr/>
                <p:nvPr/>
              </p:nvSpPr>
              <p:spPr>
                <a:xfrm>
                  <a:off x="1763688"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4" name="Ellipse 73"/>
                <p:cNvSpPr/>
                <p:nvPr/>
              </p:nvSpPr>
              <p:spPr>
                <a:xfrm>
                  <a:off x="2195736" y="198884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5" name="Ellipse 74"/>
                <p:cNvSpPr/>
                <p:nvPr/>
              </p:nvSpPr>
              <p:spPr>
                <a:xfrm>
                  <a:off x="1763688"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76" name="Ellipse 75"/>
                <p:cNvSpPr/>
                <p:nvPr/>
              </p:nvSpPr>
              <p:spPr>
                <a:xfrm>
                  <a:off x="2195736" y="2348880"/>
                  <a:ext cx="288032" cy="288032"/>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grpSp>
          <p:sp>
            <p:nvSpPr>
              <p:cNvPr id="45" name="Rectangle 44"/>
              <p:cNvSpPr/>
              <p:nvPr/>
            </p:nvSpPr>
            <p:spPr>
              <a:xfrm>
                <a:off x="3975616" y="2564904"/>
                <a:ext cx="513389" cy="400109"/>
              </a:xfrm>
              <a:prstGeom prst="rect">
                <a:avLst/>
              </a:prstGeom>
            </p:spPr>
            <p:txBody>
              <a:bodyPr wrap="none">
                <a:spAutoFit/>
              </a:bodyPr>
              <a:lstStyle/>
              <a:p>
                <a:r>
                  <a:rPr lang="fr-FR" sz="1350" dirty="0">
                    <a:latin typeface="Lucida Calligraphy" pitchFamily="66" charset="0"/>
                  </a:rPr>
                  <a:t>M</a:t>
                </a:r>
                <a:endParaRPr lang="fr-FR" sz="1350" dirty="0"/>
              </a:p>
            </p:txBody>
          </p:sp>
          <p:sp>
            <p:nvSpPr>
              <p:cNvPr id="46" name="Ellipse 45"/>
              <p:cNvSpPr/>
              <p:nvPr/>
            </p:nvSpPr>
            <p:spPr>
              <a:xfrm>
                <a:off x="4211960" y="2492896"/>
                <a:ext cx="1584176" cy="165618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350"/>
              </a:p>
            </p:txBody>
          </p:sp>
        </p:grpSp>
        <p:sp>
          <p:nvSpPr>
            <p:cNvPr id="14" name="Ellipse 13"/>
            <p:cNvSpPr/>
            <p:nvPr/>
          </p:nvSpPr>
          <p:spPr>
            <a:xfrm>
              <a:off x="4303108"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15" name="Ellipse 14"/>
            <p:cNvSpPr/>
            <p:nvPr/>
          </p:nvSpPr>
          <p:spPr>
            <a:xfrm>
              <a:off x="4429742"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16" name="Ellipse 15"/>
            <p:cNvSpPr/>
            <p:nvPr/>
          </p:nvSpPr>
          <p:spPr>
            <a:xfrm>
              <a:off x="4556377"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17" name="Ellipse 16"/>
            <p:cNvSpPr/>
            <p:nvPr/>
          </p:nvSpPr>
          <p:spPr>
            <a:xfrm>
              <a:off x="4683012"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18" name="Ellipse 17"/>
            <p:cNvSpPr/>
            <p:nvPr/>
          </p:nvSpPr>
          <p:spPr>
            <a:xfrm>
              <a:off x="4303108"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19" name="Ellipse 18"/>
            <p:cNvSpPr/>
            <p:nvPr/>
          </p:nvSpPr>
          <p:spPr>
            <a:xfrm>
              <a:off x="4429742"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0" name="Ellipse 19"/>
            <p:cNvSpPr/>
            <p:nvPr/>
          </p:nvSpPr>
          <p:spPr>
            <a:xfrm>
              <a:off x="4556377"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1" name="Ellipse 20"/>
            <p:cNvSpPr/>
            <p:nvPr/>
          </p:nvSpPr>
          <p:spPr>
            <a:xfrm>
              <a:off x="4683012"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2" name="Ellipse 21"/>
            <p:cNvSpPr/>
            <p:nvPr/>
          </p:nvSpPr>
          <p:spPr>
            <a:xfrm>
              <a:off x="4303108"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3" name="Ellipse 22"/>
            <p:cNvSpPr/>
            <p:nvPr/>
          </p:nvSpPr>
          <p:spPr>
            <a:xfrm>
              <a:off x="4429742"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4" name="Ellipse 23"/>
            <p:cNvSpPr/>
            <p:nvPr/>
          </p:nvSpPr>
          <p:spPr>
            <a:xfrm>
              <a:off x="4556377"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5" name="Ellipse 24"/>
            <p:cNvSpPr/>
            <p:nvPr/>
          </p:nvSpPr>
          <p:spPr>
            <a:xfrm>
              <a:off x="4683012"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6" name="Ellipse 25"/>
            <p:cNvSpPr/>
            <p:nvPr/>
          </p:nvSpPr>
          <p:spPr>
            <a:xfrm>
              <a:off x="4809647"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7" name="Ellipse 26"/>
            <p:cNvSpPr/>
            <p:nvPr/>
          </p:nvSpPr>
          <p:spPr>
            <a:xfrm>
              <a:off x="4936281"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8" name="Ellipse 27"/>
            <p:cNvSpPr/>
            <p:nvPr/>
          </p:nvSpPr>
          <p:spPr>
            <a:xfrm>
              <a:off x="5062916"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29" name="Ellipse 28"/>
            <p:cNvSpPr/>
            <p:nvPr/>
          </p:nvSpPr>
          <p:spPr>
            <a:xfrm>
              <a:off x="5189551"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0" name="Ellipse 29"/>
            <p:cNvSpPr/>
            <p:nvPr/>
          </p:nvSpPr>
          <p:spPr>
            <a:xfrm>
              <a:off x="4809647"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1" name="Ellipse 30"/>
            <p:cNvSpPr/>
            <p:nvPr/>
          </p:nvSpPr>
          <p:spPr>
            <a:xfrm>
              <a:off x="4936281"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2" name="Ellipse 31"/>
            <p:cNvSpPr/>
            <p:nvPr/>
          </p:nvSpPr>
          <p:spPr>
            <a:xfrm>
              <a:off x="5062916"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3" name="Ellipse 32"/>
            <p:cNvSpPr/>
            <p:nvPr/>
          </p:nvSpPr>
          <p:spPr>
            <a:xfrm>
              <a:off x="5189551"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4" name="Ellipse 33"/>
            <p:cNvSpPr/>
            <p:nvPr/>
          </p:nvSpPr>
          <p:spPr>
            <a:xfrm>
              <a:off x="4809647"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5" name="Ellipse 34"/>
            <p:cNvSpPr/>
            <p:nvPr/>
          </p:nvSpPr>
          <p:spPr>
            <a:xfrm>
              <a:off x="4936281"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6" name="Ellipse 35"/>
            <p:cNvSpPr/>
            <p:nvPr/>
          </p:nvSpPr>
          <p:spPr>
            <a:xfrm>
              <a:off x="5062916"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7" name="Ellipse 36"/>
            <p:cNvSpPr/>
            <p:nvPr/>
          </p:nvSpPr>
          <p:spPr>
            <a:xfrm>
              <a:off x="5189551"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8" name="Ellipse 37"/>
            <p:cNvSpPr/>
            <p:nvPr/>
          </p:nvSpPr>
          <p:spPr>
            <a:xfrm>
              <a:off x="4049838"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39" name="Ellipse 38"/>
            <p:cNvSpPr/>
            <p:nvPr/>
          </p:nvSpPr>
          <p:spPr>
            <a:xfrm>
              <a:off x="4176473" y="3321196"/>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0" name="Ellipse 39"/>
            <p:cNvSpPr/>
            <p:nvPr/>
          </p:nvSpPr>
          <p:spPr>
            <a:xfrm>
              <a:off x="4049838"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1" name="Ellipse 40"/>
            <p:cNvSpPr/>
            <p:nvPr/>
          </p:nvSpPr>
          <p:spPr>
            <a:xfrm>
              <a:off x="4176473" y="3452120"/>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2" name="Ellipse 41"/>
            <p:cNvSpPr/>
            <p:nvPr/>
          </p:nvSpPr>
          <p:spPr>
            <a:xfrm>
              <a:off x="4049838"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sp>
          <p:nvSpPr>
            <p:cNvPr id="43" name="Ellipse 42"/>
            <p:cNvSpPr/>
            <p:nvPr/>
          </p:nvSpPr>
          <p:spPr>
            <a:xfrm>
              <a:off x="4176473" y="3583043"/>
              <a:ext cx="84423" cy="104739"/>
            </a:xfrm>
            <a:prstGeom prst="ellipse">
              <a:avLst/>
            </a:prstGeom>
            <a:solidFill>
              <a:schemeClr val="accent5">
                <a:lumMod val="50000"/>
              </a:schemeClr>
            </a:solidFill>
          </p:spPr>
          <p:style>
            <a:lnRef idx="0">
              <a:schemeClr val="dk1"/>
            </a:lnRef>
            <a:fillRef idx="1002">
              <a:schemeClr val="dk1"/>
            </a:fillRef>
            <a:effectRef idx="3">
              <a:schemeClr val="dk1"/>
            </a:effectRef>
            <a:fontRef idx="minor">
              <a:schemeClr val="lt1"/>
            </a:fontRef>
          </p:style>
          <p:txBody>
            <a:bodyPr rtlCol="0" anchor="ctr"/>
            <a:lstStyle/>
            <a:p>
              <a:pPr algn="ctr"/>
              <a:endParaRPr lang="fr-FR" sz="1350"/>
            </a:p>
          </p:txBody>
        </p:sp>
      </p:grpSp>
      <p:sp>
        <p:nvSpPr>
          <p:cNvPr id="77" name="ZoneTexte 76"/>
          <p:cNvSpPr txBox="1"/>
          <p:nvPr/>
        </p:nvSpPr>
        <p:spPr>
          <a:xfrm>
            <a:off x="6690071" y="3050962"/>
            <a:ext cx="918101" cy="461665"/>
          </a:xfrm>
          <a:prstGeom prst="rect">
            <a:avLst/>
          </a:prstGeom>
          <a:noFill/>
        </p:spPr>
        <p:txBody>
          <a:bodyPr wrap="square" rtlCol="0">
            <a:spAutoFit/>
          </a:bodyPr>
          <a:lstStyle/>
          <a:p>
            <a:pPr algn="ctr"/>
            <a:r>
              <a:rPr lang="fr-FR" sz="1200" dirty="0" err="1">
                <a:latin typeface="Comic Sans MS" pitchFamily="66" charset="0"/>
              </a:rPr>
              <a:t>Scene</a:t>
            </a:r>
            <a:r>
              <a:rPr lang="fr-FR" sz="1200" dirty="0">
                <a:latin typeface="Comic Sans MS" pitchFamily="66" charset="0"/>
              </a:rPr>
              <a:t> 3D points</a:t>
            </a:r>
          </a:p>
        </p:txBody>
      </p:sp>
      <p:pic>
        <p:nvPicPr>
          <p:cNvPr id="78" name="Picture 7" descr="J:\Travail\Images\Camera\2012\Juillet\acqui-16-07-12\ima_10_7.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24985" y="1842832"/>
            <a:ext cx="1435414"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79" name="Picture 9" descr="J:\Travail\Images\Camera\2012\Juillet\acqui-16-07-12\ima_5_6.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11645" y="1842832"/>
            <a:ext cx="1435414"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80" name="Picture 8" descr="J:\Travail\Images\Camera\2012\Juillet\acqui-16-07-12\ima_20_5.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98305" y="1842832"/>
            <a:ext cx="1435414"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81" name="Picture 6" descr="J:\Travail\Images\Camera\2012\Juillet\acqui-16-07-12\ima_40_3.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84966" y="1842832"/>
            <a:ext cx="1435414"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82" name="Picture 5" descr="J:\Travail\Images\Camera\2012\Juillet\acqui-16-07-12\ima_40_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71626" y="1842832"/>
            <a:ext cx="1435414"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83" name="Picture 4" descr="J:\Travail\Images\Camera\2012\Juillet\acqui-16-07-12\ima_10_2.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58286" y="1842832"/>
            <a:ext cx="1435414"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84" name="Picture 3" descr="J:\Travail\Images\Camera\2012\Juillet\acqui-16-07-12\ima_5_1.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44946" y="1842832"/>
            <a:ext cx="1435414"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85" name="Picture 2" descr="J:\Travail\Images\Camera\2012\Juillet\acqui-16-07-12\ima_20_0.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31605" y="1842832"/>
            <a:ext cx="1435414" cy="810000"/>
          </a:xfrm>
          <a:prstGeom prst="rect">
            <a:avLst/>
          </a:prstGeom>
          <a:noFill/>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cxnSp>
        <p:nvCxnSpPr>
          <p:cNvPr id="86" name="Connecteur droit avec flèche 85"/>
          <p:cNvCxnSpPr/>
          <p:nvPr/>
        </p:nvCxnSpPr>
        <p:spPr>
          <a:xfrm flipH="1">
            <a:off x="3881754" y="3090236"/>
            <a:ext cx="1836206" cy="147289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87" name="Connecteur droit avec flèche 86"/>
          <p:cNvCxnSpPr/>
          <p:nvPr/>
        </p:nvCxnSpPr>
        <p:spPr>
          <a:xfrm flipH="1">
            <a:off x="4637839" y="3118008"/>
            <a:ext cx="1089393" cy="144511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88" name="Connecteur droit avec flèche 87"/>
          <p:cNvCxnSpPr/>
          <p:nvPr/>
        </p:nvCxnSpPr>
        <p:spPr>
          <a:xfrm flipH="1">
            <a:off x="5447929" y="3129515"/>
            <a:ext cx="301689" cy="14336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89" name="Connecteur droit avec flèche 88"/>
          <p:cNvCxnSpPr/>
          <p:nvPr/>
        </p:nvCxnSpPr>
        <p:spPr>
          <a:xfrm>
            <a:off x="5749620" y="3129515"/>
            <a:ext cx="521302" cy="143361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90" name="Connecteur droit avec flèche 89"/>
          <p:cNvCxnSpPr/>
          <p:nvPr/>
        </p:nvCxnSpPr>
        <p:spPr>
          <a:xfrm>
            <a:off x="5771964" y="3104964"/>
            <a:ext cx="1296144" cy="145816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91" name="Connecteur droit avec flèche 90"/>
          <p:cNvCxnSpPr/>
          <p:nvPr/>
        </p:nvCxnSpPr>
        <p:spPr>
          <a:xfrm>
            <a:off x="5781279" y="3090236"/>
            <a:ext cx="2096923" cy="147289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92" name="Connecteur droit avec flèche 91"/>
          <p:cNvCxnSpPr/>
          <p:nvPr/>
        </p:nvCxnSpPr>
        <p:spPr>
          <a:xfrm>
            <a:off x="5772004" y="3062465"/>
            <a:ext cx="2916285" cy="150066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93" name="Connecteur droit avec flèche 92"/>
          <p:cNvCxnSpPr/>
          <p:nvPr/>
        </p:nvCxnSpPr>
        <p:spPr>
          <a:xfrm flipH="1">
            <a:off x="3071664" y="3090236"/>
            <a:ext cx="2646294" cy="147289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94" name="ZoneTexte 93"/>
          <p:cNvSpPr txBox="1"/>
          <p:nvPr/>
        </p:nvSpPr>
        <p:spPr>
          <a:xfrm>
            <a:off x="7608168" y="2706839"/>
            <a:ext cx="1890210" cy="276999"/>
          </a:xfrm>
          <a:prstGeom prst="rect">
            <a:avLst/>
          </a:prstGeom>
          <a:noFill/>
        </p:spPr>
        <p:txBody>
          <a:bodyPr wrap="square" rtlCol="0">
            <a:spAutoFit/>
          </a:bodyPr>
          <a:lstStyle/>
          <a:p>
            <a:pPr algn="ctr"/>
            <a:r>
              <a:rPr lang="fr-FR" sz="1200" dirty="0">
                <a:latin typeface="Comic Sans MS" pitchFamily="66" charset="0"/>
              </a:rPr>
              <a:t>LDR images</a:t>
            </a:r>
          </a:p>
        </p:txBody>
      </p:sp>
      <p:sp>
        <p:nvSpPr>
          <p:cNvPr id="95" name="ZoneTexte 94"/>
          <p:cNvSpPr txBox="1"/>
          <p:nvPr/>
        </p:nvSpPr>
        <p:spPr>
          <a:xfrm>
            <a:off x="5117983" y="5319212"/>
            <a:ext cx="3948350" cy="276999"/>
          </a:xfrm>
          <a:prstGeom prst="rect">
            <a:avLst/>
          </a:prstGeom>
          <a:noFill/>
        </p:spPr>
        <p:txBody>
          <a:bodyPr wrap="square" rtlCol="0">
            <a:spAutoFit/>
          </a:bodyPr>
          <a:lstStyle/>
          <a:p>
            <a:pPr algn="ctr"/>
            <a:r>
              <a:rPr lang="fr-FR" sz="1200" dirty="0" err="1">
                <a:latin typeface="Comic Sans MS" pitchFamily="66" charset="0"/>
              </a:rPr>
              <a:t>Resutling</a:t>
            </a:r>
            <a:r>
              <a:rPr lang="fr-FR" sz="1200" dirty="0">
                <a:latin typeface="Comic Sans MS" pitchFamily="66" charset="0"/>
              </a:rPr>
              <a:t> HDR images</a:t>
            </a:r>
          </a:p>
        </p:txBody>
      </p:sp>
    </p:spTree>
    <p:extLst>
      <p:ext uri="{BB962C8B-B14F-4D97-AF65-F5344CB8AC3E}">
        <p14:creationId xmlns:p14="http://schemas.microsoft.com/office/powerpoint/2010/main" val="22790651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Results</a:t>
            </a:r>
            <a:r>
              <a:rPr lang="fr-FR" dirty="0"/>
              <a:t> </a:t>
            </a:r>
            <a:r>
              <a:rPr lang="fr-FR" sz="2025" dirty="0">
                <a:solidFill>
                  <a:prstClr val="black">
                    <a:lumMod val="75000"/>
                    <a:lumOff val="25000"/>
                  </a:prstClr>
                </a:solidFill>
              </a:rPr>
              <a:t>[BONNARD 12]</a:t>
            </a:r>
            <a:r>
              <a:rPr lang="fr-FR" dirty="0"/>
              <a:t> </a:t>
            </a:r>
          </a:p>
        </p:txBody>
      </p:sp>
      <p:grpSp>
        <p:nvGrpSpPr>
          <p:cNvPr id="5" name="Groupe 4">
            <a:extLst>
              <a:ext uri="{FF2B5EF4-FFF2-40B4-BE49-F238E27FC236}">
                <a16:creationId xmlns:a16="http://schemas.microsoft.com/office/drawing/2014/main" id="{8F235893-0829-4CCB-BA7D-2AD3F5EB3CCC}"/>
              </a:ext>
            </a:extLst>
          </p:cNvPr>
          <p:cNvGrpSpPr/>
          <p:nvPr/>
        </p:nvGrpSpPr>
        <p:grpSpPr>
          <a:xfrm>
            <a:off x="2141728" y="1551385"/>
            <a:ext cx="7908544" cy="4707812"/>
            <a:chOff x="2612994" y="1569574"/>
            <a:chExt cx="6561349" cy="3905851"/>
          </a:xfrm>
        </p:grpSpPr>
        <p:pic>
          <p:nvPicPr>
            <p:cNvPr id="4" name="Picture 2" descr="E:\presentation\SPIE\ima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1724" y="2001623"/>
              <a:ext cx="1134054" cy="106317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2718364" y="2251634"/>
              <a:ext cx="734132" cy="923330"/>
            </a:xfrm>
            <a:prstGeom prst="rect">
              <a:avLst/>
            </a:prstGeom>
            <a:noFill/>
          </p:spPr>
          <p:txBody>
            <a:bodyPr wrap="square" rtlCol="0">
              <a:spAutoFit/>
            </a:bodyPr>
            <a:lstStyle/>
            <a:p>
              <a:pPr algn="ctr"/>
              <a:r>
                <a:rPr lang="fr-FR" sz="1350" dirty="0"/>
                <a:t>Original images </a:t>
              </a:r>
            </a:p>
          </p:txBody>
        </p:sp>
        <p:pic>
          <p:nvPicPr>
            <p:cNvPr id="5122" name="Picture 2" descr="E:\presentation\SPIE\imagesresult\im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8077" y="3169925"/>
              <a:ext cx="1134054" cy="106317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2667004" y="3507207"/>
              <a:ext cx="836855" cy="507831"/>
            </a:xfrm>
            <a:prstGeom prst="rect">
              <a:avLst/>
            </a:prstGeom>
            <a:noFill/>
          </p:spPr>
          <p:txBody>
            <a:bodyPr wrap="square" rtlCol="0">
              <a:spAutoFit/>
            </a:bodyPr>
            <a:lstStyle/>
            <a:p>
              <a:pPr algn="ctr"/>
              <a:r>
                <a:rPr lang="fr-FR" sz="1350" dirty="0" err="1"/>
                <a:t>Disparity</a:t>
              </a:r>
              <a:r>
                <a:rPr lang="fr-FR" sz="1350" dirty="0"/>
                <a:t> </a:t>
              </a:r>
              <a:r>
                <a:rPr lang="fr-FR" sz="1350" dirty="0" err="1"/>
                <a:t>maps</a:t>
              </a:r>
              <a:endParaRPr lang="fr-FR" sz="1350" dirty="0"/>
            </a:p>
          </p:txBody>
        </p:sp>
        <p:pic>
          <p:nvPicPr>
            <p:cNvPr id="5125" name="Picture 5" descr="E:\presentation\SPIE\imagesresult\imaHDR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8077" y="4394831"/>
              <a:ext cx="1134054" cy="1063176"/>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2612994" y="4552095"/>
              <a:ext cx="998730" cy="923330"/>
            </a:xfrm>
            <a:prstGeom prst="rect">
              <a:avLst/>
            </a:prstGeom>
            <a:noFill/>
          </p:spPr>
          <p:txBody>
            <a:bodyPr wrap="square" rtlCol="0" anchor="ctr">
              <a:spAutoFit/>
            </a:bodyPr>
            <a:lstStyle/>
            <a:p>
              <a:pPr algn="ctr"/>
              <a:r>
                <a:rPr lang="fr-FR" sz="1350" dirty="0" err="1"/>
                <a:t>Tone</a:t>
              </a:r>
              <a:r>
                <a:rPr lang="fr-FR" sz="1350" dirty="0"/>
                <a:t> </a:t>
              </a:r>
              <a:r>
                <a:rPr lang="fr-FR" sz="1350" dirty="0" err="1"/>
                <a:t>mapped</a:t>
              </a:r>
              <a:r>
                <a:rPr lang="fr-FR" sz="1350" dirty="0"/>
                <a:t> HDR images</a:t>
              </a:r>
            </a:p>
          </p:txBody>
        </p:sp>
        <p:sp>
          <p:nvSpPr>
            <p:cNvPr id="3" name="ZoneTexte 2"/>
            <p:cNvSpPr txBox="1"/>
            <p:nvPr/>
          </p:nvSpPr>
          <p:spPr>
            <a:xfrm>
              <a:off x="3740023" y="1569575"/>
              <a:ext cx="972108" cy="507831"/>
            </a:xfrm>
            <a:prstGeom prst="rect">
              <a:avLst/>
            </a:prstGeom>
            <a:noFill/>
          </p:spPr>
          <p:txBody>
            <a:bodyPr wrap="square" rtlCol="0">
              <a:spAutoFit/>
            </a:bodyPr>
            <a:lstStyle/>
            <a:p>
              <a:pPr algn="ctr"/>
              <a:r>
                <a:rPr lang="fr-FR" sz="1350" dirty="0"/>
                <a:t>Middlebury</a:t>
              </a:r>
            </a:p>
          </p:txBody>
        </p:sp>
        <p:sp>
          <p:nvSpPr>
            <p:cNvPr id="23" name="ZoneTexte 22"/>
            <p:cNvSpPr txBox="1"/>
            <p:nvPr/>
          </p:nvSpPr>
          <p:spPr>
            <a:xfrm>
              <a:off x="5601683" y="1569574"/>
              <a:ext cx="972108" cy="300082"/>
            </a:xfrm>
            <a:prstGeom prst="rect">
              <a:avLst/>
            </a:prstGeom>
            <a:noFill/>
          </p:spPr>
          <p:txBody>
            <a:bodyPr wrap="square" rtlCol="0">
              <a:spAutoFit/>
            </a:bodyPr>
            <a:lstStyle/>
            <a:p>
              <a:pPr algn="ctr"/>
              <a:r>
                <a:rPr lang="fr-FR" sz="1350" dirty="0"/>
                <a:t>CG</a:t>
              </a:r>
            </a:p>
          </p:txBody>
        </p:sp>
        <p:sp>
          <p:nvSpPr>
            <p:cNvPr id="24" name="ZoneTexte 23"/>
            <p:cNvSpPr txBox="1"/>
            <p:nvPr/>
          </p:nvSpPr>
          <p:spPr>
            <a:xfrm>
              <a:off x="7874879" y="1569574"/>
              <a:ext cx="972108" cy="300082"/>
            </a:xfrm>
            <a:prstGeom prst="rect">
              <a:avLst/>
            </a:prstGeom>
            <a:noFill/>
          </p:spPr>
          <p:txBody>
            <a:bodyPr wrap="square" rtlCol="0">
              <a:spAutoFit/>
            </a:bodyPr>
            <a:lstStyle/>
            <a:p>
              <a:pPr algn="ctr"/>
              <a:r>
                <a:rPr lang="fr-FR" sz="1350" dirty="0" err="1"/>
                <a:t>OctoCam</a:t>
              </a:r>
              <a:endParaRPr lang="fr-FR" sz="1350" dirty="0"/>
            </a:p>
          </p:txBody>
        </p:sp>
        <p:pic>
          <p:nvPicPr>
            <p:cNvPr id="31" name="Picture 4" descr="J:\Travail\LapinCamDev\Debug\temp\bestResult\result2\camera\ima_3_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0058" y="2001623"/>
              <a:ext cx="191425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7" descr="J:\Travail\LapinCamDev\Debug\temp\bestResult\result2\camera\vue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2293" y="3189815"/>
              <a:ext cx="1909785" cy="108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10" descr="J:\Travail\LapinCamDev\Debug\temp\bestResult\result2\camera\2DHDR\HDR_TM\ima_2DHDR_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60028" y="4378007"/>
              <a:ext cx="191431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E:\presentation\SPIE\ima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15911" y="2001623"/>
              <a:ext cx="191425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J:\Travail\LapinCamDev\Debug\temp\Aout2012\test-22-08-12\boxes\carte\im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5881" y="3189815"/>
              <a:ext cx="191431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J:\Travail\LapinCamDev\Debug\temp\Aout2012\test-22-08-12\boxes\2DHDR\HDR_TM\ima_2DHDR_3.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15881" y="4378007"/>
              <a:ext cx="1914315"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35075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Patch-</a:t>
            </a:r>
            <a:r>
              <a:rPr lang="fr-FR" dirty="0" err="1"/>
              <a:t>based</a:t>
            </a:r>
            <a:r>
              <a:rPr lang="fr-FR" dirty="0"/>
              <a:t> 3D HDR images [Ramirez 15]</a:t>
            </a:r>
          </a:p>
        </p:txBody>
      </p:sp>
      <p:sp>
        <p:nvSpPr>
          <p:cNvPr id="3" name="Espace réservé du contenu 2"/>
          <p:cNvSpPr>
            <a:spLocks noGrp="1"/>
          </p:cNvSpPr>
          <p:nvPr>
            <p:ph idx="1"/>
          </p:nvPr>
        </p:nvSpPr>
        <p:spPr/>
        <p:txBody>
          <a:bodyPr/>
          <a:lstStyle/>
          <a:p>
            <a:r>
              <a:rPr lang="fr-FR" dirty="0" err="1"/>
              <a:t>Random</a:t>
            </a:r>
            <a:r>
              <a:rPr lang="fr-FR" dirty="0"/>
              <a:t> </a:t>
            </a:r>
            <a:r>
              <a:rPr lang="fr-FR" dirty="0" err="1"/>
              <a:t>search</a:t>
            </a:r>
            <a:r>
              <a:rPr lang="fr-FR" dirty="0"/>
              <a:t> </a:t>
            </a:r>
            <a:r>
              <a:rPr lang="fr-FR" dirty="0" err="1"/>
              <a:t>guided</a:t>
            </a:r>
            <a:r>
              <a:rPr lang="fr-FR" dirty="0"/>
              <a:t> by the epipolar line</a:t>
            </a:r>
          </a:p>
        </p:txBody>
      </p:sp>
      <p:pic>
        <p:nvPicPr>
          <p:cNvPr id="4" name="Image 3"/>
          <p:cNvPicPr>
            <a:picLocks noChangeAspect="1"/>
          </p:cNvPicPr>
          <p:nvPr/>
        </p:nvPicPr>
        <p:blipFill>
          <a:blip r:embed="rId2"/>
          <a:stretch>
            <a:fillRect/>
          </a:stretch>
        </p:blipFill>
        <p:spPr>
          <a:xfrm>
            <a:off x="2436908" y="2482551"/>
            <a:ext cx="7977752" cy="3479189"/>
          </a:xfrm>
          <a:prstGeom prst="rect">
            <a:avLst/>
          </a:prstGeom>
        </p:spPr>
      </p:pic>
    </p:spTree>
    <p:extLst>
      <p:ext uri="{BB962C8B-B14F-4D97-AF65-F5344CB8AC3E}">
        <p14:creationId xmlns:p14="http://schemas.microsoft.com/office/powerpoint/2010/main" val="2217917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Conclusion</a:t>
            </a:r>
          </a:p>
        </p:txBody>
      </p:sp>
      <p:sp>
        <p:nvSpPr>
          <p:cNvPr id="3" name="Espace réservé du contenu 2"/>
          <p:cNvSpPr>
            <a:spLocks noGrp="1"/>
          </p:cNvSpPr>
          <p:nvPr>
            <p:ph idx="1"/>
          </p:nvPr>
        </p:nvSpPr>
        <p:spPr/>
        <p:txBody>
          <a:bodyPr>
            <a:normAutofit fontScale="92500" lnSpcReduction="20000"/>
          </a:bodyPr>
          <a:lstStyle/>
          <a:p>
            <a:r>
              <a:rPr lang="en-US" dirty="0"/>
              <a:t>HDR can be added to 3D imaging</a:t>
            </a:r>
          </a:p>
          <a:p>
            <a:r>
              <a:rPr lang="en-US" dirty="0"/>
              <a:t>[Bonnard 12] based on disparity estimation</a:t>
            </a:r>
          </a:p>
          <a:p>
            <a:r>
              <a:rPr lang="en-US" dirty="0"/>
              <a:t>Possibility of using 3D HDR content</a:t>
            </a:r>
          </a:p>
          <a:p>
            <a:pPr lvl="1"/>
            <a:r>
              <a:rPr lang="en-US" dirty="0"/>
              <a:t>For display: no 3D HDR display exists!</a:t>
            </a:r>
          </a:p>
          <a:p>
            <a:pPr lvl="2"/>
            <a:r>
              <a:rPr lang="en-US" dirty="0"/>
              <a:t>Tone mapped for 3D displays</a:t>
            </a:r>
          </a:p>
          <a:p>
            <a:pPr lvl="3"/>
            <a:r>
              <a:rPr lang="en-US" dirty="0"/>
              <a:t>Area of research 3D HDR video tone mapping!</a:t>
            </a:r>
          </a:p>
          <a:p>
            <a:pPr lvl="2"/>
            <a:r>
              <a:rPr lang="en-US" dirty="0"/>
              <a:t>Stereo output on HDR displays</a:t>
            </a:r>
          </a:p>
          <a:p>
            <a:pPr lvl="1"/>
            <a:r>
              <a:rPr lang="en-US" dirty="0"/>
              <a:t>For simulation content</a:t>
            </a:r>
          </a:p>
          <a:p>
            <a:pPr lvl="2"/>
            <a:r>
              <a:rPr lang="en-US" dirty="0"/>
              <a:t>Storage format?</a:t>
            </a:r>
          </a:p>
          <a:p>
            <a:r>
              <a:rPr lang="en-US" dirty="0"/>
              <a:t>Perspectives</a:t>
            </a:r>
          </a:p>
          <a:p>
            <a:pPr lvl="1"/>
            <a:r>
              <a:rPr lang="en-US" dirty="0"/>
              <a:t>Extension to 3D HDR video </a:t>
            </a:r>
          </a:p>
          <a:p>
            <a:pPr lvl="2"/>
            <a:r>
              <a:rPr lang="en-US" dirty="0"/>
              <a:t>Temporal consistency</a:t>
            </a:r>
          </a:p>
        </p:txBody>
      </p:sp>
    </p:spTree>
    <p:extLst>
      <p:ext uri="{BB962C8B-B14F-4D97-AF65-F5344CB8AC3E}">
        <p14:creationId xmlns:p14="http://schemas.microsoft.com/office/powerpoint/2010/main" val="9893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5700-5FDB-47E9-AB20-0D84CDB59A56}"/>
              </a:ext>
            </a:extLst>
          </p:cNvPr>
          <p:cNvSpPr>
            <a:spLocks noGrp="1"/>
          </p:cNvSpPr>
          <p:nvPr>
            <p:ph type="title"/>
          </p:nvPr>
        </p:nvSpPr>
        <p:spPr>
          <a:xfrm>
            <a:off x="732368" y="107951"/>
            <a:ext cx="10723033" cy="1000413"/>
          </a:xfrm>
        </p:spPr>
        <p:txBody>
          <a:bodyPr/>
          <a:lstStyle/>
          <a:p>
            <a:r>
              <a:rPr lang="fr-FR" dirty="0" err="1"/>
              <a:t>Overview</a:t>
            </a:r>
            <a:endParaRPr lang="fr-FR" dirty="0"/>
          </a:p>
        </p:txBody>
      </p:sp>
      <p:sp>
        <p:nvSpPr>
          <p:cNvPr id="3" name="Espace réservé du contenu 2">
            <a:extLst>
              <a:ext uri="{FF2B5EF4-FFF2-40B4-BE49-F238E27FC236}">
                <a16:creationId xmlns:a16="http://schemas.microsoft.com/office/drawing/2014/main" id="{CF6BE30F-E673-4054-BC66-F7ED2B4E4D52}"/>
              </a:ext>
            </a:extLst>
          </p:cNvPr>
          <p:cNvSpPr>
            <a:spLocks noGrp="1"/>
          </p:cNvSpPr>
          <p:nvPr>
            <p:ph idx="1"/>
          </p:nvPr>
        </p:nvSpPr>
        <p:spPr/>
        <p:txBody>
          <a:bodyPr/>
          <a:lstStyle/>
          <a:p>
            <a:r>
              <a:rPr lang="en-US" dirty="0"/>
              <a:t>Content of the immersive 3D point cloud: acquisition and </a:t>
            </a:r>
            <a:r>
              <a:rPr lang="fr-FR" dirty="0" err="1"/>
              <a:t>processing</a:t>
            </a:r>
            <a:r>
              <a:rPr lang="fr-FR" dirty="0"/>
              <a:t> </a:t>
            </a:r>
            <a:r>
              <a:rPr lang="fr-FR" dirty="0" err="1"/>
              <a:t>approaches</a:t>
            </a:r>
            <a:endParaRPr lang="fr-FR" dirty="0"/>
          </a:p>
          <a:p>
            <a:pPr lvl="1"/>
            <a:r>
              <a:rPr lang="fr-FR" dirty="0"/>
              <a:t>i. Acquisition </a:t>
            </a:r>
            <a:r>
              <a:rPr lang="fr-FR" dirty="0" err="1"/>
              <a:t>systems</a:t>
            </a:r>
            <a:endParaRPr lang="fr-FR" dirty="0">
              <a:solidFill>
                <a:schemeClr val="bg1">
                  <a:lumMod val="75000"/>
                </a:schemeClr>
              </a:solidFill>
            </a:endParaRPr>
          </a:p>
          <a:p>
            <a:pPr lvl="1"/>
            <a:r>
              <a:rPr lang="fr-FR" dirty="0">
                <a:solidFill>
                  <a:schemeClr val="bg1">
                    <a:lumMod val="75000"/>
                  </a:schemeClr>
                </a:solidFill>
              </a:rPr>
              <a:t>ii. 3D reconstruction</a:t>
            </a:r>
          </a:p>
          <a:p>
            <a:pPr lvl="1"/>
            <a:r>
              <a:rPr lang="en-US" dirty="0">
                <a:solidFill>
                  <a:schemeClr val="bg1">
                    <a:lumMod val="75000"/>
                  </a:schemeClr>
                </a:solidFill>
              </a:rPr>
              <a:t>iii. High Dynamic Range (HDR)</a:t>
            </a:r>
          </a:p>
        </p:txBody>
      </p:sp>
    </p:spTree>
    <p:extLst>
      <p:ext uri="{BB962C8B-B14F-4D97-AF65-F5344CB8AC3E}">
        <p14:creationId xmlns:p14="http://schemas.microsoft.com/office/powerpoint/2010/main" val="14998317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B5700-5FDB-47E9-AB20-0D84CDB59A56}"/>
              </a:ext>
            </a:extLst>
          </p:cNvPr>
          <p:cNvSpPr>
            <a:spLocks noGrp="1"/>
          </p:cNvSpPr>
          <p:nvPr>
            <p:ph type="title"/>
          </p:nvPr>
        </p:nvSpPr>
        <p:spPr>
          <a:xfrm>
            <a:off x="732368" y="107951"/>
            <a:ext cx="10723033" cy="1000413"/>
          </a:xfrm>
        </p:spPr>
        <p:txBody>
          <a:bodyPr/>
          <a:lstStyle/>
          <a:p>
            <a:r>
              <a:rPr lang="fr-FR" dirty="0" err="1"/>
              <a:t>Overview</a:t>
            </a:r>
            <a:endParaRPr lang="fr-FR" dirty="0"/>
          </a:p>
        </p:txBody>
      </p:sp>
      <p:sp>
        <p:nvSpPr>
          <p:cNvPr id="3" name="Espace réservé du contenu 2">
            <a:extLst>
              <a:ext uri="{FF2B5EF4-FFF2-40B4-BE49-F238E27FC236}">
                <a16:creationId xmlns:a16="http://schemas.microsoft.com/office/drawing/2014/main" id="{CF6BE30F-E673-4054-BC66-F7ED2B4E4D52}"/>
              </a:ext>
            </a:extLst>
          </p:cNvPr>
          <p:cNvSpPr>
            <a:spLocks noGrp="1"/>
          </p:cNvSpPr>
          <p:nvPr>
            <p:ph idx="1"/>
          </p:nvPr>
        </p:nvSpPr>
        <p:spPr/>
        <p:txBody>
          <a:bodyPr/>
          <a:lstStyle/>
          <a:p>
            <a:r>
              <a:rPr lang="en-US" dirty="0"/>
              <a:t>Content of the immersive 3D point cloud: acquisition and </a:t>
            </a:r>
            <a:r>
              <a:rPr lang="fr-FR" dirty="0" err="1"/>
              <a:t>processing</a:t>
            </a:r>
            <a:r>
              <a:rPr lang="fr-FR" dirty="0"/>
              <a:t> </a:t>
            </a:r>
            <a:r>
              <a:rPr lang="fr-FR" dirty="0" err="1"/>
              <a:t>approaches</a:t>
            </a:r>
            <a:endParaRPr lang="fr-FR" dirty="0"/>
          </a:p>
          <a:p>
            <a:pPr lvl="1"/>
            <a:r>
              <a:rPr lang="fr-FR" dirty="0"/>
              <a:t>i. Acquisition </a:t>
            </a:r>
            <a:r>
              <a:rPr lang="fr-FR" dirty="0" err="1"/>
              <a:t>systems</a:t>
            </a:r>
            <a:endParaRPr lang="fr-FR" dirty="0"/>
          </a:p>
          <a:p>
            <a:pPr lvl="1"/>
            <a:r>
              <a:rPr lang="fr-FR" dirty="0"/>
              <a:t>ii. 3D reconstruction</a:t>
            </a:r>
          </a:p>
          <a:p>
            <a:pPr lvl="1"/>
            <a:r>
              <a:rPr lang="en-US" dirty="0"/>
              <a:t>iii. High Dynamic Range (HDR)</a:t>
            </a:r>
          </a:p>
          <a:p>
            <a:r>
              <a:rPr lang="en-US" dirty="0"/>
              <a:t>From video to</a:t>
            </a:r>
            <a:endParaRPr lang="fr-FR" dirty="0"/>
          </a:p>
          <a:p>
            <a:pPr lvl="1"/>
            <a:r>
              <a:rPr lang="fr-FR" dirty="0"/>
              <a:t>i. 3D point cloud</a:t>
            </a:r>
          </a:p>
          <a:p>
            <a:pPr lvl="1"/>
            <a:r>
              <a:rPr lang="fr-FR" dirty="0"/>
              <a:t>ii. 3D </a:t>
            </a:r>
            <a:r>
              <a:rPr lang="fr-FR" dirty="0" err="1"/>
              <a:t>video</a:t>
            </a:r>
            <a:endParaRPr lang="fr-FR" dirty="0"/>
          </a:p>
          <a:p>
            <a:pPr lvl="1"/>
            <a:r>
              <a:rPr lang="fr-FR" dirty="0"/>
              <a:t>iii. 3D HDR </a:t>
            </a:r>
            <a:r>
              <a:rPr lang="fr-FR" dirty="0" err="1"/>
              <a:t>video</a:t>
            </a:r>
            <a:endParaRPr lang="fr-FR" dirty="0"/>
          </a:p>
          <a:p>
            <a:r>
              <a:rPr lang="en-US" dirty="0"/>
              <a:t>Current limitations and challenges</a:t>
            </a:r>
            <a:endParaRPr lang="fr-FR" dirty="0"/>
          </a:p>
        </p:txBody>
      </p:sp>
    </p:spTree>
    <p:extLst>
      <p:ext uri="{BB962C8B-B14F-4D97-AF65-F5344CB8AC3E}">
        <p14:creationId xmlns:p14="http://schemas.microsoft.com/office/powerpoint/2010/main" val="180538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D00612-7915-4E3C-8DA9-2CA4A517F99D}"/>
              </a:ext>
            </a:extLst>
          </p:cNvPr>
          <p:cNvSpPr>
            <a:spLocks noGrp="1"/>
          </p:cNvSpPr>
          <p:nvPr>
            <p:ph type="title"/>
          </p:nvPr>
        </p:nvSpPr>
        <p:spPr/>
        <p:txBody>
          <a:bodyPr/>
          <a:lstStyle/>
          <a:p>
            <a:r>
              <a:rPr lang="fr-FR" dirty="0" err="1"/>
              <a:t>Current</a:t>
            </a:r>
            <a:r>
              <a:rPr lang="fr-FR" dirty="0"/>
              <a:t> limitations and challenges</a:t>
            </a:r>
          </a:p>
        </p:txBody>
      </p:sp>
      <p:sp>
        <p:nvSpPr>
          <p:cNvPr id="3" name="Espace réservé du contenu 2">
            <a:extLst>
              <a:ext uri="{FF2B5EF4-FFF2-40B4-BE49-F238E27FC236}">
                <a16:creationId xmlns:a16="http://schemas.microsoft.com/office/drawing/2014/main" id="{29281BE4-E5F4-4609-8F71-4FB8230E39FE}"/>
              </a:ext>
            </a:extLst>
          </p:cNvPr>
          <p:cNvSpPr>
            <a:spLocks noGrp="1"/>
          </p:cNvSpPr>
          <p:nvPr>
            <p:ph idx="1"/>
          </p:nvPr>
        </p:nvSpPr>
        <p:spPr/>
        <p:txBody>
          <a:bodyPr/>
          <a:lstStyle/>
          <a:p>
            <a:r>
              <a:rPr lang="fr-FR" dirty="0" err="1"/>
              <a:t>Only</a:t>
            </a:r>
            <a:r>
              <a:rPr lang="fr-FR" dirty="0"/>
              <a:t> </a:t>
            </a:r>
            <a:r>
              <a:rPr lang="fr-FR" dirty="0" err="1"/>
              <a:t>raw</a:t>
            </a:r>
            <a:r>
              <a:rPr lang="fr-FR" dirty="0"/>
              <a:t> data – </a:t>
            </a:r>
            <a:r>
              <a:rPr lang="fr-FR" dirty="0" err="1"/>
              <a:t>need</a:t>
            </a:r>
            <a:r>
              <a:rPr lang="fr-FR" dirty="0"/>
              <a:t> of a post-process for</a:t>
            </a:r>
          </a:p>
          <a:p>
            <a:pPr lvl="1"/>
            <a:r>
              <a:rPr lang="fr-FR" dirty="0" err="1"/>
              <a:t>Artisitic</a:t>
            </a:r>
            <a:r>
              <a:rPr lang="fr-FR" dirty="0"/>
              <a:t> </a:t>
            </a:r>
            <a:r>
              <a:rPr lang="fr-FR" dirty="0" err="1"/>
              <a:t>editing</a:t>
            </a:r>
            <a:endParaRPr lang="fr-FR" dirty="0"/>
          </a:p>
          <a:p>
            <a:pPr lvl="1"/>
            <a:r>
              <a:rPr lang="fr-FR" dirty="0"/>
              <a:t>Postproduction</a:t>
            </a:r>
          </a:p>
          <a:p>
            <a:pPr lvl="1"/>
            <a:r>
              <a:rPr lang="fr-FR" dirty="0"/>
              <a:t>Display</a:t>
            </a:r>
          </a:p>
          <a:p>
            <a:r>
              <a:rPr lang="fr-FR" dirty="0"/>
              <a:t>One capture for one display - </a:t>
            </a:r>
            <a:r>
              <a:rPr lang="fr-FR" dirty="0" err="1"/>
              <a:t>need</a:t>
            </a:r>
            <a:r>
              <a:rPr lang="fr-FR" dirty="0"/>
              <a:t> for </a:t>
            </a:r>
            <a:r>
              <a:rPr lang="fr-FR" dirty="0" err="1"/>
              <a:t>retagetting</a:t>
            </a:r>
            <a:r>
              <a:rPr lang="fr-FR" dirty="0"/>
              <a:t> </a:t>
            </a:r>
          </a:p>
          <a:p>
            <a:pPr lvl="2"/>
            <a:r>
              <a:rPr lang="fr-FR" dirty="0"/>
              <a:t>On </a:t>
            </a:r>
            <a:r>
              <a:rPr lang="fr-FR" dirty="0" err="1"/>
              <a:t>different</a:t>
            </a:r>
            <a:r>
              <a:rPr lang="fr-FR" dirty="0"/>
              <a:t> display, </a:t>
            </a:r>
          </a:p>
          <a:p>
            <a:pPr lvl="2"/>
            <a:r>
              <a:rPr lang="fr-FR" dirty="0" err="1"/>
              <a:t>Different</a:t>
            </a:r>
            <a:r>
              <a:rPr lang="fr-FR" dirty="0"/>
              <a:t> media uses</a:t>
            </a:r>
          </a:p>
          <a:p>
            <a:r>
              <a:rPr lang="fr-FR" dirty="0" err="1"/>
              <a:t>What</a:t>
            </a:r>
            <a:r>
              <a:rPr lang="fr-FR" dirty="0"/>
              <a:t> </a:t>
            </a:r>
            <a:r>
              <a:rPr lang="fr-FR" dirty="0" err="1"/>
              <a:t>is</a:t>
            </a:r>
            <a:r>
              <a:rPr lang="fr-FR" dirty="0"/>
              <a:t> </a:t>
            </a:r>
            <a:r>
              <a:rPr lang="fr-FR" dirty="0" err="1"/>
              <a:t>needed</a:t>
            </a:r>
            <a:r>
              <a:rPr lang="fr-FR" dirty="0"/>
              <a:t> : a </a:t>
            </a:r>
            <a:r>
              <a:rPr lang="fr-FR" dirty="0" err="1"/>
              <a:t>coherent</a:t>
            </a:r>
            <a:r>
              <a:rPr lang="fr-FR" dirty="0"/>
              <a:t> output version </a:t>
            </a:r>
            <a:r>
              <a:rPr lang="fr-FR" dirty="0" err="1"/>
              <a:t>that</a:t>
            </a:r>
            <a:r>
              <a:rPr lang="fr-FR" dirty="0"/>
              <a:t> </a:t>
            </a:r>
            <a:r>
              <a:rPr lang="fr-FR" dirty="0" err="1"/>
              <a:t>is</a:t>
            </a:r>
            <a:r>
              <a:rPr lang="fr-FR" dirty="0"/>
              <a:t> </a:t>
            </a:r>
            <a:r>
              <a:rPr lang="fr-FR" dirty="0" err="1"/>
              <a:t>independant</a:t>
            </a:r>
            <a:r>
              <a:rPr lang="fr-FR" dirty="0"/>
              <a:t> of the capture </a:t>
            </a:r>
            <a:r>
              <a:rPr lang="fr-FR" dirty="0" err="1"/>
              <a:t>technology</a:t>
            </a:r>
            <a:r>
              <a:rPr lang="fr-FR" dirty="0"/>
              <a:t> and process, </a:t>
            </a:r>
            <a:r>
              <a:rPr lang="fr-FR" dirty="0" err="1"/>
              <a:t>targetting</a:t>
            </a:r>
            <a:r>
              <a:rPr lang="fr-FR" dirty="0"/>
              <a:t> a large </a:t>
            </a:r>
            <a:r>
              <a:rPr lang="fr-FR" dirty="0" err="1"/>
              <a:t>variety</a:t>
            </a:r>
            <a:r>
              <a:rPr lang="fr-FR" dirty="0"/>
              <a:t> of displays</a:t>
            </a:r>
          </a:p>
          <a:p>
            <a:pPr lvl="1"/>
            <a:r>
              <a:rPr lang="fr-FR" dirty="0" err="1"/>
              <a:t>Taking</a:t>
            </a:r>
            <a:r>
              <a:rPr lang="fr-FR" dirty="0"/>
              <a:t> </a:t>
            </a:r>
            <a:r>
              <a:rPr lang="fr-FR" dirty="0" err="1"/>
              <a:t>into</a:t>
            </a:r>
            <a:r>
              <a:rPr lang="fr-FR" dirty="0"/>
              <a:t> </a:t>
            </a:r>
            <a:r>
              <a:rPr lang="fr-FR" dirty="0" err="1"/>
              <a:t>account</a:t>
            </a:r>
            <a:r>
              <a:rPr lang="fr-FR" dirty="0"/>
              <a:t> the </a:t>
            </a:r>
            <a:r>
              <a:rPr lang="fr-FR" dirty="0" err="1"/>
              <a:t>creator</a:t>
            </a:r>
            <a:r>
              <a:rPr lang="fr-FR" dirty="0"/>
              <a:t> </a:t>
            </a:r>
            <a:r>
              <a:rPr lang="fr-FR" dirty="0" err="1"/>
              <a:t>intent</a:t>
            </a:r>
            <a:r>
              <a:rPr lang="fr-FR" dirty="0"/>
              <a:t> …. </a:t>
            </a:r>
          </a:p>
        </p:txBody>
      </p:sp>
    </p:spTree>
    <p:extLst>
      <p:ext uri="{BB962C8B-B14F-4D97-AF65-F5344CB8AC3E}">
        <p14:creationId xmlns:p14="http://schemas.microsoft.com/office/powerpoint/2010/main" val="3057984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22A65DE-F7C2-4491-B388-C0D50761CB4E}"/>
              </a:ext>
            </a:extLst>
          </p:cNvPr>
          <p:cNvSpPr>
            <a:spLocks noGrp="1"/>
          </p:cNvSpPr>
          <p:nvPr>
            <p:ph type="ctrTitle"/>
          </p:nvPr>
        </p:nvSpPr>
        <p:spPr/>
        <p:txBody>
          <a:bodyPr/>
          <a:lstStyle/>
          <a:p>
            <a:r>
              <a:rPr lang="fr-FR" dirty="0" err="1"/>
              <a:t>Thank</a:t>
            </a:r>
            <a:r>
              <a:rPr lang="fr-FR" dirty="0"/>
              <a:t> </a:t>
            </a:r>
            <a:r>
              <a:rPr lang="fr-FR" dirty="0" err="1"/>
              <a:t>you</a:t>
            </a:r>
            <a:r>
              <a:rPr lang="fr-FR" dirty="0"/>
              <a:t> for </a:t>
            </a:r>
            <a:r>
              <a:rPr lang="fr-FR" dirty="0" err="1"/>
              <a:t>your</a:t>
            </a:r>
            <a:r>
              <a:rPr lang="fr-FR" dirty="0"/>
              <a:t> attention</a:t>
            </a:r>
          </a:p>
        </p:txBody>
      </p:sp>
      <p:sp>
        <p:nvSpPr>
          <p:cNvPr id="5" name="Sous-titre 4">
            <a:extLst>
              <a:ext uri="{FF2B5EF4-FFF2-40B4-BE49-F238E27FC236}">
                <a16:creationId xmlns:a16="http://schemas.microsoft.com/office/drawing/2014/main" id="{557D444B-B4E0-4FEB-8A42-08943B3F9509}"/>
              </a:ext>
            </a:extLst>
          </p:cNvPr>
          <p:cNvSpPr>
            <a:spLocks noGrp="1"/>
          </p:cNvSpPr>
          <p:nvPr>
            <p:ph type="subTitle" idx="1"/>
          </p:nvPr>
        </p:nvSpPr>
        <p:spPr/>
        <p:txBody>
          <a:bodyPr/>
          <a:lstStyle/>
          <a:p>
            <a:endParaRPr lang="fr-FR"/>
          </a:p>
        </p:txBody>
      </p:sp>
      <p:sp>
        <p:nvSpPr>
          <p:cNvPr id="6" name="Espace réservé pour une image  5">
            <a:extLst>
              <a:ext uri="{FF2B5EF4-FFF2-40B4-BE49-F238E27FC236}">
                <a16:creationId xmlns:a16="http://schemas.microsoft.com/office/drawing/2014/main" id="{A7C305D2-9DA4-4A59-9EA5-6446043A0D53}"/>
              </a:ext>
            </a:extLst>
          </p:cNvPr>
          <p:cNvSpPr>
            <a:spLocks noGrp="1"/>
          </p:cNvSpPr>
          <p:nvPr>
            <p:ph type="pic" idx="13"/>
          </p:nvPr>
        </p:nvSpPr>
        <p:spPr/>
      </p:sp>
    </p:spTree>
    <p:extLst>
      <p:ext uri="{BB962C8B-B14F-4D97-AF65-F5344CB8AC3E}">
        <p14:creationId xmlns:p14="http://schemas.microsoft.com/office/powerpoint/2010/main" val="10759676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ise">
  <a:themeElements>
    <a:clrScheme name="Bris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is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is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ISMAR2017_part3_aesthetics</Template>
  <TotalTime>4422</TotalTime>
  <Words>4408</Words>
  <Application>Microsoft Office PowerPoint</Application>
  <PresentationFormat>Grand écran</PresentationFormat>
  <Paragraphs>1086</Paragraphs>
  <Slides>92</Slides>
  <Notes>42</Notes>
  <HiddenSlides>0</HiddenSlides>
  <MMClips>4</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92</vt:i4>
      </vt:variant>
    </vt:vector>
  </HeadingPairs>
  <TitlesOfParts>
    <vt:vector size="108" baseType="lpstr">
      <vt:lpstr>MS PGothic</vt:lpstr>
      <vt:lpstr>Arial</vt:lpstr>
      <vt:lpstr>Arial Unicode MS</vt:lpstr>
      <vt:lpstr>Calibri</vt:lpstr>
      <vt:lpstr>Cambria Math</vt:lpstr>
      <vt:lpstr>Comic Sans MS</vt:lpstr>
      <vt:lpstr>DejaVu Sans</vt:lpstr>
      <vt:lpstr>Georgia</vt:lpstr>
      <vt:lpstr>Helvetica</vt:lpstr>
      <vt:lpstr>Lucida Calligraphy</vt:lpstr>
      <vt:lpstr>News Gothic MT</vt:lpstr>
      <vt:lpstr>Optima</vt:lpstr>
      <vt:lpstr>Times New Roman</vt:lpstr>
      <vt:lpstr>Wingdings</vt:lpstr>
      <vt:lpstr>Wingdings 2</vt:lpstr>
      <vt:lpstr>Brise</vt:lpstr>
      <vt:lpstr>Part II – Capture of 3D point clouds</vt:lpstr>
      <vt:lpstr>A short history</vt:lpstr>
      <vt:lpstr>A short history</vt:lpstr>
      <vt:lpstr>A short history</vt:lpstr>
      <vt:lpstr>A short history</vt:lpstr>
      <vt:lpstr>A short history</vt:lpstr>
      <vt:lpstr>Overview</vt:lpstr>
      <vt:lpstr>Classification of methods</vt:lpstr>
      <vt:lpstr>Overview</vt:lpstr>
      <vt:lpstr>Acquisition of 3D point clouds</vt:lpstr>
      <vt:lpstr>Different multiview acquisition systems</vt:lpstr>
      <vt:lpstr>Different multiview acquisition systems</vt:lpstr>
      <vt:lpstr>Binocular systems</vt:lpstr>
      <vt:lpstr>Lateral or directional multiview systems</vt:lpstr>
      <vt:lpstr>Camera models</vt:lpstr>
      <vt:lpstr>Camera arrays vs. plenoptic systems</vt:lpstr>
      <vt:lpstr>Different multiview acquisition systems</vt:lpstr>
      <vt:lpstr>How many cameras?</vt:lpstr>
      <vt:lpstr>Global or omnidirectional systems</vt:lpstr>
      <vt:lpstr>Global systems</vt:lpstr>
      <vt:lpstr>Omnidirectional systems</vt:lpstr>
      <vt:lpstr>Difficulties with such systems</vt:lpstr>
      <vt:lpstr>Conclusion</vt:lpstr>
      <vt:lpstr>Overview</vt:lpstr>
      <vt:lpstr>3D reconstruction approaches</vt:lpstr>
      <vt:lpstr>Introduction to stereovision</vt:lpstr>
      <vt:lpstr>Introduction to stereovision</vt:lpstr>
      <vt:lpstr>Use of epipolar constraint</vt:lpstr>
      <vt:lpstr>Use of simplified epipolar geometry</vt:lpstr>
      <vt:lpstr>Disparity vs. Depth</vt:lpstr>
      <vt:lpstr>Stereo-matching: Photo-consistency issues</vt:lpstr>
      <vt:lpstr>Stereo-matching</vt:lpstr>
      <vt:lpstr>Multi-stereovision</vt:lpstr>
      <vt:lpstr>Multi-stereovision</vt:lpstr>
      <vt:lpstr>Some multi-stereovision results</vt:lpstr>
      <vt:lpstr>Other type of multiview reconstruction</vt:lpstr>
      <vt:lpstr>Conclusion </vt:lpstr>
      <vt:lpstr>Overview</vt:lpstr>
      <vt:lpstr>HDR imaging</vt:lpstr>
      <vt:lpstr>HDR acquisition using different exposures</vt:lpstr>
      <vt:lpstr>HDR acquisition using different exposures</vt:lpstr>
      <vt:lpstr>Problems with HDR reconstruction</vt:lpstr>
      <vt:lpstr>HDR acquisition</vt:lpstr>
      <vt:lpstr>HDR acquisition</vt:lpstr>
      <vt:lpstr>HDR acquisition</vt:lpstr>
      <vt:lpstr>HDR video acquisition</vt:lpstr>
      <vt:lpstr>Conclusion</vt:lpstr>
      <vt:lpstr>Overview</vt:lpstr>
      <vt:lpstr>Overview</vt:lpstr>
      <vt:lpstr>Multi-types multiview systems</vt:lpstr>
      <vt:lpstr>Stereovision guided by visual hull</vt:lpstr>
      <vt:lpstr>Stereovision guided by visual hull</vt:lpstr>
      <vt:lpstr>Stereovision guided by visual hull</vt:lpstr>
      <vt:lpstr>Stereovision guided by visual hull</vt:lpstr>
      <vt:lpstr>Fusion of stereovision and visual hull</vt:lpstr>
      <vt:lpstr>Fusion of stereovision and visual hull</vt:lpstr>
      <vt:lpstr>Two separate methods and fusion</vt:lpstr>
      <vt:lpstr>Fusion of two stereovision approaches</vt:lpstr>
      <vt:lpstr>Fusion of two approaches</vt:lpstr>
      <vt:lpstr>Fusion of two approaches</vt:lpstr>
      <vt:lpstr>Hybrid 3D reconstruction</vt:lpstr>
      <vt:lpstr>Présentation PowerPoint</vt:lpstr>
      <vt:lpstr>Présentation PowerPoint</vt:lpstr>
      <vt:lpstr>Présentation PowerPoint</vt:lpstr>
      <vt:lpstr>Présentation PowerPoint</vt:lpstr>
      <vt:lpstr>Présentation PowerPoint</vt:lpstr>
      <vt:lpstr>Présentation PowerPoint</vt:lpstr>
      <vt:lpstr>Overview</vt:lpstr>
      <vt:lpstr>Problematic</vt:lpstr>
      <vt:lpstr>Model-based approaches</vt:lpstr>
      <vt:lpstr>Model-based approaches</vt:lpstr>
      <vt:lpstr>Model-free approaches: example in the RECOVER 3D project</vt:lpstr>
      <vt:lpstr>Process steps</vt:lpstr>
      <vt:lpstr>Results</vt:lpstr>
      <vt:lpstr>Results</vt:lpstr>
      <vt:lpstr>Results</vt:lpstr>
      <vt:lpstr>Conclusion</vt:lpstr>
      <vt:lpstr>Overview</vt:lpstr>
      <vt:lpstr>Classification of methods</vt:lpstr>
      <vt:lpstr>3D HDR Video</vt:lpstr>
      <vt:lpstr>General pipeline for HDR imaging</vt:lpstr>
      <vt:lpstr>General pipeline for HDR imaging</vt:lpstr>
      <vt:lpstr>General pipeline for HDR imaging</vt:lpstr>
      <vt:lpstr>Multiview acquisition [BONNARD 12]</vt:lpstr>
      <vt:lpstr>Pixel matching [BONNARD 12]</vt:lpstr>
      <vt:lpstr>HDR merge [BONNARD 12]</vt:lpstr>
      <vt:lpstr>Results [BONNARD 12] </vt:lpstr>
      <vt:lpstr>Patch-based 3D HDR images [Ramirez 15]</vt:lpstr>
      <vt:lpstr>Conclusion</vt:lpstr>
      <vt:lpstr>Overview</vt:lpstr>
      <vt:lpstr>Current limitations and challenges</vt:lpstr>
      <vt:lpstr>Thank you for your attention</vt:lpstr>
    </vt:vector>
  </TitlesOfParts>
  <Company>DRZ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Céline Loscos</dc:creator>
  <cp:lastModifiedBy>Céline Loscos</cp:lastModifiedBy>
  <cp:revision>96</cp:revision>
  <dcterms:created xsi:type="dcterms:W3CDTF">2015-03-02T13:48:54Z</dcterms:created>
  <dcterms:modified xsi:type="dcterms:W3CDTF">2017-10-08T21:48:49Z</dcterms:modified>
</cp:coreProperties>
</file>